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68" r:id="rId4"/>
    <p:sldId id="269" r:id="rId5"/>
    <p:sldId id="270" r:id="rId6"/>
    <p:sldId id="271" r:id="rId7"/>
    <p:sldId id="272" r:id="rId8"/>
    <p:sldId id="273" r:id="rId9"/>
    <p:sldId id="274" r:id="rId10"/>
    <p:sldId id="275" r:id="rId11"/>
    <p:sldId id="258" r:id="rId12"/>
    <p:sldId id="259" r:id="rId13"/>
    <p:sldId id="260" r:id="rId14"/>
    <p:sldId id="261" r:id="rId15"/>
    <p:sldId id="262" r:id="rId16"/>
    <p:sldId id="263" r:id="rId17"/>
    <p:sldId id="264" r:id="rId18"/>
    <p:sldId id="265" r:id="rId19"/>
    <p:sldId id="266"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348" r:id="rId34"/>
    <p:sldId id="349" r:id="rId35"/>
    <p:sldId id="289" r:id="rId36"/>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153" d="100"/>
          <a:sy n="153" d="100"/>
        </p:scale>
        <p:origin x="46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48616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68865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3379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56144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17774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66241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65444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39848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609549" y="770408"/>
            <a:ext cx="10972527" cy="151260"/>
          </a:xfrm>
          <a:prstGeom prst="rect">
            <a:avLst/>
          </a:prstGeom>
        </p:spPr>
        <p:txBody>
          <a:bodyPr lIns="0" tIns="0" rIns="0" bIns="0" anchor="ctr">
            <a:spAutoFit/>
          </a:bodyPr>
          <a:lstStyle/>
          <a:p>
            <a:pPr algn="ctr"/>
            <a:endParaRPr lang="it-IT" sz="1092" b="0" strike="noStrike" spc="-1">
              <a:latin typeface="Calibri"/>
            </a:endParaRPr>
          </a:p>
        </p:txBody>
      </p:sp>
      <p:sp>
        <p:nvSpPr>
          <p:cNvPr id="11" name="PlaceHolder 2"/>
          <p:cNvSpPr>
            <a:spLocks noGrp="1"/>
          </p:cNvSpPr>
          <p:nvPr>
            <p:ph type="subTitle"/>
          </p:nvPr>
        </p:nvSpPr>
        <p:spPr>
          <a:xfrm>
            <a:off x="609549" y="3459067"/>
            <a:ext cx="10972527" cy="268663"/>
          </a:xfrm>
          <a:prstGeom prst="rect">
            <a:avLst/>
          </a:prstGeom>
        </p:spPr>
        <p:txBody>
          <a:bodyPr lIns="0" tIns="0" rIns="0" bIns="0" anchor="ctr">
            <a:spAutoFit/>
          </a:bodyPr>
          <a:lstStyle/>
          <a:p>
            <a:pPr algn="ctr"/>
            <a:endParaRPr lang="it-IT" sz="1940" b="0" strike="noStrike" spc="-1">
              <a:latin typeface="Arial"/>
            </a:endParaRPr>
          </a:p>
        </p:txBody>
      </p:sp>
    </p:spTree>
    <p:extLst>
      <p:ext uri="{BB962C8B-B14F-4D97-AF65-F5344CB8AC3E}">
        <p14:creationId xmlns:p14="http://schemas.microsoft.com/office/powerpoint/2010/main" val="2832509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29185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33641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97126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8819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9585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7855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4550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5/27/2026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54985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5/27/2026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0109401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96313A-A240-4847-F8D4-2F3B6F4CDC29}"/>
              </a:ext>
            </a:extLst>
          </p:cNvPr>
          <p:cNvSpPr>
            <a:spLocks noGrp="1"/>
          </p:cNvSpPr>
          <p:nvPr>
            <p:ph type="ctrTitle"/>
          </p:nvPr>
        </p:nvSpPr>
        <p:spPr/>
        <p:txBody>
          <a:bodyPr/>
          <a:lstStyle/>
          <a:p>
            <a:endParaRPr lang="it-IT"/>
          </a:p>
        </p:txBody>
      </p:sp>
      <p:sp>
        <p:nvSpPr>
          <p:cNvPr id="3" name="Sottotitolo 2">
            <a:extLst>
              <a:ext uri="{FF2B5EF4-FFF2-40B4-BE49-F238E27FC236}">
                <a16:creationId xmlns:a16="http://schemas.microsoft.com/office/drawing/2014/main" id="{9331F2A2-9E8E-3527-F2FD-219B895AEA8E}"/>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22882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b="1" dirty="0">
                <a:solidFill>
                  <a:srgbClr val="FF0000"/>
                </a:solidFill>
              </a:rPr>
              <a:t>Dalla RSA alla RSU:</a:t>
            </a:r>
            <a:br>
              <a:rPr lang="it-IT" b="1" dirty="0">
                <a:solidFill>
                  <a:srgbClr val="FF0000"/>
                </a:solidFill>
              </a:rPr>
            </a:br>
            <a:r>
              <a:rPr lang="it-IT" b="1" dirty="0">
                <a:solidFill>
                  <a:srgbClr val="FF0000"/>
                </a:solidFill>
              </a:rPr>
              <a:t>le ragioni di un cambio di vocale</a:t>
            </a:r>
          </a:p>
        </p:txBody>
      </p:sp>
      <p:sp>
        <p:nvSpPr>
          <p:cNvPr id="4" name="Segnaposto testo 3"/>
          <p:cNvSpPr>
            <a:spLocks noGrp="1"/>
          </p:cNvSpPr>
          <p:nvPr>
            <p:ph type="body" idx="1"/>
          </p:nvPr>
        </p:nvSpPr>
        <p:spPr/>
        <p:txBody>
          <a:bodyPr/>
          <a:lstStyle/>
          <a:p>
            <a:pPr algn="ctr"/>
            <a:r>
              <a:rPr lang="it-IT" dirty="0">
                <a:solidFill>
                  <a:schemeClr val="tx2"/>
                </a:solidFill>
              </a:rPr>
              <a:t>RSA</a:t>
            </a:r>
          </a:p>
        </p:txBody>
      </p:sp>
      <p:sp>
        <p:nvSpPr>
          <p:cNvPr id="5" name="Segnaposto contenuto 4"/>
          <p:cNvSpPr>
            <a:spLocks noGrp="1"/>
          </p:cNvSpPr>
          <p:nvPr>
            <p:ph sz="half" idx="2"/>
          </p:nvPr>
        </p:nvSpPr>
        <p:spPr/>
        <p:txBody>
          <a:bodyPr/>
          <a:lstStyle/>
          <a:p>
            <a:r>
              <a:rPr lang="it-IT" dirty="0"/>
              <a:t>Fonte: </a:t>
            </a:r>
            <a:r>
              <a:rPr lang="it-IT"/>
              <a:t>legge 300/1970</a:t>
            </a:r>
            <a:endParaRPr lang="it-IT" dirty="0"/>
          </a:p>
          <a:p>
            <a:r>
              <a:rPr lang="it-IT" dirty="0"/>
              <a:t>Legittimazione: designazione da parte delle sole </a:t>
            </a:r>
            <a:r>
              <a:rPr lang="it-IT" dirty="0" err="1"/>
              <a:t>oo.ss</a:t>
            </a:r>
            <a:r>
              <a:rPr lang="it-IT" dirty="0"/>
              <a:t>.</a:t>
            </a:r>
          </a:p>
          <a:p>
            <a:endParaRPr lang="it-IT" dirty="0"/>
          </a:p>
          <a:p>
            <a:r>
              <a:rPr lang="it-IT" dirty="0"/>
              <a:t>Struttura: di singola organizzazione </a:t>
            </a:r>
          </a:p>
        </p:txBody>
      </p:sp>
      <p:sp>
        <p:nvSpPr>
          <p:cNvPr id="6" name="Segnaposto testo 5"/>
          <p:cNvSpPr>
            <a:spLocks noGrp="1"/>
          </p:cNvSpPr>
          <p:nvPr>
            <p:ph type="body" sz="quarter" idx="3"/>
          </p:nvPr>
        </p:nvSpPr>
        <p:spPr/>
        <p:txBody>
          <a:bodyPr/>
          <a:lstStyle/>
          <a:p>
            <a:pPr algn="ctr"/>
            <a:r>
              <a:rPr lang="it-IT" dirty="0"/>
              <a:t>RSU</a:t>
            </a:r>
          </a:p>
        </p:txBody>
      </p:sp>
      <p:sp>
        <p:nvSpPr>
          <p:cNvPr id="7" name="Segnaposto contenuto 6"/>
          <p:cNvSpPr>
            <a:spLocks noGrp="1"/>
          </p:cNvSpPr>
          <p:nvPr>
            <p:ph sz="quarter" idx="4"/>
          </p:nvPr>
        </p:nvSpPr>
        <p:spPr/>
        <p:txBody>
          <a:bodyPr/>
          <a:lstStyle/>
          <a:p>
            <a:r>
              <a:rPr lang="it-IT" dirty="0"/>
              <a:t>Fonte: Protocollo 23/7/1993</a:t>
            </a:r>
          </a:p>
          <a:p>
            <a:r>
              <a:rPr lang="it-IT" dirty="0"/>
              <a:t>Legittimazione: elezioni dei lavoratori su liste presentate dalle </a:t>
            </a:r>
            <a:r>
              <a:rPr lang="it-IT" dirty="0" err="1"/>
              <a:t>oo.ss</a:t>
            </a:r>
            <a:r>
              <a:rPr lang="it-IT" dirty="0"/>
              <a:t>.</a:t>
            </a:r>
          </a:p>
          <a:p>
            <a:r>
              <a:rPr lang="it-IT" dirty="0"/>
              <a:t>Unitaria </a:t>
            </a:r>
          </a:p>
        </p:txBody>
      </p:sp>
    </p:spTree>
    <p:extLst>
      <p:ext uri="{BB962C8B-B14F-4D97-AF65-F5344CB8AC3E}">
        <p14:creationId xmlns:p14="http://schemas.microsoft.com/office/powerpoint/2010/main" val="749036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Dalla RSA alla RSU:</a:t>
            </a:r>
            <a:br>
              <a:rPr lang="it-IT" b="1" dirty="0">
                <a:solidFill>
                  <a:srgbClr val="FF0000"/>
                </a:solidFill>
              </a:rPr>
            </a:br>
            <a:r>
              <a:rPr lang="it-IT" b="1" dirty="0">
                <a:solidFill>
                  <a:srgbClr val="FF0000"/>
                </a:solidFill>
              </a:rPr>
              <a:t>il cambio di clima</a:t>
            </a:r>
          </a:p>
        </p:txBody>
      </p:sp>
      <p:sp>
        <p:nvSpPr>
          <p:cNvPr id="3" name="Segnaposto testo 2"/>
          <p:cNvSpPr>
            <a:spLocks noGrp="1"/>
          </p:cNvSpPr>
          <p:nvPr>
            <p:ph type="body" idx="1"/>
          </p:nvPr>
        </p:nvSpPr>
        <p:spPr/>
        <p:txBody>
          <a:bodyPr/>
          <a:lstStyle/>
          <a:p>
            <a:pPr algn="ctr"/>
            <a:r>
              <a:rPr lang="it-IT" dirty="0"/>
              <a:t>RSA (1970)</a:t>
            </a:r>
          </a:p>
        </p:txBody>
      </p:sp>
      <p:sp>
        <p:nvSpPr>
          <p:cNvPr id="4" name="Segnaposto contenuto 3"/>
          <p:cNvSpPr>
            <a:spLocks noGrp="1"/>
          </p:cNvSpPr>
          <p:nvPr>
            <p:ph sz="half" idx="2"/>
          </p:nvPr>
        </p:nvSpPr>
        <p:spPr/>
        <p:txBody>
          <a:bodyPr>
            <a:normAutofit lnSpcReduction="10000"/>
          </a:bodyPr>
          <a:lstStyle/>
          <a:p>
            <a:r>
              <a:rPr lang="it-IT" dirty="0"/>
              <a:t>Il clima sindacale tra conquiste e turbolenze</a:t>
            </a:r>
          </a:p>
          <a:p>
            <a:r>
              <a:rPr lang="it-IT" dirty="0"/>
              <a:t>La rappresentanza nei luoghi di lavoro tra spontaneismo e tutela promozionale</a:t>
            </a:r>
          </a:p>
          <a:p>
            <a:r>
              <a:rPr lang="it-IT" dirty="0"/>
              <a:t>La scelta normativa: lo stretto collegamento tra RSA e sindacato MR e/o firmatario</a:t>
            </a:r>
          </a:p>
        </p:txBody>
      </p:sp>
      <p:sp>
        <p:nvSpPr>
          <p:cNvPr id="5" name="Segnaposto testo 4"/>
          <p:cNvSpPr>
            <a:spLocks noGrp="1"/>
          </p:cNvSpPr>
          <p:nvPr>
            <p:ph type="body" sz="quarter" idx="3"/>
          </p:nvPr>
        </p:nvSpPr>
        <p:spPr/>
        <p:txBody>
          <a:bodyPr/>
          <a:lstStyle/>
          <a:p>
            <a:pPr algn="ctr"/>
            <a:r>
              <a:rPr lang="it-IT" dirty="0"/>
              <a:t>RSU (1993)</a:t>
            </a:r>
          </a:p>
        </p:txBody>
      </p:sp>
      <p:sp>
        <p:nvSpPr>
          <p:cNvPr id="6" name="Segnaposto contenuto 5"/>
          <p:cNvSpPr>
            <a:spLocks noGrp="1"/>
          </p:cNvSpPr>
          <p:nvPr>
            <p:ph sz="quarter" idx="4"/>
          </p:nvPr>
        </p:nvSpPr>
        <p:spPr/>
        <p:txBody>
          <a:bodyPr>
            <a:normAutofit lnSpcReduction="10000"/>
          </a:bodyPr>
          <a:lstStyle/>
          <a:p>
            <a:r>
              <a:rPr lang="it-IT" dirty="0"/>
              <a:t>Il clima sindacale tra critiche e responsabilità (Unificazione)</a:t>
            </a:r>
          </a:p>
          <a:p>
            <a:r>
              <a:rPr lang="it-IT" dirty="0"/>
              <a:t>La rappresentanza nei luoghi di lavoro tra legittimazione generale e raccordo coi CCNL</a:t>
            </a:r>
          </a:p>
          <a:p>
            <a:r>
              <a:rPr lang="it-IT" dirty="0"/>
              <a:t>La scelta normativa: un Protocollo di concertazione per nuove relazioni sindacali</a:t>
            </a:r>
          </a:p>
          <a:p>
            <a:r>
              <a:rPr lang="it-IT" dirty="0"/>
              <a:t>La costituzione della RSU comporta la rinuncia alla costituzione di RSA</a:t>
            </a:r>
          </a:p>
        </p:txBody>
      </p:sp>
    </p:spTree>
    <p:extLst>
      <p:ext uri="{BB962C8B-B14F-4D97-AF65-F5344CB8AC3E}">
        <p14:creationId xmlns:p14="http://schemas.microsoft.com/office/powerpoint/2010/main" val="2347749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normAutofit fontScale="90000"/>
          </a:bodyPr>
          <a:lstStyle/>
          <a:p>
            <a:pPr algn="ctr"/>
            <a:r>
              <a:rPr lang="it-IT" sz="3600" b="1" dirty="0">
                <a:solidFill>
                  <a:srgbClr val="FF0000"/>
                </a:solidFill>
              </a:rPr>
              <a:t>Evoluzione delle rappresentanze nei luoghi di lavoro. </a:t>
            </a:r>
            <a:br>
              <a:rPr lang="it-IT" sz="3600" b="1" dirty="0">
                <a:solidFill>
                  <a:srgbClr val="FF0000"/>
                </a:solidFill>
              </a:rPr>
            </a:br>
            <a:r>
              <a:rPr lang="it-IT" sz="3600" b="1" dirty="0">
                <a:solidFill>
                  <a:srgbClr val="FF0000"/>
                </a:solidFill>
              </a:rPr>
              <a:t>Rinvio </a:t>
            </a:r>
          </a:p>
        </p:txBody>
      </p:sp>
      <p:sp>
        <p:nvSpPr>
          <p:cNvPr id="8" name="Segnaposto contenuto 7"/>
          <p:cNvSpPr>
            <a:spLocks noGrp="1"/>
          </p:cNvSpPr>
          <p:nvPr>
            <p:ph idx="1"/>
          </p:nvPr>
        </p:nvSpPr>
        <p:spPr/>
        <p:txBody>
          <a:bodyPr>
            <a:normAutofit/>
          </a:bodyPr>
          <a:lstStyle/>
          <a:p>
            <a:r>
              <a:rPr lang="it-IT" dirty="0"/>
              <a:t>Commissioni interne (accordo FIOM-ITALA, 1906): spontanee, non legate a organizzazioni sindacali</a:t>
            </a:r>
          </a:p>
          <a:p>
            <a:r>
              <a:rPr lang="it-IT" dirty="0"/>
              <a:t>Commissioni interne, abolite nel 1925, ricostituite nel 1943 e regolamentate dagli accordi interconfederali del 1947 e 1966, in rappresentanza generale, senza poteri negoziali fino alla fine degli anni ‘60</a:t>
            </a:r>
          </a:p>
          <a:p>
            <a:r>
              <a:rPr lang="it-IT" dirty="0"/>
              <a:t>RSA nel 1970</a:t>
            </a:r>
          </a:p>
          <a:p>
            <a:r>
              <a:rPr lang="it-IT" dirty="0"/>
              <a:t>CARS nel 1989</a:t>
            </a:r>
          </a:p>
          <a:p>
            <a:r>
              <a:rPr lang="it-IT" dirty="0"/>
              <a:t>RSU nel 1993 (1/3 designato) e protocolli successivi (T.U. sulla rappresentanza, </a:t>
            </a:r>
            <a:r>
              <a:rPr lang="it-IT"/>
              <a:t>10 gennaio 2014)</a:t>
            </a:r>
            <a:endParaRPr lang="it-IT" dirty="0"/>
          </a:p>
        </p:txBody>
      </p:sp>
    </p:spTree>
    <p:extLst>
      <p:ext uri="{BB962C8B-B14F-4D97-AF65-F5344CB8AC3E}">
        <p14:creationId xmlns:p14="http://schemas.microsoft.com/office/powerpoint/2010/main" val="364689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La RSU nel modello di relazioni sindacali</a:t>
            </a:r>
          </a:p>
        </p:txBody>
      </p:sp>
      <p:sp>
        <p:nvSpPr>
          <p:cNvPr id="3" name="Segnaposto contenuto 2"/>
          <p:cNvSpPr>
            <a:spLocks noGrp="1"/>
          </p:cNvSpPr>
          <p:nvPr>
            <p:ph idx="1"/>
          </p:nvPr>
        </p:nvSpPr>
        <p:spPr/>
        <p:txBody>
          <a:bodyPr/>
          <a:lstStyle/>
          <a:p>
            <a:r>
              <a:rPr lang="it-IT" dirty="0"/>
              <a:t>Contribuisce alla misurazione della rappresentatività delle OO.SS. Nazionali:</a:t>
            </a:r>
          </a:p>
          <a:p>
            <a:pPr lvl="1"/>
            <a:r>
              <a:rPr lang="it-IT" dirty="0"/>
              <a:t>Per l’ammissione ai tavoli negoziali</a:t>
            </a:r>
          </a:p>
          <a:p>
            <a:pPr lvl="1"/>
            <a:r>
              <a:rPr lang="it-IT" dirty="0"/>
              <a:t>Per l’accesso alle prerogative sindacali</a:t>
            </a:r>
          </a:p>
          <a:p>
            <a:r>
              <a:rPr lang="it-IT" dirty="0"/>
              <a:t>È il principale soggetto delle relazioni sindacali contrattuali e partecipative al livello di posto di lavoro, insieme ai </a:t>
            </a:r>
            <a:r>
              <a:rPr lang="it-IT"/>
              <a:t>sindacati firmatari il CCNL</a:t>
            </a:r>
          </a:p>
          <a:p>
            <a:endParaRPr lang="it-IT"/>
          </a:p>
          <a:p>
            <a:endParaRPr lang="it-IT" dirty="0"/>
          </a:p>
        </p:txBody>
      </p:sp>
    </p:spTree>
    <p:extLst>
      <p:ext uri="{BB962C8B-B14F-4D97-AF65-F5344CB8AC3E}">
        <p14:creationId xmlns:p14="http://schemas.microsoft.com/office/powerpoint/2010/main" val="1672906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b="1" dirty="0">
                <a:solidFill>
                  <a:srgbClr val="FF0000"/>
                </a:solidFill>
              </a:rPr>
              <a:t>La RSU come soggetto sindacale: </a:t>
            </a:r>
            <a:br>
              <a:rPr lang="it-IT" b="1" dirty="0">
                <a:solidFill>
                  <a:srgbClr val="FF0000"/>
                </a:solidFill>
              </a:rPr>
            </a:br>
            <a:r>
              <a:rPr lang="it-IT" b="1" dirty="0">
                <a:solidFill>
                  <a:srgbClr val="FF0000"/>
                </a:solidFill>
              </a:rPr>
              <a:t>iniziativa per la costituzione</a:t>
            </a:r>
          </a:p>
        </p:txBody>
      </p:sp>
      <p:sp>
        <p:nvSpPr>
          <p:cNvPr id="5" name="Segnaposto testo 4"/>
          <p:cNvSpPr>
            <a:spLocks noGrp="1"/>
          </p:cNvSpPr>
          <p:nvPr>
            <p:ph type="body" idx="1"/>
          </p:nvPr>
        </p:nvSpPr>
        <p:spPr/>
        <p:txBody>
          <a:bodyPr>
            <a:noAutofit/>
          </a:bodyPr>
          <a:lstStyle/>
          <a:p>
            <a:pPr algn="ctr"/>
            <a:r>
              <a:rPr lang="it-IT" sz="1600" b="1" dirty="0"/>
              <a:t>Settore privato </a:t>
            </a:r>
          </a:p>
          <a:p>
            <a:pPr algn="ctr"/>
            <a:r>
              <a:rPr lang="it-IT" sz="1600" b="1" dirty="0"/>
              <a:t>T.U. 10 gennaio 2014 (A.I.)</a:t>
            </a:r>
          </a:p>
        </p:txBody>
      </p:sp>
      <p:sp>
        <p:nvSpPr>
          <p:cNvPr id="6" name="Segnaposto contenuto 5"/>
          <p:cNvSpPr>
            <a:spLocks noGrp="1"/>
          </p:cNvSpPr>
          <p:nvPr>
            <p:ph sz="half" idx="2"/>
          </p:nvPr>
        </p:nvSpPr>
        <p:spPr/>
        <p:txBody>
          <a:bodyPr>
            <a:normAutofit lnSpcReduction="10000"/>
          </a:bodyPr>
          <a:lstStyle/>
          <a:p>
            <a:r>
              <a:rPr lang="it-IT" dirty="0"/>
              <a:t>Iniziativa per la costituzione</a:t>
            </a:r>
          </a:p>
          <a:p>
            <a:pPr lvl="1"/>
            <a:r>
              <a:rPr lang="it-IT" dirty="0"/>
              <a:t>00.SS. Aderenti a confederazioni firmatarie</a:t>
            </a:r>
          </a:p>
          <a:p>
            <a:pPr lvl="1"/>
            <a:r>
              <a:rPr lang="it-IT" dirty="0"/>
              <a:t>OO.SS. Firmatarie CCNL applicabile</a:t>
            </a:r>
          </a:p>
          <a:p>
            <a:pPr lvl="1"/>
            <a:r>
              <a:rPr lang="it-IT" dirty="0"/>
              <a:t>OO.SS: che presentino liste con firma del 5% aventi diritto al voto</a:t>
            </a:r>
          </a:p>
          <a:p>
            <a:pPr lvl="1"/>
            <a:endParaRPr lang="it-IT" dirty="0"/>
          </a:p>
          <a:p>
            <a:r>
              <a:rPr lang="it-IT" b="1" dirty="0">
                <a:solidFill>
                  <a:srgbClr val="FF0000"/>
                </a:solidFill>
              </a:rPr>
              <a:t>In ogni caso devono accettare gli accordi interconfederali che regolano le relazioni sindacali</a:t>
            </a:r>
          </a:p>
        </p:txBody>
      </p:sp>
      <p:sp>
        <p:nvSpPr>
          <p:cNvPr id="7" name="Segnaposto testo 6"/>
          <p:cNvSpPr>
            <a:spLocks noGrp="1"/>
          </p:cNvSpPr>
          <p:nvPr>
            <p:ph type="body" sz="quarter" idx="3"/>
          </p:nvPr>
        </p:nvSpPr>
        <p:spPr>
          <a:xfrm>
            <a:off x="7506629" y="1841326"/>
            <a:ext cx="3999001" cy="704411"/>
          </a:xfrm>
        </p:spPr>
        <p:txBody>
          <a:bodyPr>
            <a:noAutofit/>
          </a:bodyPr>
          <a:lstStyle/>
          <a:p>
            <a:pPr algn="ctr"/>
            <a:r>
              <a:rPr lang="it-IT" sz="1050" b="1" dirty="0"/>
              <a:t>Settore pubblico</a:t>
            </a:r>
          </a:p>
          <a:p>
            <a:pPr algn="ctr"/>
            <a:r>
              <a:rPr lang="it-IT" sz="1050" b="1" dirty="0"/>
              <a:t>D.lgs. 165/2001 (art. 42.3)</a:t>
            </a:r>
          </a:p>
          <a:p>
            <a:pPr algn="ctr"/>
            <a:r>
              <a:rPr lang="it-IT" sz="1050" b="1" dirty="0"/>
              <a:t>CCNQ 7 agosto 1998 e successive modifiche</a:t>
            </a:r>
          </a:p>
        </p:txBody>
      </p:sp>
      <p:sp>
        <p:nvSpPr>
          <p:cNvPr id="8" name="Segnaposto contenuto 7"/>
          <p:cNvSpPr>
            <a:spLocks noGrp="1"/>
          </p:cNvSpPr>
          <p:nvPr>
            <p:ph sz="quarter" idx="4"/>
          </p:nvPr>
        </p:nvSpPr>
        <p:spPr/>
        <p:txBody>
          <a:bodyPr>
            <a:normAutofit lnSpcReduction="10000"/>
          </a:bodyPr>
          <a:lstStyle/>
          <a:p>
            <a:r>
              <a:rPr lang="it-IT" dirty="0"/>
              <a:t>Iniziativa per la costituzione:</a:t>
            </a:r>
          </a:p>
          <a:p>
            <a:pPr lvl="1"/>
            <a:r>
              <a:rPr lang="it-IT" dirty="0"/>
              <a:t>OO.SS. Rappresentative che abbiano sottoscritto o esplicitamente aderito al CCNQ</a:t>
            </a:r>
          </a:p>
          <a:p>
            <a:pPr lvl="1"/>
            <a:r>
              <a:rPr lang="it-IT" dirty="0"/>
              <a:t>Altre OO.SS. Formalmente costituite e che aderiscano A CCNQ</a:t>
            </a:r>
          </a:p>
          <a:p>
            <a:r>
              <a:rPr lang="it-IT" b="1" u="sng" dirty="0">
                <a:solidFill>
                  <a:srgbClr val="FF0000"/>
                </a:solidFill>
              </a:rPr>
              <a:t>L’iniziativa di indire le elezioni è assunta dalle </a:t>
            </a:r>
            <a:r>
              <a:rPr lang="it-IT" b="1" u="sng" dirty="0" err="1">
                <a:solidFill>
                  <a:srgbClr val="FF0000"/>
                </a:solidFill>
              </a:rPr>
              <a:t>oo.ss</a:t>
            </a:r>
            <a:r>
              <a:rPr lang="it-IT" b="1" u="sng" dirty="0">
                <a:solidFill>
                  <a:srgbClr val="FF0000"/>
                </a:solidFill>
              </a:rPr>
              <a:t>. rappresentative </a:t>
            </a:r>
            <a:r>
              <a:rPr lang="it-IT" dirty="0">
                <a:solidFill>
                  <a:srgbClr val="FF0000"/>
                </a:solidFill>
              </a:rPr>
              <a:t>in forma congiunta o disgiunta</a:t>
            </a:r>
          </a:p>
          <a:p>
            <a:pPr lvl="1"/>
            <a:endParaRPr lang="it-IT" dirty="0"/>
          </a:p>
        </p:txBody>
      </p:sp>
    </p:spTree>
    <p:extLst>
      <p:ext uri="{BB962C8B-B14F-4D97-AF65-F5344CB8AC3E}">
        <p14:creationId xmlns:p14="http://schemas.microsoft.com/office/powerpoint/2010/main" val="4041676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normAutofit fontScale="90000"/>
          </a:bodyPr>
          <a:lstStyle/>
          <a:p>
            <a:pPr algn="ctr"/>
            <a:r>
              <a:rPr lang="it-IT" b="1" dirty="0">
                <a:solidFill>
                  <a:srgbClr val="FF0000"/>
                </a:solidFill>
              </a:rPr>
              <a:t>La RSU: </a:t>
            </a:r>
            <a:br>
              <a:rPr lang="it-IT" b="1" dirty="0">
                <a:solidFill>
                  <a:srgbClr val="FF0000"/>
                </a:solidFill>
              </a:rPr>
            </a:br>
            <a:r>
              <a:rPr lang="it-IT" b="1" dirty="0">
                <a:solidFill>
                  <a:srgbClr val="FF0000"/>
                </a:solidFill>
              </a:rPr>
              <a:t>normativa comune tra settore privato e pubblico</a:t>
            </a:r>
          </a:p>
        </p:txBody>
      </p:sp>
      <p:sp>
        <p:nvSpPr>
          <p:cNvPr id="8" name="Segnaposto contenuto 7"/>
          <p:cNvSpPr>
            <a:spLocks noGrp="1"/>
          </p:cNvSpPr>
          <p:nvPr>
            <p:ph idx="1"/>
          </p:nvPr>
        </p:nvSpPr>
        <p:spPr/>
        <p:txBody>
          <a:bodyPr>
            <a:normAutofit/>
          </a:bodyPr>
          <a:lstStyle/>
          <a:p>
            <a:r>
              <a:rPr lang="it-IT" dirty="0"/>
              <a:t>Elettorato attivo: suffragio universale dipendenti</a:t>
            </a:r>
          </a:p>
          <a:p>
            <a:r>
              <a:rPr lang="it-IT" dirty="0"/>
              <a:t>Modalità di voto: voto segreto su lista</a:t>
            </a:r>
          </a:p>
          <a:p>
            <a:r>
              <a:rPr lang="it-IT" dirty="0"/>
              <a:t>Componenti: tutti eletti (viene meno il 1/3 designato)</a:t>
            </a:r>
          </a:p>
          <a:p>
            <a:r>
              <a:rPr lang="it-IT" dirty="0"/>
              <a:t>Durata del mandato: 3 anni</a:t>
            </a:r>
          </a:p>
          <a:p>
            <a:r>
              <a:rPr lang="it-IT" dirty="0"/>
              <a:t>Casi di decadenza individuale: dimissioni, cambio di appartenenza sindacale,</a:t>
            </a:r>
          </a:p>
          <a:p>
            <a:r>
              <a:rPr lang="it-IT" dirty="0"/>
              <a:t>Casi di decadenza della RSU: quando viene meno più del 50% dei componenti</a:t>
            </a:r>
          </a:p>
          <a:p>
            <a:r>
              <a:rPr lang="it-IT" dirty="0"/>
              <a:t>Modalità di decisione: a maggioranza (soggetto unitario)</a:t>
            </a:r>
          </a:p>
        </p:txBody>
      </p:sp>
    </p:spTree>
    <p:extLst>
      <p:ext uri="{BB962C8B-B14F-4D97-AF65-F5344CB8AC3E}">
        <p14:creationId xmlns:p14="http://schemas.microsoft.com/office/powerpoint/2010/main" val="2561232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La RSU:</a:t>
            </a:r>
            <a:br>
              <a:rPr lang="it-IT" b="1" dirty="0">
                <a:solidFill>
                  <a:srgbClr val="FF0000"/>
                </a:solidFill>
              </a:rPr>
            </a:br>
            <a:r>
              <a:rPr lang="it-IT" b="1" dirty="0">
                <a:solidFill>
                  <a:srgbClr val="FF0000"/>
                </a:solidFill>
              </a:rPr>
              <a:t>altre norme del settore pubblico</a:t>
            </a:r>
          </a:p>
        </p:txBody>
      </p:sp>
      <p:sp>
        <p:nvSpPr>
          <p:cNvPr id="3" name="Segnaposto contenuto 2"/>
          <p:cNvSpPr>
            <a:spLocks noGrp="1"/>
          </p:cNvSpPr>
          <p:nvPr>
            <p:ph idx="1"/>
          </p:nvPr>
        </p:nvSpPr>
        <p:spPr/>
        <p:txBody>
          <a:bodyPr>
            <a:normAutofit fontScale="62500" lnSpcReduction="20000"/>
          </a:bodyPr>
          <a:lstStyle/>
          <a:p>
            <a:r>
              <a:rPr lang="it-IT" dirty="0"/>
              <a:t>Prerogative sindacali: </a:t>
            </a:r>
          </a:p>
          <a:p>
            <a:pPr lvl="1"/>
            <a:r>
              <a:rPr lang="it-IT" dirty="0"/>
              <a:t>permessi retribuiti</a:t>
            </a:r>
          </a:p>
          <a:p>
            <a:pPr lvl="1"/>
            <a:r>
              <a:rPr lang="it-IT" dirty="0"/>
              <a:t>Permessi non retribuiti per organismi statutari o partecipazione a trattative</a:t>
            </a:r>
          </a:p>
          <a:p>
            <a:pPr lvl="1"/>
            <a:r>
              <a:rPr lang="it-IT" dirty="0"/>
              <a:t>Diritto a indire l’assemblea</a:t>
            </a:r>
          </a:p>
          <a:p>
            <a:pPr lvl="1"/>
            <a:r>
              <a:rPr lang="it-IT" dirty="0"/>
              <a:t>Diritto a locali e di affissione</a:t>
            </a:r>
          </a:p>
          <a:p>
            <a:r>
              <a:rPr lang="it-IT" dirty="0">
                <a:solidFill>
                  <a:srgbClr val="FF0000"/>
                </a:solidFill>
              </a:rPr>
              <a:t>Alle associazioni sindacali spettano:</a:t>
            </a:r>
          </a:p>
          <a:p>
            <a:pPr lvl="1"/>
            <a:r>
              <a:rPr lang="it-IT" dirty="0">
                <a:solidFill>
                  <a:srgbClr val="FF0000"/>
                </a:solidFill>
              </a:rPr>
              <a:t>Distacchi e aspettative</a:t>
            </a:r>
          </a:p>
          <a:p>
            <a:pPr lvl="1"/>
            <a:r>
              <a:rPr lang="it-IT" dirty="0">
                <a:solidFill>
                  <a:srgbClr val="FF0000"/>
                </a:solidFill>
              </a:rPr>
              <a:t>Permessi retribuiti</a:t>
            </a:r>
          </a:p>
          <a:p>
            <a:pPr lvl="1"/>
            <a:r>
              <a:rPr lang="it-IT" dirty="0">
                <a:solidFill>
                  <a:srgbClr val="FF0000"/>
                </a:solidFill>
              </a:rPr>
              <a:t>Permessi non retribuiti </a:t>
            </a:r>
          </a:p>
          <a:p>
            <a:pPr lvl="1"/>
            <a:r>
              <a:rPr lang="it-IT" dirty="0">
                <a:solidFill>
                  <a:srgbClr val="FF0000"/>
                </a:solidFill>
              </a:rPr>
              <a:t>Diritto a indire anche singolarmente assemblee</a:t>
            </a:r>
          </a:p>
          <a:p>
            <a:pPr lvl="1"/>
            <a:r>
              <a:rPr lang="it-IT" dirty="0">
                <a:solidFill>
                  <a:srgbClr val="FF0000"/>
                </a:solidFill>
              </a:rPr>
              <a:t>Diritto a locali e di affissione</a:t>
            </a:r>
            <a:endParaRPr lang="it-IT" dirty="0"/>
          </a:p>
          <a:p>
            <a:r>
              <a:rPr lang="it-IT" dirty="0"/>
              <a:t>Casi di incompatibilità con conseguente decadenza</a:t>
            </a:r>
          </a:p>
          <a:p>
            <a:pPr lvl="1"/>
            <a:r>
              <a:rPr lang="it-IT" dirty="0"/>
              <a:t>Cariche in organismi istituzionali</a:t>
            </a:r>
          </a:p>
          <a:p>
            <a:pPr lvl="1"/>
            <a:r>
              <a:rPr lang="it-IT" dirty="0"/>
              <a:t>Cariche esecutive in partiti e/o movimenti politici</a:t>
            </a:r>
          </a:p>
          <a:p>
            <a:pPr lvl="1"/>
            <a:r>
              <a:rPr lang="it-IT" dirty="0"/>
              <a:t>Ipotesi di incompatibilità previste dagli statuti delle rispettive </a:t>
            </a:r>
            <a:r>
              <a:rPr lang="it-IT" dirty="0" err="1"/>
              <a:t>oo.ss</a:t>
            </a:r>
            <a:r>
              <a:rPr lang="it-IT" dirty="0"/>
              <a:t>.</a:t>
            </a:r>
          </a:p>
        </p:txBody>
      </p:sp>
    </p:spTree>
    <p:extLst>
      <p:ext uri="{BB962C8B-B14F-4D97-AF65-F5344CB8AC3E}">
        <p14:creationId xmlns:p14="http://schemas.microsoft.com/office/powerpoint/2010/main" val="2567638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Regole elettorali</a:t>
            </a:r>
          </a:p>
        </p:txBody>
      </p:sp>
      <p:sp>
        <p:nvSpPr>
          <p:cNvPr id="3" name="Segnaposto contenuto 2"/>
          <p:cNvSpPr>
            <a:spLocks noGrp="1"/>
          </p:cNvSpPr>
          <p:nvPr>
            <p:ph idx="1"/>
          </p:nvPr>
        </p:nvSpPr>
        <p:spPr/>
        <p:txBody>
          <a:bodyPr>
            <a:normAutofit fontScale="92500" lnSpcReduction="20000"/>
          </a:bodyPr>
          <a:lstStyle/>
          <a:p>
            <a:r>
              <a:rPr lang="it-IT" b="1" u="sng" dirty="0">
                <a:solidFill>
                  <a:srgbClr val="FF0000"/>
                </a:solidFill>
              </a:rPr>
              <a:t>Iniziativa di indire le elezioni: </a:t>
            </a:r>
            <a:r>
              <a:rPr lang="it-IT" b="1" u="sng" dirty="0"/>
              <a:t>è assunta dalle </a:t>
            </a:r>
            <a:r>
              <a:rPr lang="it-IT" b="1" u="sng" dirty="0" err="1"/>
              <a:t>oo.ss</a:t>
            </a:r>
            <a:r>
              <a:rPr lang="it-IT" b="1" u="sng" dirty="0"/>
              <a:t>. rappresentative </a:t>
            </a:r>
            <a:r>
              <a:rPr lang="it-IT" dirty="0"/>
              <a:t>in forma congiunta o disgiunta.</a:t>
            </a:r>
          </a:p>
          <a:p>
            <a:r>
              <a:rPr lang="it-IT" b="1" dirty="0">
                <a:solidFill>
                  <a:srgbClr val="FF0000"/>
                </a:solidFill>
              </a:rPr>
              <a:t>Validità delle elezioni</a:t>
            </a:r>
            <a:r>
              <a:rPr lang="it-IT" dirty="0"/>
              <a:t>: se partecipa più della metà degli aventi diritto, in caso contrario si ripete dopo 30 giorni.</a:t>
            </a:r>
          </a:p>
          <a:p>
            <a:r>
              <a:rPr lang="it-IT" b="1" dirty="0">
                <a:solidFill>
                  <a:srgbClr val="FF0000"/>
                </a:solidFill>
              </a:rPr>
              <a:t>Elettorato attivo</a:t>
            </a:r>
            <a:r>
              <a:rPr lang="it-IT" dirty="0"/>
              <a:t>: tutti i lavoratori dipendenti con rapporto di lavoro a tempo indeterminato e determinato in forza nell’amministrazione alla data delle votazioni, ivi compresi quelli provenienti da altre amministrazioni che vi prestano servizio in posizione di comando e fuori ruolo.</a:t>
            </a:r>
          </a:p>
          <a:p>
            <a:r>
              <a:rPr lang="it-IT" b="1" dirty="0">
                <a:solidFill>
                  <a:srgbClr val="FF0000"/>
                </a:solidFill>
              </a:rPr>
              <a:t>Elettorato passivo</a:t>
            </a:r>
            <a:r>
              <a:rPr lang="it-IT" dirty="0"/>
              <a:t>: i lavoratori che, candidati nelle liste che siano dipendenti con contratto di lavoro a tempo indeterminato in servizio alla data di inizio delle procedure elettorali (annuncio), sia a tempo pieno che parziale. Inoltre, i dipendenti a tempo determinato, in servizio alla data di inizio della procedura elettorale (annuncio), il cui contratto a termine, al fine di garantire la stabilità della RSU, abbia una durata complessiva di almeno 12 mesi dalla data di costituzione della stessa.</a:t>
            </a:r>
          </a:p>
        </p:txBody>
      </p:sp>
    </p:spTree>
    <p:extLst>
      <p:ext uri="{BB962C8B-B14F-4D97-AF65-F5344CB8AC3E}">
        <p14:creationId xmlns:p14="http://schemas.microsoft.com/office/powerpoint/2010/main" val="1574624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Procedure elettorali</a:t>
            </a:r>
          </a:p>
        </p:txBody>
      </p:sp>
      <p:sp>
        <p:nvSpPr>
          <p:cNvPr id="3" name="Segnaposto contenuto 2"/>
          <p:cNvSpPr>
            <a:spLocks noGrp="1"/>
          </p:cNvSpPr>
          <p:nvPr>
            <p:ph idx="1"/>
          </p:nvPr>
        </p:nvSpPr>
        <p:spPr/>
        <p:txBody>
          <a:bodyPr>
            <a:normAutofit lnSpcReduction="10000"/>
          </a:bodyPr>
          <a:lstStyle/>
          <a:p>
            <a:r>
              <a:rPr lang="it-IT" b="1" dirty="0">
                <a:solidFill>
                  <a:srgbClr val="FF0000"/>
                </a:solidFill>
              </a:rPr>
              <a:t>Presentazione delle liste: </a:t>
            </a:r>
            <a:endParaRPr lang="it-IT" dirty="0"/>
          </a:p>
          <a:p>
            <a:pPr lvl="1"/>
            <a:r>
              <a:rPr lang="it-IT" dirty="0"/>
              <a:t>associazioni sindacali rappresentative che abbiano sottoscritto o aderito formalmente al presente accordo; </a:t>
            </a:r>
          </a:p>
          <a:p>
            <a:pPr lvl="1"/>
            <a:r>
              <a:rPr lang="it-IT" dirty="0"/>
              <a:t>altre associazioni sindacali formalmente costituite con proprio statuto ed atto costitutivo, purché abbiano aderito al presente accordo ed applichino le norme sui servizi pubblici essenziali.</a:t>
            </a:r>
          </a:p>
          <a:p>
            <a:r>
              <a:rPr lang="it-IT" b="1" dirty="0">
                <a:solidFill>
                  <a:srgbClr val="FF0000"/>
                </a:solidFill>
              </a:rPr>
              <a:t>Obblighi per i candidati: </a:t>
            </a:r>
          </a:p>
          <a:p>
            <a:pPr lvl="1"/>
            <a:r>
              <a:rPr lang="it-IT" dirty="0"/>
              <a:t>Non possono essere candidati coloro che hanno presentato la lista né i membri della commissione elettorale. </a:t>
            </a:r>
          </a:p>
          <a:p>
            <a:pPr lvl="1"/>
            <a:r>
              <a:rPr lang="it-IT" dirty="0"/>
              <a:t>Ciascun candidato può presentarsi in una sola lista. </a:t>
            </a:r>
          </a:p>
          <a:p>
            <a:pPr lvl="1"/>
            <a:r>
              <a:rPr lang="it-IT" dirty="0"/>
              <a:t>Il numero dei candidati per ciascuna lista non può superare di oltre un terzo il numero dei componenti la RSU da eleggere.</a:t>
            </a:r>
          </a:p>
          <a:p>
            <a:endParaRPr lang="it-IT" b="1" dirty="0">
              <a:solidFill>
                <a:srgbClr val="FF0000"/>
              </a:solidFill>
            </a:endParaRPr>
          </a:p>
        </p:txBody>
      </p:sp>
    </p:spTree>
    <p:extLst>
      <p:ext uri="{BB962C8B-B14F-4D97-AF65-F5344CB8AC3E}">
        <p14:creationId xmlns:p14="http://schemas.microsoft.com/office/powerpoint/2010/main" val="1182666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Procedure elettorali: segue</a:t>
            </a:r>
          </a:p>
        </p:txBody>
      </p:sp>
      <p:sp>
        <p:nvSpPr>
          <p:cNvPr id="3" name="Segnaposto contenuto 2"/>
          <p:cNvSpPr>
            <a:spLocks noGrp="1"/>
          </p:cNvSpPr>
          <p:nvPr>
            <p:ph idx="1"/>
          </p:nvPr>
        </p:nvSpPr>
        <p:spPr/>
        <p:txBody>
          <a:bodyPr>
            <a:normAutofit fontScale="92500" lnSpcReduction="20000"/>
          </a:bodyPr>
          <a:lstStyle/>
          <a:p>
            <a:r>
              <a:rPr lang="it-IT" b="1" dirty="0">
                <a:solidFill>
                  <a:srgbClr val="FF0000"/>
                </a:solidFill>
              </a:rPr>
              <a:t>Modalità di votazione</a:t>
            </a:r>
          </a:p>
          <a:p>
            <a:pPr lvl="1"/>
            <a:r>
              <a:rPr lang="it-IT" b="1" dirty="0"/>
              <a:t>Voto segreto a suffragio universale</a:t>
            </a:r>
          </a:p>
          <a:p>
            <a:r>
              <a:rPr lang="it-IT" b="1" dirty="0">
                <a:solidFill>
                  <a:srgbClr val="FF0000"/>
                </a:solidFill>
              </a:rPr>
              <a:t>Preferenze </a:t>
            </a:r>
          </a:p>
          <a:p>
            <a:pPr lvl="1"/>
            <a:r>
              <a:rPr lang="it-IT" dirty="0"/>
              <a:t>La preferenza si può esprimere solo per un candidato della lista votata. In caso di amministrazioni con più di 200 dipendenti, è consentito esprimere preferenza a favore di due candidati della stessa lista. </a:t>
            </a:r>
          </a:p>
          <a:p>
            <a:pPr lvl="1"/>
            <a:r>
              <a:rPr lang="it-IT" dirty="0"/>
              <a:t>La preferenza si esprime scrivendo il nome del candidato preferito nell’apposito spazio sulla scheda. </a:t>
            </a:r>
          </a:p>
          <a:p>
            <a:pPr lvl="1"/>
            <a:r>
              <a:rPr lang="it-IT" dirty="0"/>
              <a:t>L’indicazione di più preferenze date a candidati della stessa lista vale unicamente come votazione della lista, anche se non sia stato espresso il voto della lista. </a:t>
            </a:r>
          </a:p>
          <a:p>
            <a:pPr lvl="1"/>
            <a:r>
              <a:rPr lang="it-IT" dirty="0"/>
              <a:t>Il voto apposto a più di una lista, o l’indicazione di più preferenze di candidati appartenenti a liste differenti, rende nulla la scheda. </a:t>
            </a:r>
          </a:p>
          <a:p>
            <a:pPr lvl="1"/>
            <a:r>
              <a:rPr lang="it-IT" dirty="0"/>
              <a:t>Nel caso di voto apposto ad una lista e di preferenze date a candidati di altre liste, si considera valido solamente il voto di lista e nulli i voti di preferenza</a:t>
            </a:r>
            <a:endParaRPr lang="it-IT" b="1" dirty="0"/>
          </a:p>
        </p:txBody>
      </p:sp>
    </p:spTree>
    <p:extLst>
      <p:ext uri="{BB962C8B-B14F-4D97-AF65-F5344CB8AC3E}">
        <p14:creationId xmlns:p14="http://schemas.microsoft.com/office/powerpoint/2010/main" val="2384783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1751466"/>
          </a:xfrm>
        </p:spPr>
        <p:txBody>
          <a:bodyPr>
            <a:normAutofit fontScale="90000"/>
          </a:bodyPr>
          <a:lstStyle/>
          <a:p>
            <a:r>
              <a:rPr lang="it-IT" sz="11500" b="1" dirty="0">
                <a:solidFill>
                  <a:srgbClr val="FF0000"/>
                </a:solidFill>
                <a:effectLst/>
                <a:latin typeface="Times New Roman" panose="02020603050405020304" pitchFamily="18" charset="0"/>
                <a:ea typeface="Calibri" panose="020F0502020204030204" pitchFamily="34" charset="0"/>
              </a:rPr>
              <a:t>La RSU</a:t>
            </a:r>
            <a:endParaRPr lang="it-IT" sz="11500" dirty="0">
              <a:solidFill>
                <a:srgbClr val="FF0000"/>
              </a:solidFill>
            </a:endParaRPr>
          </a:p>
        </p:txBody>
      </p:sp>
      <p:sp>
        <p:nvSpPr>
          <p:cNvPr id="3" name="Sottotitolo 2"/>
          <p:cNvSpPr>
            <a:spLocks noGrp="1"/>
          </p:cNvSpPr>
          <p:nvPr>
            <p:ph type="subTitle" idx="1"/>
          </p:nvPr>
        </p:nvSpPr>
        <p:spPr/>
        <p:txBody>
          <a:bodyPr>
            <a:normAutofit fontScale="92500" lnSpcReduction="10000"/>
          </a:bodyPr>
          <a:lstStyle/>
          <a:p>
            <a:r>
              <a:rPr lang="it-IT" sz="4000" b="1" dirty="0">
                <a:solidFill>
                  <a:srgbClr val="0070C0"/>
                </a:solidFill>
                <a:effectLst/>
                <a:latin typeface="Times New Roman" panose="02020603050405020304" pitchFamily="18" charset="0"/>
                <a:ea typeface="Calibri" panose="020F0502020204030204" pitchFamily="34" charset="0"/>
              </a:rPr>
              <a:t>Composizione, legittimazione, diritti, ambiti di azione</a:t>
            </a:r>
            <a:endParaRPr lang="it-IT" sz="4000" dirty="0">
              <a:solidFill>
                <a:srgbClr val="0070C0"/>
              </a:solidFill>
            </a:endParaRPr>
          </a:p>
        </p:txBody>
      </p:sp>
    </p:spTree>
    <p:extLst>
      <p:ext uri="{BB962C8B-B14F-4D97-AF65-F5344CB8AC3E}">
        <p14:creationId xmlns:p14="http://schemas.microsoft.com/office/powerpoint/2010/main" val="2008496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9"/>
            <a:ext cx="10515600" cy="754062"/>
          </a:xfrm>
        </p:spPr>
        <p:txBody>
          <a:bodyPr>
            <a:normAutofit fontScale="90000"/>
          </a:bodyPr>
          <a:lstStyle/>
          <a:p>
            <a:pPr algn="ctr"/>
            <a:r>
              <a:rPr lang="it-IT" sz="4800" b="1" dirty="0">
                <a:solidFill>
                  <a:srgbClr val="FF0000"/>
                </a:solidFill>
              </a:rPr>
              <a:t>Relazioni sindacali e partecipazione</a:t>
            </a:r>
          </a:p>
        </p:txBody>
      </p:sp>
      <p:sp>
        <p:nvSpPr>
          <p:cNvPr id="4" name="Segnaposto testo 3"/>
          <p:cNvSpPr>
            <a:spLocks noGrp="1"/>
          </p:cNvSpPr>
          <p:nvPr>
            <p:ph type="body" idx="1"/>
          </p:nvPr>
        </p:nvSpPr>
        <p:spPr>
          <a:xfrm>
            <a:off x="831850" y="2705101"/>
            <a:ext cx="10515600" cy="3384550"/>
          </a:xfrm>
        </p:spPr>
        <p:txBody>
          <a:bodyPr>
            <a:normAutofit/>
          </a:bodyPr>
          <a:lstStyle/>
          <a:p>
            <a:pPr algn="ctr"/>
            <a:r>
              <a:rPr lang="it-IT" sz="9600" b="1" dirty="0">
                <a:solidFill>
                  <a:schemeClr val="accent5"/>
                </a:solidFill>
              </a:rPr>
              <a:t>I soggetti</a:t>
            </a:r>
          </a:p>
        </p:txBody>
      </p:sp>
    </p:spTree>
    <p:extLst>
      <p:ext uri="{BB962C8B-B14F-4D97-AF65-F5344CB8AC3E}">
        <p14:creationId xmlns:p14="http://schemas.microsoft.com/office/powerpoint/2010/main" val="1029036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I soggetti</a:t>
            </a:r>
          </a:p>
        </p:txBody>
      </p:sp>
      <p:sp>
        <p:nvSpPr>
          <p:cNvPr id="3" name="Segnaposto contenuto 2"/>
          <p:cNvSpPr>
            <a:spLocks noGrp="1"/>
          </p:cNvSpPr>
          <p:nvPr>
            <p:ph idx="1"/>
          </p:nvPr>
        </p:nvSpPr>
        <p:spPr/>
        <p:txBody>
          <a:bodyPr/>
          <a:lstStyle/>
          <a:p>
            <a:pPr algn="ctr"/>
            <a:r>
              <a:rPr lang="it-IT" b="1" dirty="0">
                <a:solidFill>
                  <a:schemeClr val="accent5"/>
                </a:solidFill>
              </a:rPr>
              <a:t>CCNL Funzioni centrali</a:t>
            </a:r>
          </a:p>
          <a:p>
            <a:r>
              <a:rPr lang="it-IT" dirty="0"/>
              <a:t>Art. 7.3. I soggetti sindacali titolari della contrattazione integrativa nazionale sono i rappresentanti delle organizzazioni sindacali di categoria firmatarie del CCNL triennale. </a:t>
            </a:r>
          </a:p>
          <a:p>
            <a:r>
              <a:rPr lang="it-IT" dirty="0"/>
              <a:t>4. I soggetti sindacali titolari della contrattazione integrativa di sede territoriale o di sede unica sono: </a:t>
            </a:r>
          </a:p>
          <a:p>
            <a:pPr lvl="1"/>
            <a:r>
              <a:rPr lang="it-IT" dirty="0"/>
              <a:t>a) la RSU; </a:t>
            </a:r>
          </a:p>
          <a:p>
            <a:pPr lvl="1"/>
            <a:r>
              <a:rPr lang="it-IT" dirty="0"/>
              <a:t>b) i rappresentanti territoriali delle organizzazioni sindacali di categoria firmatarie del CCNL triennale</a:t>
            </a:r>
          </a:p>
        </p:txBody>
      </p:sp>
    </p:spTree>
    <p:extLst>
      <p:ext uri="{BB962C8B-B14F-4D97-AF65-F5344CB8AC3E}">
        <p14:creationId xmlns:p14="http://schemas.microsoft.com/office/powerpoint/2010/main" val="1940045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rPr>
              <a:t>Definizione di RSU</a:t>
            </a:r>
            <a:br>
              <a:rPr lang="it-IT" b="1" dirty="0">
                <a:solidFill>
                  <a:srgbClr val="FF0000"/>
                </a:solidFill>
              </a:rPr>
            </a:br>
            <a:r>
              <a:rPr lang="it-IT" b="1" dirty="0">
                <a:solidFill>
                  <a:srgbClr val="FF0000"/>
                </a:solidFill>
              </a:rPr>
              <a:t>ACQ 12 aprile 2022</a:t>
            </a:r>
          </a:p>
        </p:txBody>
      </p:sp>
      <p:sp>
        <p:nvSpPr>
          <p:cNvPr id="3" name="Segnaposto contenuto 2"/>
          <p:cNvSpPr>
            <a:spLocks noGrp="1"/>
          </p:cNvSpPr>
          <p:nvPr>
            <p:ph idx="1"/>
          </p:nvPr>
        </p:nvSpPr>
        <p:spPr/>
        <p:txBody>
          <a:bodyPr>
            <a:normAutofit fontScale="77500" lnSpcReduction="20000"/>
          </a:bodyPr>
          <a:lstStyle/>
          <a:p>
            <a:r>
              <a:rPr lang="it-IT" sz="4000" b="1" dirty="0"/>
              <a:t>La RSU è uno organismo unitario di rappresentanza dei lavoratori </a:t>
            </a:r>
            <a:r>
              <a:rPr lang="it-IT" sz="4000" b="1" dirty="0">
                <a:solidFill>
                  <a:srgbClr val="FF0000"/>
                </a:solidFill>
              </a:rPr>
              <a:t>(art. 3)</a:t>
            </a:r>
          </a:p>
          <a:p>
            <a:pPr lvl="1"/>
            <a:r>
              <a:rPr lang="it-IT" sz="3600" b="1" dirty="0"/>
              <a:t>ha natura di soggetto sindacale unitario cui si applicano le regole generali proprie degli organismi unitari elettivi di natura collegiale. </a:t>
            </a:r>
            <a:r>
              <a:rPr lang="it-IT" sz="3600" b="1" dirty="0">
                <a:solidFill>
                  <a:srgbClr val="FF0000"/>
                </a:solidFill>
              </a:rPr>
              <a:t>(art. 12.1)</a:t>
            </a:r>
          </a:p>
          <a:p>
            <a:pPr lvl="1"/>
            <a:r>
              <a:rPr lang="it-IT" sz="3600" b="1" dirty="0"/>
              <a:t>Le decisioni relative all’attività della RSU sono assunte a maggioranza dei componenti </a:t>
            </a:r>
            <a:r>
              <a:rPr lang="it-IT" sz="3600" b="1" dirty="0">
                <a:solidFill>
                  <a:srgbClr val="FF0000"/>
                </a:solidFill>
              </a:rPr>
              <a:t>(art. 12.2)</a:t>
            </a:r>
          </a:p>
        </p:txBody>
      </p:sp>
    </p:spTree>
    <p:extLst>
      <p:ext uri="{BB962C8B-B14F-4D97-AF65-F5344CB8AC3E}">
        <p14:creationId xmlns:p14="http://schemas.microsoft.com/office/powerpoint/2010/main" val="4100308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a:t>Altri soggetti sindacali nei luoghi di lavoro </a:t>
            </a:r>
            <a:br>
              <a:rPr lang="it-IT" b="1" dirty="0"/>
            </a:br>
            <a:r>
              <a:rPr lang="it-IT" dirty="0"/>
              <a:t>(art. 3 ACQ 4/12/2017)</a:t>
            </a:r>
          </a:p>
        </p:txBody>
      </p:sp>
      <p:sp>
        <p:nvSpPr>
          <p:cNvPr id="3" name="Segnaposto contenuto 2"/>
          <p:cNvSpPr>
            <a:spLocks noGrp="1"/>
          </p:cNvSpPr>
          <p:nvPr>
            <p:ph idx="1"/>
          </p:nvPr>
        </p:nvSpPr>
        <p:spPr/>
        <p:txBody>
          <a:bodyPr>
            <a:normAutofit fontScale="85000" lnSpcReduction="20000"/>
          </a:bodyPr>
          <a:lstStyle/>
          <a:p>
            <a:r>
              <a:rPr lang="it-IT" b="1" dirty="0">
                <a:solidFill>
                  <a:schemeClr val="accent1"/>
                </a:solidFill>
              </a:rPr>
              <a:t>b) i componenti dei terminali di tipo associativo, designati dalle organizzazioni sindacali rappresentative e rimasti operativi nei luoghi di lavoro dopo la elezione delle RSU; </a:t>
            </a:r>
          </a:p>
          <a:p>
            <a:r>
              <a:rPr lang="it-IT" b="1" dirty="0">
                <a:solidFill>
                  <a:srgbClr val="FF0000"/>
                </a:solidFill>
              </a:rPr>
              <a:t>c) i dipendenti accreditati a partecipare alla contrattazione collettiva integrativa dalle organizzazioni sindacali aventi titolo  </a:t>
            </a:r>
          </a:p>
          <a:p>
            <a:r>
              <a:rPr lang="it-IT" dirty="0"/>
              <a:t>d) i componenti delle rappresentanze sindacali aziendali (RSA) delle organizzazioni sindacali rappresentative: </a:t>
            </a:r>
          </a:p>
          <a:p>
            <a:pPr lvl="1"/>
            <a:r>
              <a:rPr lang="it-IT" dirty="0"/>
              <a:t>La RSU subentra alle RSA o alle analoghe strutture sindacali esistenti comunque denominate ed ai loro dirigenti nella titolarità dei diritti sindacali e dei poteri riguardanti l’esercizio delle competenze contrattuali ad esse spettanti</a:t>
            </a:r>
          </a:p>
          <a:p>
            <a:r>
              <a:rPr lang="it-IT" dirty="0"/>
              <a:t>e) i componenti degli organismi direttivi delle organizzazioni sindacali di categoria rappresentative non collocati in distacco o aspettativa; </a:t>
            </a:r>
          </a:p>
          <a:p>
            <a:r>
              <a:rPr lang="it-IT" dirty="0"/>
              <a:t>f) i componenti degli organismi direttivi delle confederazioni rappresentative non collocati in distacco o aspettativa; </a:t>
            </a:r>
          </a:p>
          <a:p>
            <a:r>
              <a:rPr lang="it-IT" dirty="0"/>
              <a:t>g) i componenti degli organismi direttivi delle associazioni sindacali rappresentative collocati in distacco o aspettativa. </a:t>
            </a:r>
          </a:p>
        </p:txBody>
      </p:sp>
    </p:spTree>
    <p:extLst>
      <p:ext uri="{BB962C8B-B14F-4D97-AF65-F5344CB8AC3E}">
        <p14:creationId xmlns:p14="http://schemas.microsoft.com/office/powerpoint/2010/main" val="1140639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b="1" dirty="0">
                <a:solidFill>
                  <a:srgbClr val="FF0000"/>
                </a:solidFill>
              </a:rPr>
              <a:t>Art. 13 Clausola di salvaguardia </a:t>
            </a:r>
            <a:br>
              <a:rPr lang="it-IT" b="1" dirty="0">
                <a:solidFill>
                  <a:srgbClr val="FF0000"/>
                </a:solidFill>
              </a:rPr>
            </a:br>
            <a:r>
              <a:rPr lang="it-IT" b="1" dirty="0">
                <a:solidFill>
                  <a:srgbClr val="FF0000"/>
                </a:solidFill>
              </a:rPr>
              <a:t>ACQ  12 aprile 2022</a:t>
            </a:r>
          </a:p>
        </p:txBody>
      </p:sp>
      <p:sp>
        <p:nvSpPr>
          <p:cNvPr id="3" name="Segnaposto contenuto 2"/>
          <p:cNvSpPr>
            <a:spLocks noGrp="1"/>
          </p:cNvSpPr>
          <p:nvPr>
            <p:ph idx="1"/>
          </p:nvPr>
        </p:nvSpPr>
        <p:spPr/>
        <p:txBody>
          <a:bodyPr>
            <a:normAutofit/>
          </a:bodyPr>
          <a:lstStyle/>
          <a:p>
            <a:r>
              <a:rPr lang="it-IT" dirty="0"/>
              <a:t>1. Le organizzazioni sindacali si impegnano a partecipare alla elezione della RSU, rinunciando formalmente ed espressamente a costituire RSA ai sensi dell’art. 19 della legge 300/1970. </a:t>
            </a:r>
          </a:p>
          <a:p>
            <a:r>
              <a:rPr lang="it-IT" dirty="0"/>
              <a:t>2. Le organizzazioni sindacali di cui all’art. 17, comma 1, lett. a) e b) (Soggetti che possono presentare le liste elettorali), possono comunque conservare o costituire terminali di tipo associativo nelle amministrazioni dandone comunicazione alle stesse. I componenti usufruiscono dei permessi retribuiti di competenza delle organizzazioni e conservano le tutele e prerogative proprie dei dirigenti sindacali. </a:t>
            </a:r>
          </a:p>
          <a:p>
            <a:r>
              <a:rPr lang="it-IT" dirty="0"/>
              <a:t>3. Le organizzazioni sindacali rappresentative che non aderiscono al presente accordo conservano le rappresentanze sindacali aziendali (RSA) ai sensi dell’art. 42 del d.lgs. 165/2001, con tutte le loro prerogative. </a:t>
            </a:r>
          </a:p>
        </p:txBody>
      </p:sp>
    </p:spTree>
    <p:extLst>
      <p:ext uri="{BB962C8B-B14F-4D97-AF65-F5344CB8AC3E}">
        <p14:creationId xmlns:p14="http://schemas.microsoft.com/office/powerpoint/2010/main" val="18662468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a:xfrm>
            <a:off x="1981200" y="274638"/>
            <a:ext cx="8229600" cy="562074"/>
          </a:xfrm>
        </p:spPr>
        <p:txBody>
          <a:bodyPr>
            <a:normAutofit fontScale="90000"/>
          </a:bodyPr>
          <a:lstStyle/>
          <a:p>
            <a:r>
              <a:rPr lang="it-IT" b="1" dirty="0">
                <a:solidFill>
                  <a:srgbClr val="FF0000"/>
                </a:solidFill>
              </a:rPr>
              <a:t>Vicende interne</a:t>
            </a:r>
          </a:p>
        </p:txBody>
      </p:sp>
      <p:sp>
        <p:nvSpPr>
          <p:cNvPr id="8" name="Segnaposto contenuto 7"/>
          <p:cNvSpPr>
            <a:spLocks noGrp="1"/>
          </p:cNvSpPr>
          <p:nvPr>
            <p:ph idx="1"/>
          </p:nvPr>
        </p:nvSpPr>
        <p:spPr>
          <a:xfrm>
            <a:off x="1919536" y="908720"/>
            <a:ext cx="8229600" cy="5472608"/>
          </a:xfrm>
        </p:spPr>
        <p:txBody>
          <a:bodyPr>
            <a:noAutofit/>
          </a:bodyPr>
          <a:lstStyle/>
          <a:p>
            <a:pPr>
              <a:buNone/>
            </a:pPr>
            <a:r>
              <a:rPr lang="it-IT" sz="1100" b="1" dirty="0">
                <a:solidFill>
                  <a:schemeClr val="accent1"/>
                </a:solidFill>
              </a:rPr>
              <a:t>I componenti della RSU restano in carica per tre anni, al termine dei quali decadono automaticamente con esclusione della prorogabilità.</a:t>
            </a:r>
          </a:p>
          <a:p>
            <a:pPr>
              <a:buNone/>
            </a:pPr>
            <a:endParaRPr lang="it-IT" sz="1100" b="1" dirty="0">
              <a:solidFill>
                <a:srgbClr val="FF0000"/>
              </a:solidFill>
            </a:endParaRPr>
          </a:p>
          <a:p>
            <a:pPr>
              <a:buNone/>
            </a:pPr>
            <a:r>
              <a:rPr lang="it-IT" sz="1100" b="1" dirty="0">
                <a:solidFill>
                  <a:srgbClr val="FF0000"/>
                </a:solidFill>
              </a:rPr>
              <a:t>La carica di componente della RSU è incompatibile con qualsiasi altra carica in organismi istituzionali o carica esecutiva in partiti e/o movimenti politici. Per altre incompatibilità valgono quelle previste da disposizioni legislative e/o dagli statuti delle rispettive organizzazioni sindacali. Il verificarsi in qualsiasi momento di situazioni di incompatibilità determina la decadenza della carica di componente della RSU.</a:t>
            </a:r>
          </a:p>
          <a:p>
            <a:pPr>
              <a:buNone/>
            </a:pPr>
            <a:endParaRPr lang="it-IT" sz="1100" b="1" dirty="0">
              <a:solidFill>
                <a:srgbClr val="FF0000"/>
              </a:solidFill>
            </a:endParaRPr>
          </a:p>
          <a:p>
            <a:pPr>
              <a:buNone/>
            </a:pPr>
            <a:r>
              <a:rPr lang="it-IT" sz="1100" b="1" dirty="0">
                <a:solidFill>
                  <a:schemeClr val="accent1"/>
                </a:solidFill>
              </a:rPr>
              <a:t>In caso di dimissioni o di decadenza di uno dei componenti, lo stesso sarà sostituito dal primo dei non eletti appartenente alla medesima lista</a:t>
            </a:r>
          </a:p>
          <a:p>
            <a:pPr>
              <a:buNone/>
            </a:pPr>
            <a:endParaRPr lang="it-IT" sz="1100" b="1" dirty="0">
              <a:solidFill>
                <a:srgbClr val="FF0000"/>
              </a:solidFill>
            </a:endParaRPr>
          </a:p>
          <a:p>
            <a:pPr>
              <a:buNone/>
            </a:pPr>
            <a:r>
              <a:rPr lang="it-IT" sz="1100" b="1" dirty="0">
                <a:solidFill>
                  <a:srgbClr val="FF0000"/>
                </a:solidFill>
              </a:rPr>
              <a:t>Il componente RSU decade in caso di incompatibilità, in caso di cessazione del rapporto di lavoro, in caso di trasferimento, comando o altra forma di assegnazione temporanea presso altra amministrazione o ufficio della stessa amministrazione ricompreso in altra RSU, nell’ipotesi di assenza continuativa dall’ufficio superiore a 6 mesi qualora tale assenza comporti che il numero di componenti effettivamente in servizio nella sede RSU che possono assumere le decisioni sia inferiore al 50% del numero previsto. </a:t>
            </a:r>
          </a:p>
          <a:p>
            <a:pPr>
              <a:buNone/>
            </a:pPr>
            <a:endParaRPr lang="it-IT" sz="1100" b="1" dirty="0">
              <a:solidFill>
                <a:srgbClr val="FF0000"/>
              </a:solidFill>
            </a:endParaRPr>
          </a:p>
          <a:p>
            <a:pPr>
              <a:buNone/>
            </a:pPr>
            <a:r>
              <a:rPr lang="it-IT" sz="1100" b="1" dirty="0">
                <a:solidFill>
                  <a:schemeClr val="accent1"/>
                </a:solidFill>
              </a:rPr>
              <a:t>La RSU decade qualora, esaurita la possibilità di sostituire i componenti dimissionari/decaduti attingendo tra i non eletti della stessa lista, il numero dei componenti scenda al di sotto del 50% del numero previsto con il conseguente obbligo di procedere al suo rinnovo</a:t>
            </a:r>
          </a:p>
          <a:p>
            <a:pPr>
              <a:buNone/>
            </a:pPr>
            <a:endParaRPr lang="it-IT" sz="1100" b="1" dirty="0">
              <a:solidFill>
                <a:srgbClr val="FF0000"/>
              </a:solidFill>
            </a:endParaRPr>
          </a:p>
          <a:p>
            <a:pPr>
              <a:buNone/>
            </a:pPr>
            <a:r>
              <a:rPr lang="it-IT" sz="1100" b="1" dirty="0">
                <a:solidFill>
                  <a:srgbClr val="FF0000"/>
                </a:solidFill>
              </a:rPr>
              <a:t>La RSU comunica all’amministrazione ed ai lavoratori il nominativo del componente subentrante o la dichiarazione di decadenza dell’intera RSU. Qualora entro quarantacinque giorni la RSU non abbia adempiuto agli obblighi la decadenza automatica del singolo componente o dell’intera RSU può essere rilevata anche dall’amministrazione, la quale nel primo caso invita i componenti della RSU rimasti in carica a provvedere alla sostituzione, mentre nel secondo caso invita le organizzazioni sindacali aventi titolo ad indire nuove elezioni. La RSU che decade nel corso del triennio dalla sua elezione deve essere rieletta entro i cinquanta giorni immediatamente successivi alla decadenza attivando le procedure entro cinque giorni da quest’ultima.</a:t>
            </a:r>
          </a:p>
          <a:p>
            <a:pPr>
              <a:buNone/>
            </a:pPr>
            <a:endParaRPr lang="it-IT" sz="1100" b="1" dirty="0">
              <a:solidFill>
                <a:srgbClr val="FF0000"/>
              </a:solidFill>
            </a:endParaRPr>
          </a:p>
          <a:p>
            <a:pPr>
              <a:buNone/>
            </a:pPr>
            <a:r>
              <a:rPr lang="it-IT" sz="1100" b="1" dirty="0">
                <a:solidFill>
                  <a:schemeClr val="accent1"/>
                </a:solidFill>
              </a:rPr>
              <a:t>Nelle more della rielezione le relazioni sindacali proseguono comunque con le organizzazioni di categoria firmatarie dei contratti collettivi nazionali di lavoro e con gli eventuali componenti della RSU non dimessisi o non decaduti che possono anche sottoscrivere eventuali contratti integrativi.</a:t>
            </a:r>
          </a:p>
        </p:txBody>
      </p:sp>
    </p:spTree>
    <p:extLst>
      <p:ext uri="{BB962C8B-B14F-4D97-AF65-F5344CB8AC3E}">
        <p14:creationId xmlns:p14="http://schemas.microsoft.com/office/powerpoint/2010/main" val="3223892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Cambio casacca </a:t>
            </a:r>
          </a:p>
        </p:txBody>
      </p:sp>
      <p:sp>
        <p:nvSpPr>
          <p:cNvPr id="3" name="Segnaposto contenuto 2"/>
          <p:cNvSpPr>
            <a:spLocks noGrp="1"/>
          </p:cNvSpPr>
          <p:nvPr>
            <p:ph idx="1"/>
          </p:nvPr>
        </p:nvSpPr>
        <p:spPr/>
        <p:txBody>
          <a:bodyPr>
            <a:normAutofit fontScale="92500"/>
          </a:bodyPr>
          <a:lstStyle/>
          <a:p>
            <a:pPr algn="ctr"/>
            <a:r>
              <a:rPr lang="it-IT" b="1" dirty="0">
                <a:latin typeface="Montserrat"/>
              </a:rPr>
              <a:t> </a:t>
            </a:r>
            <a:r>
              <a:rPr lang="it-IT" b="1" dirty="0" err="1">
                <a:latin typeface="Montserrat"/>
              </a:rPr>
              <a:t>Cass</a:t>
            </a:r>
            <a:r>
              <a:rPr lang="it-IT" b="1" dirty="0">
                <a:latin typeface="Montserrat"/>
              </a:rPr>
              <a:t>. 19769 del 2000</a:t>
            </a:r>
            <a:r>
              <a:rPr lang="it-IT" dirty="0">
                <a:solidFill>
                  <a:srgbClr val="777777"/>
                </a:solidFill>
                <a:latin typeface="Montserrat"/>
              </a:rPr>
              <a:t> </a:t>
            </a:r>
            <a:r>
              <a:rPr lang="it-IT" b="1" dirty="0">
                <a:solidFill>
                  <a:srgbClr val="FF0000"/>
                </a:solidFill>
                <a:latin typeface="Montserrat"/>
              </a:rPr>
              <a:t>Il c.d. “cambio di casacca” per gli RSU costituisce una causa di decadenza, in virtù del “vincolo di mandato” che lega gli eletti al sindacato di appartenenza.</a:t>
            </a:r>
          </a:p>
          <a:p>
            <a:pPr marL="0" indent="0">
              <a:buNone/>
            </a:pPr>
            <a:r>
              <a:rPr lang="it-IT" dirty="0"/>
              <a:t>Cassazione sez. lavoro nella sentenza n. 3545 2012 chiarisce </a:t>
            </a:r>
          </a:p>
          <a:p>
            <a:pPr marL="0" indent="0">
              <a:buNone/>
            </a:pPr>
            <a:endParaRPr lang="it-IT" dirty="0"/>
          </a:p>
          <a:p>
            <a:pPr marL="0" indent="0">
              <a:buNone/>
            </a:pPr>
            <a:r>
              <a:rPr lang="it-IT" dirty="0"/>
              <a:t>I </a:t>
            </a:r>
            <a:r>
              <a:rPr lang="it-IT" i="1" dirty="0"/>
              <a:t>lavoratori una volta eletti non sono più legati al sindacato nelle cui liste si sono presentati alle elezioni, ma fondano la loro carica sul voto, universale e segreto, dell'intera collettività dei dipendenti aziendali. E tale fondamento permane anche se il lavoratore si dimette dal sindacato nelle cui liste si è presentato e quale che siano le sue successive decisioni (tanto nel caso in cui non aderisca ad alcun sindacato, che nel caso in cui aderisca ad altro sindacato</a:t>
            </a:r>
            <a:r>
              <a:rPr lang="it-IT" dirty="0"/>
              <a:t>”.</a:t>
            </a:r>
          </a:p>
          <a:p>
            <a:pPr fontAlgn="base"/>
            <a:r>
              <a:rPr lang="it-IT" b="1" dirty="0">
                <a:solidFill>
                  <a:srgbClr val="FF0000"/>
                </a:solidFill>
              </a:rPr>
              <a:t>(</a:t>
            </a:r>
            <a:r>
              <a:rPr lang="it-IT" dirty="0">
                <a:solidFill>
                  <a:srgbClr val="333333"/>
                </a:solidFill>
                <a:latin typeface="Verdana" panose="020B0604030504040204" pitchFamily="34" charset="0"/>
              </a:rPr>
              <a:t>CQRS169</a:t>
            </a:r>
            <a:r>
              <a:rPr lang="it-IT" dirty="0">
                <a:solidFill>
                  <a:srgbClr val="FF0000"/>
                </a:solidFill>
                <a:latin typeface="Verdana" panose="020B0604030504040204" pitchFamily="34" charset="0"/>
              </a:rPr>
              <a:t>)</a:t>
            </a:r>
            <a:endParaRPr lang="it-IT" dirty="0">
              <a:solidFill>
                <a:srgbClr val="333333"/>
              </a:solidFill>
              <a:latin typeface="Verdana" panose="020B0604030504040204" pitchFamily="34" charset="0"/>
            </a:endParaRPr>
          </a:p>
          <a:p>
            <a:pPr marL="0" indent="0">
              <a:buNone/>
            </a:pPr>
            <a:endParaRPr lang="it-IT" b="1" dirty="0">
              <a:solidFill>
                <a:srgbClr val="FF0000"/>
              </a:solidFill>
            </a:endParaRPr>
          </a:p>
        </p:txBody>
      </p:sp>
    </p:spTree>
    <p:extLst>
      <p:ext uri="{BB962C8B-B14F-4D97-AF65-F5344CB8AC3E}">
        <p14:creationId xmlns:p14="http://schemas.microsoft.com/office/powerpoint/2010/main" val="3204946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solidFill>
                  <a:srgbClr val="FF0000"/>
                </a:solidFill>
              </a:rPr>
              <a:t>Art. 12 Modalità di adozione delle decisioni</a:t>
            </a:r>
          </a:p>
        </p:txBody>
      </p:sp>
      <p:sp>
        <p:nvSpPr>
          <p:cNvPr id="3" name="Segnaposto contenuto 2"/>
          <p:cNvSpPr>
            <a:spLocks noGrp="1"/>
          </p:cNvSpPr>
          <p:nvPr>
            <p:ph idx="1"/>
          </p:nvPr>
        </p:nvSpPr>
        <p:spPr/>
        <p:txBody>
          <a:bodyPr>
            <a:normAutofit fontScale="85000" lnSpcReduction="10000"/>
          </a:bodyPr>
          <a:lstStyle/>
          <a:p>
            <a:r>
              <a:rPr lang="it-IT" dirty="0"/>
              <a:t>1. La RSU ha natura di soggetto sindacale unitario cui si applicano le regole generali proprie degli organismi unitari elettivi di natura collegiale. </a:t>
            </a:r>
          </a:p>
          <a:p>
            <a:r>
              <a:rPr lang="it-IT" b="1" dirty="0">
                <a:solidFill>
                  <a:srgbClr val="FF0000"/>
                </a:solidFill>
              </a:rPr>
              <a:t>2. Le decisioni relative all’attività della RSU sono assunte a maggioranza dei componenti</a:t>
            </a:r>
          </a:p>
          <a:p>
            <a:r>
              <a:rPr lang="it-IT" dirty="0"/>
              <a:t>3. Le modalità con le quali tale maggioranza si esprime possono essere definite dalla RSU stessa con proprio regolamento interno. </a:t>
            </a:r>
          </a:p>
          <a:p>
            <a:r>
              <a:rPr lang="it-IT" dirty="0"/>
              <a:t>4. Fermo restando quanto previsto al comma 2, la RSU composta da più di 30 componenti deve dotarsi di un regolamento di funzionamento e nominare un Comitato di coordinamento, che sia </a:t>
            </a:r>
            <a:r>
              <a:rPr lang="it-IT" b="1" dirty="0">
                <a:solidFill>
                  <a:srgbClr val="FF0000"/>
                </a:solidFill>
              </a:rPr>
              <a:t>portavoce</a:t>
            </a:r>
            <a:r>
              <a:rPr lang="it-IT" dirty="0"/>
              <a:t>, in seno alla delegazione trattante di parte sindacale, delle istanze e/o decisioni assunte dalla RSU. </a:t>
            </a:r>
          </a:p>
          <a:p>
            <a:r>
              <a:rPr lang="it-IT" dirty="0"/>
              <a:t>5. Nella composizione del Comitato di coordinamento occorre contemperare il principio di proporzionalità rispetto al numero totale di seggi ottenuti da ciascuna lista con quello di </a:t>
            </a:r>
            <a:r>
              <a:rPr lang="it-IT" dirty="0" err="1"/>
              <a:t>inclusività</a:t>
            </a:r>
            <a:r>
              <a:rPr lang="it-IT" dirty="0"/>
              <a:t>. A tal fine, deve essere garantita la presenza di tutte le liste che hanno ottenuto almeno un seggio. Il Comitato di coordinamento non può, di norma, essere composto da più di 15 componenti della RSU.</a:t>
            </a:r>
          </a:p>
        </p:txBody>
      </p:sp>
    </p:spTree>
    <p:extLst>
      <p:ext uri="{BB962C8B-B14F-4D97-AF65-F5344CB8AC3E}">
        <p14:creationId xmlns:p14="http://schemas.microsoft.com/office/powerpoint/2010/main" val="1159592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831850" y="1709739"/>
            <a:ext cx="10515600" cy="881062"/>
          </a:xfrm>
        </p:spPr>
        <p:txBody>
          <a:bodyPr>
            <a:normAutofit/>
          </a:bodyPr>
          <a:lstStyle/>
          <a:p>
            <a:pPr algn="ctr"/>
            <a:r>
              <a:rPr lang="it-IT" b="1" dirty="0">
                <a:solidFill>
                  <a:srgbClr val="FF0000"/>
                </a:solidFill>
              </a:rPr>
              <a:t>La gestione del consenso al tavolo RSU</a:t>
            </a:r>
          </a:p>
        </p:txBody>
      </p:sp>
      <p:sp>
        <p:nvSpPr>
          <p:cNvPr id="5" name="Segnaposto testo 4"/>
          <p:cNvSpPr>
            <a:spLocks noGrp="1"/>
          </p:cNvSpPr>
          <p:nvPr>
            <p:ph type="body" idx="1"/>
          </p:nvPr>
        </p:nvSpPr>
        <p:spPr/>
        <p:txBody>
          <a:bodyPr>
            <a:normAutofit fontScale="62500" lnSpcReduction="20000"/>
          </a:bodyPr>
          <a:lstStyle/>
          <a:p>
            <a:pPr algn="ctr"/>
            <a:r>
              <a:rPr lang="it-IT" sz="4800" b="1" dirty="0">
                <a:solidFill>
                  <a:srgbClr val="FF0000"/>
                </a:solidFill>
              </a:rPr>
              <a:t>Il rapporto tra RSU e organizzazioni sindacali</a:t>
            </a:r>
          </a:p>
        </p:txBody>
      </p:sp>
    </p:spTree>
    <p:extLst>
      <p:ext uri="{BB962C8B-B14F-4D97-AF65-F5344CB8AC3E}">
        <p14:creationId xmlns:p14="http://schemas.microsoft.com/office/powerpoint/2010/main" val="13477349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 name="TextShape 1"/>
          <p:cNvSpPr txBox="1"/>
          <p:nvPr/>
        </p:nvSpPr>
        <p:spPr>
          <a:xfrm>
            <a:off x="1850120" y="2633624"/>
            <a:ext cx="8491602" cy="1658853"/>
          </a:xfrm>
          <a:prstGeom prst="rect">
            <a:avLst/>
          </a:prstGeom>
          <a:noFill/>
          <a:ln>
            <a:noFill/>
          </a:ln>
        </p:spPr>
        <p:txBody>
          <a:bodyPr lIns="0" tIns="6986" rIns="0" bIns="0">
            <a:spAutoFit/>
          </a:bodyPr>
          <a:lstStyle/>
          <a:p>
            <a:pPr marL="8077" algn="ctr">
              <a:spcBef>
                <a:spcPts val="55"/>
              </a:spcBef>
            </a:pPr>
            <a:r>
              <a:rPr lang="it-IT" sz="3578" b="1" spc="-13">
                <a:solidFill>
                  <a:srgbClr val="0A613B"/>
                </a:solidFill>
                <a:latin typeface="Arial"/>
              </a:rPr>
              <a:t>SINDACATO</a:t>
            </a:r>
            <a:r>
              <a:rPr lang="it-IT" sz="3578" b="1" spc="-219">
                <a:solidFill>
                  <a:srgbClr val="0A613B"/>
                </a:solidFill>
                <a:latin typeface="Arial"/>
              </a:rPr>
              <a:t> </a:t>
            </a:r>
            <a:r>
              <a:rPr lang="it-IT" sz="3578" b="1" spc="-7">
                <a:solidFill>
                  <a:srgbClr val="0A613B"/>
                </a:solidFill>
                <a:latin typeface="Arial"/>
              </a:rPr>
              <a:t>RAPPRESENTATIVO, </a:t>
            </a:r>
            <a:r>
              <a:rPr lang="it-IT" sz="3578" b="1" spc="-13">
                <a:solidFill>
                  <a:srgbClr val="0A613B"/>
                </a:solidFill>
                <a:latin typeface="Arial"/>
              </a:rPr>
              <a:t>SINDACATO</a:t>
            </a:r>
            <a:r>
              <a:rPr lang="it-IT" sz="3578" b="1" spc="-147">
                <a:solidFill>
                  <a:srgbClr val="0A613B"/>
                </a:solidFill>
                <a:latin typeface="Arial"/>
              </a:rPr>
              <a:t> </a:t>
            </a:r>
            <a:r>
              <a:rPr lang="it-IT" sz="3578" b="1" spc="-33">
                <a:solidFill>
                  <a:srgbClr val="0A613B"/>
                </a:solidFill>
                <a:latin typeface="Arial"/>
              </a:rPr>
              <a:t>FIRMATARIO</a:t>
            </a:r>
            <a:r>
              <a:rPr lang="it-IT" sz="3578" b="1" spc="-136">
                <a:solidFill>
                  <a:srgbClr val="0A613B"/>
                </a:solidFill>
                <a:latin typeface="Arial"/>
              </a:rPr>
              <a:t> </a:t>
            </a:r>
            <a:r>
              <a:rPr lang="it-IT" sz="3578" b="1" spc="-1">
                <a:solidFill>
                  <a:srgbClr val="0A613B"/>
                </a:solidFill>
                <a:latin typeface="Arial"/>
              </a:rPr>
              <a:t>E</a:t>
            </a:r>
            <a:r>
              <a:rPr lang="it-IT" sz="3578" b="1" spc="-136">
                <a:solidFill>
                  <a:srgbClr val="0A613B"/>
                </a:solidFill>
                <a:latin typeface="Arial"/>
              </a:rPr>
              <a:t> </a:t>
            </a:r>
            <a:r>
              <a:rPr lang="it-IT" sz="3578" b="1" spc="-7">
                <a:solidFill>
                  <a:srgbClr val="0A613B"/>
                </a:solidFill>
                <a:latin typeface="Arial"/>
              </a:rPr>
              <a:t>SECONDO </a:t>
            </a:r>
            <a:r>
              <a:rPr lang="it-IT" sz="3578" b="1" spc="-59">
                <a:solidFill>
                  <a:srgbClr val="0A613B"/>
                </a:solidFill>
                <a:latin typeface="Arial"/>
              </a:rPr>
              <a:t>TAVOLO</a:t>
            </a:r>
            <a:r>
              <a:rPr lang="it-IT" sz="3578" b="1" spc="-97">
                <a:solidFill>
                  <a:srgbClr val="0A613B"/>
                </a:solidFill>
                <a:latin typeface="Arial"/>
              </a:rPr>
              <a:t> </a:t>
            </a:r>
            <a:r>
              <a:rPr lang="it-IT" sz="3578" b="1" spc="-1">
                <a:solidFill>
                  <a:srgbClr val="0A613B"/>
                </a:solidFill>
                <a:latin typeface="Arial"/>
              </a:rPr>
              <a:t>DI</a:t>
            </a:r>
            <a:r>
              <a:rPr lang="it-IT" sz="3578" b="1" spc="-92">
                <a:solidFill>
                  <a:srgbClr val="0A613B"/>
                </a:solidFill>
                <a:latin typeface="Arial"/>
              </a:rPr>
              <a:t> </a:t>
            </a:r>
            <a:r>
              <a:rPr lang="it-IT" sz="3578" b="1" spc="-7">
                <a:solidFill>
                  <a:srgbClr val="0A613B"/>
                </a:solidFill>
                <a:latin typeface="Arial"/>
              </a:rPr>
              <a:t>CONTRATTAZIONE</a:t>
            </a:r>
            <a:endParaRPr lang="it-IT" sz="3578" spc="-1">
              <a:latin typeface="Calibri"/>
            </a:endParaRPr>
          </a:p>
        </p:txBody>
      </p:sp>
      <p:sp>
        <p:nvSpPr>
          <p:cNvPr id="344" name="TextShape 2"/>
          <p:cNvSpPr txBox="1"/>
          <p:nvPr/>
        </p:nvSpPr>
        <p:spPr>
          <a:xfrm>
            <a:off x="713846" y="6417492"/>
            <a:ext cx="241881" cy="384721"/>
          </a:xfrm>
          <a:prstGeom prst="rect">
            <a:avLst/>
          </a:prstGeom>
          <a:noFill/>
          <a:ln>
            <a:noFill/>
          </a:ln>
        </p:spPr>
        <p:txBody>
          <a:bodyPr lIns="0" tIns="0" rIns="0" bIns="0">
            <a:spAutoFit/>
          </a:bodyPr>
          <a:lstStyle/>
          <a:p>
            <a:pPr marL="23140">
              <a:lnSpc>
                <a:spcPts val="1512"/>
              </a:lnSpc>
            </a:pPr>
            <a:fld id="{B5424161-38E6-4785-941F-2513D9805B31}" type="slidenum">
              <a:rPr lang="it-IT" sz="1486" b="1" i="1" spc="-16">
                <a:solidFill>
                  <a:srgbClr val="09603C"/>
                </a:solidFill>
                <a:latin typeface="Helvetica-BoldOblique"/>
              </a:rPr>
              <a:pPr marL="23140">
                <a:lnSpc>
                  <a:spcPts val="1512"/>
                </a:lnSpc>
              </a:pPr>
              <a:t>29</a:t>
            </a:fld>
            <a:endParaRPr lang="it-IT" sz="1486" spc="-1">
              <a:latin typeface="Times New Roman"/>
            </a:endParaRPr>
          </a:p>
        </p:txBody>
      </p:sp>
    </p:spTree>
    <p:extLst>
      <p:ext uri="{BB962C8B-B14F-4D97-AF65-F5344CB8AC3E}">
        <p14:creationId xmlns:p14="http://schemas.microsoft.com/office/powerpoint/2010/main" val="210414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22CD0144-5F53-617F-9398-2B4931475621}"/>
              </a:ext>
            </a:extLst>
          </p:cNvPr>
          <p:cNvSpPr>
            <a:spLocks noGrp="1"/>
          </p:cNvSpPr>
          <p:nvPr>
            <p:ph type="ctrTitle"/>
          </p:nvPr>
        </p:nvSpPr>
        <p:spPr/>
        <p:txBody>
          <a:bodyPr>
            <a:normAutofit fontScale="90000"/>
          </a:bodyPr>
          <a:lstStyle/>
          <a:p>
            <a:r>
              <a:rPr lang="it-IT" b="1" dirty="0">
                <a:solidFill>
                  <a:srgbClr val="FF0000"/>
                </a:solidFill>
                <a:highlight>
                  <a:srgbClr val="FFFF00"/>
                </a:highlight>
              </a:rPr>
              <a:t>LA </a:t>
            </a:r>
            <a:br>
              <a:rPr lang="it-IT" b="1" dirty="0">
                <a:solidFill>
                  <a:srgbClr val="FF0000"/>
                </a:solidFill>
                <a:highlight>
                  <a:srgbClr val="FFFF00"/>
                </a:highlight>
              </a:rPr>
            </a:br>
            <a:r>
              <a:rPr lang="it-IT" b="1" dirty="0">
                <a:solidFill>
                  <a:srgbClr val="FF0000"/>
                </a:solidFill>
                <a:highlight>
                  <a:srgbClr val="FFFF00"/>
                </a:highlight>
              </a:rPr>
              <a:t>RAPPRESENTATIVITA’ </a:t>
            </a:r>
            <a:br>
              <a:rPr lang="it-IT" b="1" dirty="0">
                <a:solidFill>
                  <a:srgbClr val="FF0000"/>
                </a:solidFill>
                <a:highlight>
                  <a:srgbClr val="FFFF00"/>
                </a:highlight>
              </a:rPr>
            </a:br>
            <a:r>
              <a:rPr lang="it-IT" b="1" dirty="0">
                <a:solidFill>
                  <a:srgbClr val="FF0000"/>
                </a:solidFill>
                <a:highlight>
                  <a:srgbClr val="FFFF00"/>
                </a:highlight>
              </a:rPr>
              <a:t>SINDACALE</a:t>
            </a:r>
          </a:p>
        </p:txBody>
      </p:sp>
      <p:sp>
        <p:nvSpPr>
          <p:cNvPr id="5" name="Sottotitolo 4">
            <a:extLst>
              <a:ext uri="{FF2B5EF4-FFF2-40B4-BE49-F238E27FC236}">
                <a16:creationId xmlns:a16="http://schemas.microsoft.com/office/drawing/2014/main" id="{D562A1A7-C756-CB5F-3E99-3E897F84AA1B}"/>
              </a:ext>
            </a:extLst>
          </p:cNvPr>
          <p:cNvSpPr>
            <a:spLocks noGrp="1"/>
          </p:cNvSpPr>
          <p:nvPr>
            <p:ph type="subTitle" idx="1"/>
          </p:nvPr>
        </p:nvSpPr>
        <p:spPr/>
        <p:txBody>
          <a:bodyPr>
            <a:normAutofit/>
          </a:bodyPr>
          <a:lstStyle/>
          <a:p>
            <a:endParaRPr lang="it-IT" b="1" i="1" dirty="0">
              <a:solidFill>
                <a:schemeClr val="accent1"/>
              </a:solidFill>
              <a:highlight>
                <a:srgbClr val="00FFFF"/>
              </a:highlight>
            </a:endParaRPr>
          </a:p>
          <a:p>
            <a:r>
              <a:rPr lang="it-IT" b="1" i="1" dirty="0">
                <a:solidFill>
                  <a:schemeClr val="accent1"/>
                </a:solidFill>
                <a:highlight>
                  <a:srgbClr val="00FFFF"/>
                </a:highlight>
              </a:rPr>
              <a:t>MISURAZIONE E VERIFICA DEL </a:t>
            </a:r>
            <a:r>
              <a:rPr lang="it-IT" b="1" i="1">
                <a:solidFill>
                  <a:schemeClr val="accent1"/>
                </a:solidFill>
                <a:highlight>
                  <a:srgbClr val="00FFFF"/>
                </a:highlight>
              </a:rPr>
              <a:t>CONSENSO </a:t>
            </a:r>
            <a:endParaRPr lang="it-IT" b="1" i="1" dirty="0">
              <a:solidFill>
                <a:schemeClr val="accent1"/>
              </a:solidFill>
              <a:highlight>
                <a:srgbClr val="00FFFF"/>
              </a:highlight>
            </a:endParaRPr>
          </a:p>
        </p:txBody>
      </p:sp>
    </p:spTree>
    <p:extLst>
      <p:ext uri="{BB962C8B-B14F-4D97-AF65-F5344CB8AC3E}">
        <p14:creationId xmlns:p14="http://schemas.microsoft.com/office/powerpoint/2010/main" val="1532716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p:nvPr>
        </p:nvSpPr>
        <p:spPr>
          <a:xfrm>
            <a:off x="609934" y="2130537"/>
            <a:ext cx="10971757" cy="2771593"/>
          </a:xfrm>
        </p:spPr>
        <p:txBody>
          <a:bodyPr/>
          <a:lstStyle/>
          <a:p>
            <a:r>
              <a:rPr lang="it-IT" sz="4002" b="1" dirty="0"/>
              <a:t>I soggetti sindacali titolari della contrattazione integrativa di sede territoriale o di sede unica sono: </a:t>
            </a:r>
          </a:p>
          <a:p>
            <a:pPr marL="693115" indent="-693115">
              <a:buAutoNum type="alphaLcParenR"/>
            </a:pPr>
            <a:r>
              <a:rPr lang="it-IT" sz="4002" b="1" dirty="0"/>
              <a:t>la RSU; </a:t>
            </a:r>
          </a:p>
          <a:p>
            <a:pPr marL="693115" indent="-693115">
              <a:buAutoNum type="alphaLcParenR"/>
            </a:pPr>
            <a:r>
              <a:rPr lang="it-IT" sz="4002" b="1" dirty="0"/>
              <a:t>i rappresentanti territoriali delle organizzazioni sindacali di categoria firmatarie del CCNL triennale.</a:t>
            </a:r>
          </a:p>
        </p:txBody>
      </p:sp>
      <p:sp>
        <p:nvSpPr>
          <p:cNvPr id="2" name="Titolo 1"/>
          <p:cNvSpPr>
            <a:spLocks noGrp="1"/>
          </p:cNvSpPr>
          <p:nvPr>
            <p:ph type="title"/>
          </p:nvPr>
        </p:nvSpPr>
        <p:spPr>
          <a:xfrm>
            <a:off x="609934" y="543715"/>
            <a:ext cx="10971757" cy="604653"/>
          </a:xfrm>
        </p:spPr>
        <p:txBody>
          <a:bodyPr/>
          <a:lstStyle/>
          <a:p>
            <a:pPr algn="ctr"/>
            <a:r>
              <a:rPr lang="it-IT" sz="4366" dirty="0">
                <a:solidFill>
                  <a:srgbClr val="FF0000"/>
                </a:solidFill>
              </a:rPr>
              <a:t>Art. 7 CCNL Funzioni centrali 2019-2022</a:t>
            </a:r>
          </a:p>
        </p:txBody>
      </p:sp>
    </p:spTree>
    <p:extLst>
      <p:ext uri="{BB962C8B-B14F-4D97-AF65-F5344CB8AC3E}">
        <p14:creationId xmlns:p14="http://schemas.microsoft.com/office/powerpoint/2010/main" val="37134561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 name="CustomShape 1"/>
          <p:cNvSpPr/>
          <p:nvPr/>
        </p:nvSpPr>
        <p:spPr>
          <a:xfrm>
            <a:off x="1554755" y="2347208"/>
            <a:ext cx="5552789" cy="284369"/>
          </a:xfrm>
          <a:prstGeom prst="rect">
            <a:avLst/>
          </a:prstGeom>
          <a:noFill/>
          <a:ln>
            <a:noFill/>
          </a:ln>
        </p:spPr>
        <p:style>
          <a:lnRef idx="0">
            <a:scrgbClr r="0" g="0" b="0"/>
          </a:lnRef>
          <a:fillRef idx="0">
            <a:scrgbClr r="0" g="0" b="0"/>
          </a:fillRef>
          <a:effectRef idx="0">
            <a:scrgbClr r="0" g="0" b="0"/>
          </a:effectRef>
          <a:fontRef idx="minor"/>
        </p:style>
        <p:txBody>
          <a:bodyPr lIns="0" tIns="8950" rIns="0" bIns="0">
            <a:spAutoFit/>
          </a:bodyPr>
          <a:lstStyle/>
          <a:p>
            <a:pPr marL="7641">
              <a:spcBef>
                <a:spcPts val="69"/>
              </a:spcBef>
            </a:pPr>
            <a:endParaRPr lang="it-IT" sz="1789" spc="-1" dirty="0">
              <a:latin typeface="Arial"/>
            </a:endParaRPr>
          </a:p>
        </p:txBody>
      </p:sp>
      <p:sp>
        <p:nvSpPr>
          <p:cNvPr id="346" name="TextShape 2"/>
          <p:cNvSpPr txBox="1"/>
          <p:nvPr/>
        </p:nvSpPr>
        <p:spPr>
          <a:xfrm>
            <a:off x="713846" y="6417492"/>
            <a:ext cx="241881" cy="384721"/>
          </a:xfrm>
          <a:prstGeom prst="rect">
            <a:avLst/>
          </a:prstGeom>
          <a:noFill/>
          <a:ln>
            <a:noFill/>
          </a:ln>
        </p:spPr>
        <p:txBody>
          <a:bodyPr lIns="0" tIns="0" rIns="0" bIns="0">
            <a:spAutoFit/>
          </a:bodyPr>
          <a:lstStyle/>
          <a:p>
            <a:pPr marL="23140">
              <a:lnSpc>
                <a:spcPts val="1512"/>
              </a:lnSpc>
            </a:pPr>
            <a:fld id="{1819AF1A-E8A3-4534-83C9-664CDCB766FE}" type="slidenum">
              <a:rPr lang="it-IT" sz="1486" b="1" i="1" spc="-16">
                <a:solidFill>
                  <a:srgbClr val="09603C"/>
                </a:solidFill>
                <a:latin typeface="Helvetica-BoldOblique"/>
              </a:rPr>
              <a:pPr marL="23140">
                <a:lnSpc>
                  <a:spcPts val="1512"/>
                </a:lnSpc>
              </a:pPr>
              <a:t>31</a:t>
            </a:fld>
            <a:endParaRPr lang="it-IT" sz="1486" spc="-1">
              <a:latin typeface="Times New Roman"/>
            </a:endParaRPr>
          </a:p>
        </p:txBody>
      </p:sp>
      <p:sp>
        <p:nvSpPr>
          <p:cNvPr id="347" name="CustomShape 3"/>
          <p:cNvSpPr/>
          <p:nvPr/>
        </p:nvSpPr>
        <p:spPr>
          <a:xfrm>
            <a:off x="1292771" y="983721"/>
            <a:ext cx="9454262" cy="1219753"/>
          </a:xfrm>
          <a:prstGeom prst="rect">
            <a:avLst/>
          </a:prstGeom>
          <a:noFill/>
          <a:ln>
            <a:noFill/>
          </a:ln>
        </p:spPr>
        <p:style>
          <a:lnRef idx="0">
            <a:scrgbClr r="0" g="0" b="0"/>
          </a:lnRef>
          <a:fillRef idx="0">
            <a:scrgbClr r="0" g="0" b="0"/>
          </a:fillRef>
          <a:effectRef idx="0">
            <a:scrgbClr r="0" g="0" b="0"/>
          </a:effectRef>
          <a:fontRef idx="minor"/>
        </p:style>
        <p:txBody>
          <a:bodyPr wrap="square" lIns="0" tIns="8950" rIns="0" bIns="0">
            <a:spAutoFit/>
          </a:bodyPr>
          <a:lstStyle/>
          <a:p>
            <a:pPr>
              <a:spcBef>
                <a:spcPts val="69"/>
              </a:spcBef>
            </a:pPr>
            <a:r>
              <a:rPr lang="it-IT" sz="1789" b="1" spc="-32" dirty="0">
                <a:solidFill>
                  <a:srgbClr val="00623A"/>
                </a:solidFill>
                <a:latin typeface="Lufga"/>
              </a:rPr>
              <a:t>→</a:t>
            </a:r>
            <a:r>
              <a:rPr lang="it-IT" sz="1789" b="1" spc="-1" dirty="0">
                <a:solidFill>
                  <a:srgbClr val="00623A"/>
                </a:solidFill>
                <a:latin typeface="Lufga"/>
              </a:rPr>
              <a:t>	</a:t>
            </a:r>
            <a:r>
              <a:rPr lang="it-IT" sz="1789" b="1" spc="-1" dirty="0">
                <a:solidFill>
                  <a:srgbClr val="00623A"/>
                </a:solidFill>
                <a:latin typeface="Arial"/>
              </a:rPr>
              <a:t>L’oggetto</a:t>
            </a:r>
            <a:r>
              <a:rPr lang="it-IT" sz="1789" b="1" spc="-25" dirty="0">
                <a:solidFill>
                  <a:srgbClr val="00623A"/>
                </a:solidFill>
                <a:latin typeface="Arial"/>
              </a:rPr>
              <a:t> </a:t>
            </a:r>
            <a:r>
              <a:rPr lang="it-IT" sz="1789" b="1" spc="-1" dirty="0">
                <a:solidFill>
                  <a:srgbClr val="00623A"/>
                </a:solidFill>
                <a:latin typeface="Arial"/>
              </a:rPr>
              <a:t>della</a:t>
            </a:r>
            <a:r>
              <a:rPr lang="it-IT" sz="1789" b="1" spc="-21" dirty="0">
                <a:solidFill>
                  <a:srgbClr val="00623A"/>
                </a:solidFill>
                <a:latin typeface="Arial"/>
              </a:rPr>
              <a:t> </a:t>
            </a:r>
            <a:r>
              <a:rPr lang="it-IT" sz="1789" b="1" spc="-1" dirty="0">
                <a:solidFill>
                  <a:srgbClr val="00623A"/>
                </a:solidFill>
                <a:latin typeface="Arial"/>
              </a:rPr>
              <a:t>sentenza</a:t>
            </a:r>
            <a:r>
              <a:rPr lang="it-IT" sz="1789" b="1" spc="-25" dirty="0">
                <a:solidFill>
                  <a:srgbClr val="00623A"/>
                </a:solidFill>
                <a:latin typeface="Arial"/>
              </a:rPr>
              <a:t> </a:t>
            </a:r>
            <a:r>
              <a:rPr lang="it-IT" sz="1789" b="1" spc="-1" dirty="0">
                <a:solidFill>
                  <a:srgbClr val="00623A"/>
                </a:solidFill>
                <a:latin typeface="Arial"/>
              </a:rPr>
              <a:t>(art.</a:t>
            </a:r>
            <a:r>
              <a:rPr lang="it-IT" sz="1789" b="1" spc="-21" dirty="0">
                <a:solidFill>
                  <a:srgbClr val="00623A"/>
                </a:solidFill>
                <a:latin typeface="Arial"/>
              </a:rPr>
              <a:t> </a:t>
            </a:r>
            <a:r>
              <a:rPr lang="it-IT" sz="1789" b="1" spc="-1" dirty="0">
                <a:solidFill>
                  <a:srgbClr val="00623A"/>
                </a:solidFill>
                <a:latin typeface="Arial"/>
              </a:rPr>
              <a:t>19</a:t>
            </a:r>
            <a:r>
              <a:rPr lang="it-IT" sz="1789" b="1" spc="-25" dirty="0">
                <a:solidFill>
                  <a:srgbClr val="00623A"/>
                </a:solidFill>
                <a:latin typeface="Arial"/>
              </a:rPr>
              <a:t> </a:t>
            </a:r>
            <a:r>
              <a:rPr lang="it-IT" sz="1789" b="1" spc="-16" dirty="0">
                <a:solidFill>
                  <a:srgbClr val="00623A"/>
                </a:solidFill>
                <a:latin typeface="Arial"/>
              </a:rPr>
              <a:t>St)</a:t>
            </a:r>
            <a:endParaRPr lang="it-IT" sz="1789" spc="-1" dirty="0">
              <a:latin typeface="Arial"/>
            </a:endParaRPr>
          </a:p>
          <a:p>
            <a:pPr>
              <a:spcBef>
                <a:spcPts val="1512"/>
              </a:spcBef>
            </a:pPr>
            <a:r>
              <a:rPr lang="it-IT" sz="1789" b="1" spc="5" dirty="0">
                <a:solidFill>
                  <a:srgbClr val="00623A"/>
                </a:solidFill>
                <a:latin typeface="Lufga"/>
              </a:rPr>
              <a:t>→</a:t>
            </a:r>
            <a:r>
              <a:rPr lang="it-IT" sz="1789" b="1" spc="-1" dirty="0">
                <a:solidFill>
                  <a:srgbClr val="00623A"/>
                </a:solidFill>
              </a:rPr>
              <a:t>Il</a:t>
            </a:r>
            <a:r>
              <a:rPr lang="it-IT" sz="1789" b="1" spc="-16" dirty="0">
                <a:solidFill>
                  <a:srgbClr val="00623A"/>
                </a:solidFill>
              </a:rPr>
              <a:t> </a:t>
            </a:r>
            <a:r>
              <a:rPr lang="it-IT" sz="1789" b="1" spc="-1" dirty="0">
                <a:solidFill>
                  <a:srgbClr val="00623A"/>
                </a:solidFill>
              </a:rPr>
              <a:t>sindacato</a:t>
            </a:r>
            <a:r>
              <a:rPr lang="it-IT" sz="1789" b="1" spc="-9" dirty="0">
                <a:solidFill>
                  <a:srgbClr val="00623A"/>
                </a:solidFill>
              </a:rPr>
              <a:t> </a:t>
            </a:r>
            <a:r>
              <a:rPr lang="it-IT" sz="1789" b="1" spc="-1" dirty="0">
                <a:solidFill>
                  <a:srgbClr val="00623A"/>
                </a:solidFill>
              </a:rPr>
              <a:t>firmatario</a:t>
            </a:r>
            <a:r>
              <a:rPr lang="it-IT" sz="1789" b="1" spc="-13" dirty="0">
                <a:solidFill>
                  <a:srgbClr val="00623A"/>
                </a:solidFill>
              </a:rPr>
              <a:t> </a:t>
            </a:r>
            <a:r>
              <a:rPr lang="it-IT" sz="1789" b="1" spc="-1" dirty="0">
                <a:solidFill>
                  <a:srgbClr val="00623A"/>
                </a:solidFill>
              </a:rPr>
              <a:t>come</a:t>
            </a:r>
            <a:r>
              <a:rPr lang="it-IT" sz="1789" b="1" spc="-13" dirty="0">
                <a:solidFill>
                  <a:srgbClr val="00623A"/>
                </a:solidFill>
              </a:rPr>
              <a:t> </a:t>
            </a:r>
            <a:r>
              <a:rPr lang="it-IT" sz="1789" b="1" spc="-1" dirty="0">
                <a:solidFill>
                  <a:srgbClr val="00623A"/>
                </a:solidFill>
              </a:rPr>
              <a:t>criterio</a:t>
            </a:r>
            <a:r>
              <a:rPr lang="it-IT" sz="1789" b="1" spc="-13" dirty="0">
                <a:solidFill>
                  <a:srgbClr val="00623A"/>
                </a:solidFill>
              </a:rPr>
              <a:t> </a:t>
            </a:r>
            <a:r>
              <a:rPr lang="it-IT" sz="1789" b="1" spc="-1" dirty="0">
                <a:solidFill>
                  <a:srgbClr val="00623A"/>
                </a:solidFill>
              </a:rPr>
              <a:t>selettivo</a:t>
            </a:r>
            <a:r>
              <a:rPr lang="it-IT" sz="1789" b="1" spc="-13" dirty="0">
                <a:solidFill>
                  <a:srgbClr val="00623A"/>
                </a:solidFill>
              </a:rPr>
              <a:t> </a:t>
            </a:r>
            <a:r>
              <a:rPr lang="it-IT" sz="1789" b="1" spc="-7" dirty="0">
                <a:solidFill>
                  <a:srgbClr val="00623A"/>
                </a:solidFill>
              </a:rPr>
              <a:t>unico</a:t>
            </a:r>
            <a:endParaRPr lang="it-IT" sz="1789" spc="-1" dirty="0"/>
          </a:p>
          <a:p>
            <a:pPr>
              <a:spcBef>
                <a:spcPts val="1512"/>
              </a:spcBef>
            </a:pPr>
            <a:endParaRPr lang="it-IT" sz="1789" spc="-1" dirty="0">
              <a:latin typeface="Arial"/>
            </a:endParaRPr>
          </a:p>
        </p:txBody>
      </p:sp>
      <p:sp>
        <p:nvSpPr>
          <p:cNvPr id="348" name="CustomShape 4"/>
          <p:cNvSpPr/>
          <p:nvPr/>
        </p:nvSpPr>
        <p:spPr>
          <a:xfrm>
            <a:off x="1292771" y="1944366"/>
            <a:ext cx="9371966" cy="3979548"/>
          </a:xfrm>
          <a:prstGeom prst="rect">
            <a:avLst/>
          </a:prstGeom>
          <a:noFill/>
          <a:ln>
            <a:noFill/>
          </a:ln>
        </p:spPr>
        <p:style>
          <a:lnRef idx="0">
            <a:scrgbClr r="0" g="0" b="0"/>
          </a:lnRef>
          <a:fillRef idx="0">
            <a:scrgbClr r="0" g="0" b="0"/>
          </a:fillRef>
          <a:effectRef idx="0">
            <a:scrgbClr r="0" g="0" b="0"/>
          </a:effectRef>
          <a:fontRef idx="minor"/>
        </p:style>
        <p:txBody>
          <a:bodyPr wrap="square" lIns="0" tIns="8950" rIns="0" bIns="0">
            <a:spAutoFit/>
          </a:bodyPr>
          <a:lstStyle/>
          <a:p>
            <a:pPr marL="165911">
              <a:spcBef>
                <a:spcPts val="16"/>
              </a:spcBef>
            </a:pPr>
            <a:r>
              <a:rPr lang="it-IT" sz="2183" spc="-32" dirty="0">
                <a:solidFill>
                  <a:srgbClr val="00623A"/>
                </a:solidFill>
                <a:latin typeface="Arial"/>
              </a:rPr>
              <a:t>–</a:t>
            </a:r>
            <a:r>
              <a:rPr lang="it-IT" sz="2183" spc="-1" dirty="0">
                <a:solidFill>
                  <a:srgbClr val="00623A"/>
                </a:solidFill>
                <a:latin typeface="Arial"/>
              </a:rPr>
              <a:t>	L’esigenza</a:t>
            </a:r>
            <a:r>
              <a:rPr lang="it-IT" sz="2183" spc="-28" dirty="0">
                <a:solidFill>
                  <a:srgbClr val="00623A"/>
                </a:solidFill>
                <a:latin typeface="Arial"/>
              </a:rPr>
              <a:t> </a:t>
            </a:r>
            <a:r>
              <a:rPr lang="it-IT" sz="2183" spc="-1" dirty="0">
                <a:solidFill>
                  <a:srgbClr val="00623A"/>
                </a:solidFill>
                <a:latin typeface="Arial"/>
              </a:rPr>
              <a:t>di</a:t>
            </a:r>
            <a:r>
              <a:rPr lang="it-IT" sz="2183" spc="-19" dirty="0">
                <a:solidFill>
                  <a:srgbClr val="00623A"/>
                </a:solidFill>
                <a:latin typeface="Arial"/>
              </a:rPr>
              <a:t> </a:t>
            </a:r>
            <a:r>
              <a:rPr lang="it-IT" sz="2183" spc="-1" dirty="0">
                <a:solidFill>
                  <a:srgbClr val="00623A"/>
                </a:solidFill>
                <a:latin typeface="Arial"/>
              </a:rPr>
              <a:t>oggettività</a:t>
            </a:r>
            <a:r>
              <a:rPr lang="it-IT" sz="2183" spc="-19" dirty="0">
                <a:solidFill>
                  <a:srgbClr val="00623A"/>
                </a:solidFill>
                <a:latin typeface="Arial"/>
              </a:rPr>
              <a:t> </a:t>
            </a:r>
            <a:r>
              <a:rPr lang="it-IT" sz="2183" spc="-1" dirty="0">
                <a:solidFill>
                  <a:srgbClr val="00623A"/>
                </a:solidFill>
                <a:latin typeface="Arial"/>
              </a:rPr>
              <a:t>del</a:t>
            </a:r>
            <a:r>
              <a:rPr lang="it-IT" sz="2183" spc="-21" dirty="0">
                <a:solidFill>
                  <a:srgbClr val="00623A"/>
                </a:solidFill>
                <a:latin typeface="Arial"/>
              </a:rPr>
              <a:t> </a:t>
            </a:r>
            <a:r>
              <a:rPr lang="it-IT" sz="2183" spc="-1" dirty="0">
                <a:solidFill>
                  <a:srgbClr val="00623A"/>
                </a:solidFill>
                <a:latin typeface="Arial"/>
              </a:rPr>
              <a:t>criterio</a:t>
            </a:r>
            <a:r>
              <a:rPr lang="it-IT" sz="2183" spc="-16" dirty="0">
                <a:solidFill>
                  <a:srgbClr val="00623A"/>
                </a:solidFill>
                <a:latin typeface="Arial"/>
              </a:rPr>
              <a:t> </a:t>
            </a:r>
            <a:r>
              <a:rPr lang="it-IT" sz="2183" spc="-1" dirty="0">
                <a:solidFill>
                  <a:srgbClr val="00623A"/>
                </a:solidFill>
                <a:latin typeface="Arial"/>
              </a:rPr>
              <a:t>legale</a:t>
            </a:r>
            <a:r>
              <a:rPr lang="it-IT" sz="2183" spc="-21" dirty="0">
                <a:solidFill>
                  <a:srgbClr val="00623A"/>
                </a:solidFill>
                <a:latin typeface="Arial"/>
              </a:rPr>
              <a:t> </a:t>
            </a:r>
            <a:r>
              <a:rPr lang="it-IT" sz="2183" spc="-1" dirty="0">
                <a:solidFill>
                  <a:srgbClr val="00623A"/>
                </a:solidFill>
                <a:latin typeface="Arial"/>
              </a:rPr>
              <a:t>di</a:t>
            </a:r>
            <a:r>
              <a:rPr lang="it-IT" sz="2183" spc="-19" dirty="0">
                <a:solidFill>
                  <a:srgbClr val="00623A"/>
                </a:solidFill>
                <a:latin typeface="Arial"/>
              </a:rPr>
              <a:t> </a:t>
            </a:r>
            <a:r>
              <a:rPr lang="it-IT" sz="2183" spc="-1" dirty="0">
                <a:solidFill>
                  <a:srgbClr val="00623A"/>
                </a:solidFill>
                <a:latin typeface="Arial"/>
              </a:rPr>
              <a:t>selezione</a:t>
            </a:r>
            <a:r>
              <a:rPr lang="it-IT" sz="2183" spc="-19" dirty="0">
                <a:solidFill>
                  <a:srgbClr val="00623A"/>
                </a:solidFill>
                <a:latin typeface="Arial"/>
              </a:rPr>
              <a:t> </a:t>
            </a:r>
            <a:r>
              <a:rPr lang="it-IT" sz="2183" spc="-1" dirty="0">
                <a:solidFill>
                  <a:srgbClr val="00623A"/>
                </a:solidFill>
                <a:latin typeface="Arial"/>
              </a:rPr>
              <a:t>comporta</a:t>
            </a:r>
            <a:r>
              <a:rPr lang="it-IT" sz="2183" spc="-16" dirty="0">
                <a:solidFill>
                  <a:srgbClr val="00623A"/>
                </a:solidFill>
                <a:latin typeface="Arial"/>
              </a:rPr>
              <a:t> </a:t>
            </a:r>
            <a:r>
              <a:rPr lang="it-IT" sz="2183" spc="-7" dirty="0">
                <a:solidFill>
                  <a:srgbClr val="00623A"/>
                </a:solidFill>
                <a:latin typeface="Arial"/>
              </a:rPr>
              <a:t>un’interpretazione </a:t>
            </a:r>
            <a:r>
              <a:rPr lang="it-IT" sz="2183" spc="-1" dirty="0">
                <a:solidFill>
                  <a:srgbClr val="00623A"/>
                </a:solidFill>
              </a:rPr>
              <a:t>rigorosa</a:t>
            </a:r>
            <a:r>
              <a:rPr lang="it-IT" sz="2183" spc="-4" dirty="0">
                <a:solidFill>
                  <a:srgbClr val="00623A"/>
                </a:solidFill>
              </a:rPr>
              <a:t> </a:t>
            </a:r>
            <a:r>
              <a:rPr lang="it-IT" sz="2183" spc="-1" dirty="0">
                <a:solidFill>
                  <a:srgbClr val="00623A"/>
                </a:solidFill>
              </a:rPr>
              <a:t>della</a:t>
            </a:r>
            <a:r>
              <a:rPr lang="it-IT" sz="2183" spc="-4" dirty="0">
                <a:solidFill>
                  <a:srgbClr val="00623A"/>
                </a:solidFill>
              </a:rPr>
              <a:t> </a:t>
            </a:r>
            <a:r>
              <a:rPr lang="it-IT" sz="2183" spc="-1" dirty="0">
                <a:solidFill>
                  <a:srgbClr val="00623A"/>
                </a:solidFill>
              </a:rPr>
              <a:t>fattispecie dell’art. 19,</a:t>
            </a:r>
            <a:r>
              <a:rPr lang="it-IT" sz="2183" spc="-7" dirty="0">
                <a:solidFill>
                  <a:srgbClr val="00623A"/>
                </a:solidFill>
              </a:rPr>
              <a:t> </a:t>
            </a:r>
            <a:r>
              <a:rPr lang="it-IT" sz="2183" spc="-1" dirty="0">
                <a:solidFill>
                  <a:srgbClr val="00623A"/>
                </a:solidFill>
              </a:rPr>
              <a:t>tale</a:t>
            </a:r>
            <a:r>
              <a:rPr lang="it-IT" sz="2183" spc="2" dirty="0">
                <a:solidFill>
                  <a:srgbClr val="00623A"/>
                </a:solidFill>
              </a:rPr>
              <a:t> </a:t>
            </a:r>
            <a:r>
              <a:rPr lang="it-IT" sz="2183" spc="-1" dirty="0">
                <a:solidFill>
                  <a:srgbClr val="00623A"/>
                </a:solidFill>
              </a:rPr>
              <a:t>da</a:t>
            </a:r>
            <a:r>
              <a:rPr lang="it-IT" sz="2183" spc="-7" dirty="0">
                <a:solidFill>
                  <a:srgbClr val="00623A"/>
                </a:solidFill>
              </a:rPr>
              <a:t> </a:t>
            </a:r>
            <a:r>
              <a:rPr lang="it-IT" sz="2183" spc="-1" dirty="0">
                <a:solidFill>
                  <a:srgbClr val="00623A"/>
                </a:solidFill>
              </a:rPr>
              <a:t>far coincidere il</a:t>
            </a:r>
            <a:r>
              <a:rPr lang="it-IT" sz="2183" spc="-7" dirty="0">
                <a:solidFill>
                  <a:srgbClr val="00623A"/>
                </a:solidFill>
              </a:rPr>
              <a:t> </a:t>
            </a:r>
            <a:r>
              <a:rPr lang="it-IT" sz="2183" spc="-1" dirty="0">
                <a:solidFill>
                  <a:srgbClr val="00623A"/>
                </a:solidFill>
              </a:rPr>
              <a:t>criterio</a:t>
            </a:r>
            <a:r>
              <a:rPr lang="it-IT" sz="2183" spc="2" dirty="0">
                <a:solidFill>
                  <a:srgbClr val="00623A"/>
                </a:solidFill>
              </a:rPr>
              <a:t> </a:t>
            </a:r>
            <a:r>
              <a:rPr lang="it-IT" sz="2183" spc="-1" dirty="0">
                <a:solidFill>
                  <a:srgbClr val="00623A"/>
                </a:solidFill>
              </a:rPr>
              <a:t>con</a:t>
            </a:r>
            <a:r>
              <a:rPr lang="it-IT" sz="2183" spc="-4" dirty="0">
                <a:solidFill>
                  <a:srgbClr val="00623A"/>
                </a:solidFill>
              </a:rPr>
              <a:t> </a:t>
            </a:r>
            <a:r>
              <a:rPr lang="it-IT" sz="2183" spc="-1" dirty="0">
                <a:solidFill>
                  <a:srgbClr val="00623A"/>
                </a:solidFill>
              </a:rPr>
              <a:t>la</a:t>
            </a:r>
            <a:r>
              <a:rPr lang="it-IT" sz="2183" spc="-4" dirty="0">
                <a:solidFill>
                  <a:srgbClr val="00623A"/>
                </a:solidFill>
              </a:rPr>
              <a:t> </a:t>
            </a:r>
            <a:r>
              <a:rPr lang="it-IT" sz="2183" spc="-1" dirty="0">
                <a:solidFill>
                  <a:srgbClr val="00623A"/>
                </a:solidFill>
              </a:rPr>
              <a:t>capacità </a:t>
            </a:r>
            <a:r>
              <a:rPr lang="it-IT" sz="2183" spc="-16" dirty="0">
                <a:solidFill>
                  <a:srgbClr val="00623A"/>
                </a:solidFill>
              </a:rPr>
              <a:t>del </a:t>
            </a:r>
            <a:r>
              <a:rPr lang="it-IT" sz="2183" spc="-1" dirty="0">
                <a:solidFill>
                  <a:srgbClr val="00623A"/>
                </a:solidFill>
              </a:rPr>
              <a:t>sindacato</a:t>
            </a:r>
            <a:r>
              <a:rPr lang="it-IT" sz="2183" spc="-13" dirty="0">
                <a:solidFill>
                  <a:srgbClr val="00623A"/>
                </a:solidFill>
              </a:rPr>
              <a:t> </a:t>
            </a:r>
            <a:r>
              <a:rPr lang="it-IT" sz="2183" spc="-1" dirty="0">
                <a:solidFill>
                  <a:srgbClr val="00623A"/>
                </a:solidFill>
              </a:rPr>
              <a:t>di</a:t>
            </a:r>
            <a:r>
              <a:rPr lang="it-IT" sz="2183" spc="-13" dirty="0">
                <a:solidFill>
                  <a:srgbClr val="00623A"/>
                </a:solidFill>
              </a:rPr>
              <a:t> </a:t>
            </a:r>
            <a:r>
              <a:rPr lang="it-IT" sz="2183" spc="-1" dirty="0">
                <a:solidFill>
                  <a:srgbClr val="00623A"/>
                </a:solidFill>
              </a:rPr>
              <a:t>imporsi</a:t>
            </a:r>
            <a:r>
              <a:rPr lang="it-IT" sz="2183" spc="-13" dirty="0">
                <a:solidFill>
                  <a:srgbClr val="00623A"/>
                </a:solidFill>
              </a:rPr>
              <a:t> </a:t>
            </a:r>
            <a:r>
              <a:rPr lang="it-IT" sz="2183" spc="-1" dirty="0">
                <a:solidFill>
                  <a:srgbClr val="00623A"/>
                </a:solidFill>
              </a:rPr>
              <a:t>al</a:t>
            </a:r>
            <a:r>
              <a:rPr lang="it-IT" sz="2183" spc="-13" dirty="0">
                <a:solidFill>
                  <a:srgbClr val="00623A"/>
                </a:solidFill>
              </a:rPr>
              <a:t> </a:t>
            </a:r>
            <a:r>
              <a:rPr lang="it-IT" sz="2183" spc="-1" dirty="0">
                <a:solidFill>
                  <a:srgbClr val="00623A"/>
                </a:solidFill>
              </a:rPr>
              <a:t>datore</a:t>
            </a:r>
            <a:r>
              <a:rPr lang="it-IT" sz="2183" spc="-13" dirty="0">
                <a:solidFill>
                  <a:srgbClr val="00623A"/>
                </a:solidFill>
              </a:rPr>
              <a:t> </a:t>
            </a:r>
            <a:r>
              <a:rPr lang="it-IT" sz="2183" spc="-1" dirty="0">
                <a:solidFill>
                  <a:srgbClr val="00623A"/>
                </a:solidFill>
              </a:rPr>
              <a:t>di</a:t>
            </a:r>
            <a:r>
              <a:rPr lang="it-IT" sz="2183" spc="-13" dirty="0">
                <a:solidFill>
                  <a:srgbClr val="00623A"/>
                </a:solidFill>
              </a:rPr>
              <a:t> </a:t>
            </a:r>
            <a:r>
              <a:rPr lang="it-IT" sz="2183" spc="-1" dirty="0">
                <a:solidFill>
                  <a:srgbClr val="00623A"/>
                </a:solidFill>
              </a:rPr>
              <a:t>lavoro,</a:t>
            </a:r>
            <a:r>
              <a:rPr lang="it-IT" sz="2183" spc="-13" dirty="0">
                <a:solidFill>
                  <a:srgbClr val="00623A"/>
                </a:solidFill>
              </a:rPr>
              <a:t> </a:t>
            </a:r>
            <a:r>
              <a:rPr lang="it-IT" sz="2183" spc="-1" dirty="0">
                <a:solidFill>
                  <a:srgbClr val="00623A"/>
                </a:solidFill>
              </a:rPr>
              <a:t>direttamente</a:t>
            </a:r>
            <a:r>
              <a:rPr lang="it-IT" sz="2183" spc="-13" dirty="0">
                <a:solidFill>
                  <a:srgbClr val="00623A"/>
                </a:solidFill>
              </a:rPr>
              <a:t> </a:t>
            </a:r>
            <a:r>
              <a:rPr lang="it-IT" sz="2183" spc="-1" dirty="0">
                <a:solidFill>
                  <a:srgbClr val="00623A"/>
                </a:solidFill>
              </a:rPr>
              <a:t>o</a:t>
            </a:r>
            <a:r>
              <a:rPr lang="it-IT" sz="2183" spc="-13" dirty="0">
                <a:solidFill>
                  <a:srgbClr val="00623A"/>
                </a:solidFill>
              </a:rPr>
              <a:t> </a:t>
            </a:r>
            <a:r>
              <a:rPr lang="it-IT" sz="2183" spc="-1" dirty="0">
                <a:solidFill>
                  <a:srgbClr val="00623A"/>
                </a:solidFill>
              </a:rPr>
              <a:t>attraverso</a:t>
            </a:r>
            <a:r>
              <a:rPr lang="it-IT" sz="2183" spc="-13" dirty="0">
                <a:solidFill>
                  <a:srgbClr val="00623A"/>
                </a:solidFill>
              </a:rPr>
              <a:t> </a:t>
            </a:r>
            <a:r>
              <a:rPr lang="it-IT" sz="2183" spc="-1" dirty="0">
                <a:solidFill>
                  <a:srgbClr val="00623A"/>
                </a:solidFill>
              </a:rPr>
              <a:t>la</a:t>
            </a:r>
            <a:r>
              <a:rPr lang="it-IT" sz="2183" spc="-13" dirty="0">
                <a:solidFill>
                  <a:srgbClr val="00623A"/>
                </a:solidFill>
              </a:rPr>
              <a:t> </a:t>
            </a:r>
            <a:r>
              <a:rPr lang="it-IT" sz="2183" spc="-1" dirty="0">
                <a:solidFill>
                  <a:srgbClr val="00623A"/>
                </a:solidFill>
              </a:rPr>
              <a:t>sua</a:t>
            </a:r>
            <a:r>
              <a:rPr lang="it-IT" sz="2183" spc="-9" dirty="0">
                <a:solidFill>
                  <a:srgbClr val="00623A"/>
                </a:solidFill>
              </a:rPr>
              <a:t> </a:t>
            </a:r>
            <a:r>
              <a:rPr lang="it-IT" sz="2183" spc="-1" dirty="0">
                <a:solidFill>
                  <a:srgbClr val="00623A"/>
                </a:solidFill>
              </a:rPr>
              <a:t>associazione,</a:t>
            </a:r>
            <a:r>
              <a:rPr lang="it-IT" sz="2183" spc="-13" dirty="0">
                <a:solidFill>
                  <a:srgbClr val="00623A"/>
                </a:solidFill>
              </a:rPr>
              <a:t> come </a:t>
            </a:r>
            <a:r>
              <a:rPr lang="it-IT" sz="2183" spc="-1" dirty="0">
                <a:solidFill>
                  <a:srgbClr val="00623A"/>
                </a:solidFill>
              </a:rPr>
              <a:t>controparte</a:t>
            </a:r>
            <a:r>
              <a:rPr lang="it-IT" sz="2183" spc="-9" dirty="0">
                <a:solidFill>
                  <a:srgbClr val="00623A"/>
                </a:solidFill>
              </a:rPr>
              <a:t> </a:t>
            </a:r>
            <a:r>
              <a:rPr lang="it-IT" sz="2183" spc="-1" dirty="0">
                <a:solidFill>
                  <a:srgbClr val="00623A"/>
                </a:solidFill>
              </a:rPr>
              <a:t>contrattuale. Non</a:t>
            </a:r>
            <a:r>
              <a:rPr lang="it-IT" sz="2183" spc="-4" dirty="0">
                <a:solidFill>
                  <a:srgbClr val="00623A"/>
                </a:solidFill>
              </a:rPr>
              <a:t> </a:t>
            </a:r>
            <a:r>
              <a:rPr lang="it-IT" sz="2183" spc="-1" dirty="0">
                <a:solidFill>
                  <a:srgbClr val="00623A"/>
                </a:solidFill>
              </a:rPr>
              <a:t>è</a:t>
            </a:r>
            <a:r>
              <a:rPr lang="it-IT" sz="2183" spc="-7" dirty="0">
                <a:solidFill>
                  <a:srgbClr val="00623A"/>
                </a:solidFill>
              </a:rPr>
              <a:t> </a:t>
            </a:r>
            <a:r>
              <a:rPr lang="it-IT" sz="2183" spc="-1" dirty="0">
                <a:solidFill>
                  <a:srgbClr val="00623A"/>
                </a:solidFill>
              </a:rPr>
              <a:t>perciò</a:t>
            </a:r>
            <a:r>
              <a:rPr lang="it-IT" sz="2183" spc="-4" dirty="0">
                <a:solidFill>
                  <a:srgbClr val="00623A"/>
                </a:solidFill>
              </a:rPr>
              <a:t> </a:t>
            </a:r>
            <a:r>
              <a:rPr lang="it-IT" sz="2183" spc="-1" dirty="0">
                <a:solidFill>
                  <a:srgbClr val="00623A"/>
                </a:solidFill>
              </a:rPr>
              <a:t>sufficiente la</a:t>
            </a:r>
            <a:r>
              <a:rPr lang="it-IT" sz="2183" spc="-7" dirty="0">
                <a:solidFill>
                  <a:srgbClr val="00623A"/>
                </a:solidFill>
              </a:rPr>
              <a:t> </a:t>
            </a:r>
            <a:r>
              <a:rPr lang="it-IT" sz="2183" spc="-1" dirty="0">
                <a:solidFill>
                  <a:srgbClr val="00623A"/>
                </a:solidFill>
              </a:rPr>
              <a:t>mera adesione</a:t>
            </a:r>
            <a:r>
              <a:rPr lang="it-IT" sz="2183" spc="-4" dirty="0">
                <a:solidFill>
                  <a:srgbClr val="00623A"/>
                </a:solidFill>
              </a:rPr>
              <a:t> </a:t>
            </a:r>
            <a:r>
              <a:rPr lang="it-IT" sz="2183" spc="-1" dirty="0">
                <a:solidFill>
                  <a:srgbClr val="00623A"/>
                </a:solidFill>
              </a:rPr>
              <a:t>formale</a:t>
            </a:r>
            <a:r>
              <a:rPr lang="it-IT" sz="2183" spc="-4" dirty="0">
                <a:solidFill>
                  <a:srgbClr val="00623A"/>
                </a:solidFill>
              </a:rPr>
              <a:t> </a:t>
            </a:r>
            <a:r>
              <a:rPr lang="it-IT" sz="2183" spc="-1" dirty="0">
                <a:solidFill>
                  <a:srgbClr val="00623A"/>
                </a:solidFill>
              </a:rPr>
              <a:t>a</a:t>
            </a:r>
            <a:r>
              <a:rPr lang="it-IT" sz="2183" spc="-4" dirty="0">
                <a:solidFill>
                  <a:srgbClr val="00623A"/>
                </a:solidFill>
              </a:rPr>
              <a:t> </a:t>
            </a:r>
            <a:r>
              <a:rPr lang="it-IT" sz="2183" spc="-1" dirty="0">
                <a:solidFill>
                  <a:srgbClr val="00623A"/>
                </a:solidFill>
              </a:rPr>
              <a:t>un</a:t>
            </a:r>
            <a:r>
              <a:rPr lang="it-IT" sz="2183" spc="-4" dirty="0">
                <a:solidFill>
                  <a:srgbClr val="00623A"/>
                </a:solidFill>
              </a:rPr>
              <a:t> </a:t>
            </a:r>
            <a:r>
              <a:rPr lang="it-IT" sz="2183" spc="-7" dirty="0">
                <a:solidFill>
                  <a:srgbClr val="00623A"/>
                </a:solidFill>
              </a:rPr>
              <a:t>contratto </a:t>
            </a:r>
            <a:r>
              <a:rPr lang="it-IT" sz="2183" spc="-1" dirty="0">
                <a:solidFill>
                  <a:srgbClr val="00623A"/>
                </a:solidFill>
              </a:rPr>
              <a:t>negoziato</a:t>
            </a:r>
            <a:r>
              <a:rPr lang="it-IT" sz="2183" spc="-13" dirty="0">
                <a:solidFill>
                  <a:srgbClr val="00623A"/>
                </a:solidFill>
              </a:rPr>
              <a:t> </a:t>
            </a:r>
            <a:r>
              <a:rPr lang="it-IT" sz="2183" spc="-1" dirty="0">
                <a:solidFill>
                  <a:srgbClr val="00623A"/>
                </a:solidFill>
              </a:rPr>
              <a:t>da</a:t>
            </a:r>
            <a:r>
              <a:rPr lang="it-IT" sz="2183" spc="-13" dirty="0">
                <a:solidFill>
                  <a:srgbClr val="00623A"/>
                </a:solidFill>
              </a:rPr>
              <a:t> </a:t>
            </a:r>
            <a:r>
              <a:rPr lang="it-IT" sz="2183" spc="-1" dirty="0">
                <a:solidFill>
                  <a:srgbClr val="00623A"/>
                </a:solidFill>
              </a:rPr>
              <a:t>altri</a:t>
            </a:r>
            <a:r>
              <a:rPr lang="it-IT" sz="2183" spc="-13" dirty="0">
                <a:solidFill>
                  <a:srgbClr val="00623A"/>
                </a:solidFill>
              </a:rPr>
              <a:t> </a:t>
            </a:r>
            <a:r>
              <a:rPr lang="it-IT" sz="2183" spc="-1" dirty="0">
                <a:solidFill>
                  <a:srgbClr val="00623A"/>
                </a:solidFill>
              </a:rPr>
              <a:t>sindacati,</a:t>
            </a:r>
            <a:r>
              <a:rPr lang="it-IT" sz="2183" spc="-9" dirty="0">
                <a:solidFill>
                  <a:srgbClr val="00623A"/>
                </a:solidFill>
              </a:rPr>
              <a:t> </a:t>
            </a:r>
            <a:r>
              <a:rPr lang="it-IT" sz="2183" spc="-1" dirty="0">
                <a:solidFill>
                  <a:srgbClr val="00623A"/>
                </a:solidFill>
              </a:rPr>
              <a:t>ma</a:t>
            </a:r>
            <a:r>
              <a:rPr lang="it-IT" sz="2183" spc="-13" dirty="0">
                <a:solidFill>
                  <a:srgbClr val="00623A"/>
                </a:solidFill>
              </a:rPr>
              <a:t> </a:t>
            </a:r>
            <a:r>
              <a:rPr lang="it-IT" sz="2183" spc="-1" dirty="0">
                <a:solidFill>
                  <a:srgbClr val="00623A"/>
                </a:solidFill>
              </a:rPr>
              <a:t>occorre</a:t>
            </a:r>
            <a:r>
              <a:rPr lang="it-IT" sz="2183" spc="-13" dirty="0">
                <a:solidFill>
                  <a:srgbClr val="00623A"/>
                </a:solidFill>
              </a:rPr>
              <a:t> </a:t>
            </a:r>
            <a:r>
              <a:rPr lang="it-IT" sz="2183" spc="-1" dirty="0">
                <a:solidFill>
                  <a:srgbClr val="00623A"/>
                </a:solidFill>
              </a:rPr>
              <a:t>una</a:t>
            </a:r>
            <a:r>
              <a:rPr lang="it-IT" sz="2183" spc="-13" dirty="0">
                <a:solidFill>
                  <a:srgbClr val="00623A"/>
                </a:solidFill>
              </a:rPr>
              <a:t> </a:t>
            </a:r>
            <a:r>
              <a:rPr lang="it-IT" sz="2183" spc="-1" dirty="0">
                <a:solidFill>
                  <a:srgbClr val="00623A"/>
                </a:solidFill>
              </a:rPr>
              <a:t>partecipazione</a:t>
            </a:r>
            <a:r>
              <a:rPr lang="it-IT" sz="2183" spc="-13" dirty="0">
                <a:solidFill>
                  <a:srgbClr val="00623A"/>
                </a:solidFill>
              </a:rPr>
              <a:t> </a:t>
            </a:r>
            <a:r>
              <a:rPr lang="it-IT" sz="2183" spc="-1" dirty="0">
                <a:solidFill>
                  <a:srgbClr val="00623A"/>
                </a:solidFill>
              </a:rPr>
              <a:t>attiva</a:t>
            </a:r>
            <a:r>
              <a:rPr lang="it-IT" sz="2183" spc="-13" dirty="0">
                <a:solidFill>
                  <a:srgbClr val="00623A"/>
                </a:solidFill>
              </a:rPr>
              <a:t> </a:t>
            </a:r>
            <a:r>
              <a:rPr lang="it-IT" sz="2183" spc="-1" dirty="0">
                <a:solidFill>
                  <a:srgbClr val="00623A"/>
                </a:solidFill>
              </a:rPr>
              <a:t>al</a:t>
            </a:r>
            <a:r>
              <a:rPr lang="it-IT" sz="2183" spc="-9" dirty="0">
                <a:solidFill>
                  <a:srgbClr val="00623A"/>
                </a:solidFill>
              </a:rPr>
              <a:t> </a:t>
            </a:r>
            <a:r>
              <a:rPr lang="it-IT" sz="2183" spc="-1" dirty="0">
                <a:solidFill>
                  <a:srgbClr val="00623A"/>
                </a:solidFill>
              </a:rPr>
              <a:t>processo</a:t>
            </a:r>
            <a:r>
              <a:rPr lang="it-IT" sz="2183" spc="-13" dirty="0">
                <a:solidFill>
                  <a:srgbClr val="00623A"/>
                </a:solidFill>
              </a:rPr>
              <a:t> </a:t>
            </a:r>
            <a:r>
              <a:rPr lang="it-IT" sz="2183" spc="-1" dirty="0">
                <a:solidFill>
                  <a:srgbClr val="00623A"/>
                </a:solidFill>
              </a:rPr>
              <a:t>di</a:t>
            </a:r>
            <a:r>
              <a:rPr lang="it-IT" sz="2183" spc="-13" dirty="0">
                <a:solidFill>
                  <a:srgbClr val="00623A"/>
                </a:solidFill>
              </a:rPr>
              <a:t> </a:t>
            </a:r>
            <a:r>
              <a:rPr lang="it-IT" sz="2183" spc="-7" dirty="0">
                <a:solidFill>
                  <a:srgbClr val="00623A"/>
                </a:solidFill>
              </a:rPr>
              <a:t>formazione</a:t>
            </a:r>
            <a:r>
              <a:rPr lang="it-IT" sz="2183" spc="444" dirty="0">
                <a:solidFill>
                  <a:srgbClr val="00623A"/>
                </a:solidFill>
              </a:rPr>
              <a:t> </a:t>
            </a:r>
            <a:r>
              <a:rPr lang="it-IT" sz="2183" spc="-1" dirty="0">
                <a:solidFill>
                  <a:srgbClr val="00623A"/>
                </a:solidFill>
              </a:rPr>
              <a:t>del</a:t>
            </a:r>
            <a:r>
              <a:rPr lang="it-IT" sz="2183" spc="-13" dirty="0">
                <a:solidFill>
                  <a:srgbClr val="00623A"/>
                </a:solidFill>
              </a:rPr>
              <a:t> </a:t>
            </a:r>
            <a:r>
              <a:rPr lang="it-IT" sz="2183" spc="-1" dirty="0">
                <a:solidFill>
                  <a:srgbClr val="00623A"/>
                </a:solidFill>
              </a:rPr>
              <a:t>contratto;</a:t>
            </a:r>
            <a:r>
              <a:rPr lang="it-IT" sz="2183" spc="-4" dirty="0">
                <a:solidFill>
                  <a:srgbClr val="00623A"/>
                </a:solidFill>
              </a:rPr>
              <a:t> </a:t>
            </a:r>
            <a:r>
              <a:rPr lang="it-IT" sz="2183" spc="-1" dirty="0">
                <a:solidFill>
                  <a:srgbClr val="00623A"/>
                </a:solidFill>
              </a:rPr>
              <a:t>nemmeno</a:t>
            </a:r>
            <a:r>
              <a:rPr lang="it-IT" sz="2183" spc="-7" dirty="0">
                <a:solidFill>
                  <a:srgbClr val="00623A"/>
                </a:solidFill>
              </a:rPr>
              <a:t> </a:t>
            </a:r>
            <a:r>
              <a:rPr lang="it-IT" sz="2183" spc="-1" dirty="0">
                <a:solidFill>
                  <a:srgbClr val="00623A"/>
                </a:solidFill>
              </a:rPr>
              <a:t>è</a:t>
            </a:r>
            <a:r>
              <a:rPr lang="it-IT" sz="2183" spc="-7" dirty="0">
                <a:solidFill>
                  <a:srgbClr val="00623A"/>
                </a:solidFill>
              </a:rPr>
              <a:t> </a:t>
            </a:r>
            <a:r>
              <a:rPr lang="it-IT" sz="2183" spc="-1" dirty="0">
                <a:solidFill>
                  <a:srgbClr val="00623A"/>
                </a:solidFill>
              </a:rPr>
              <a:t>sufficiente la</a:t>
            </a:r>
            <a:r>
              <a:rPr lang="it-IT" sz="2183" spc="-7" dirty="0">
                <a:solidFill>
                  <a:srgbClr val="00623A"/>
                </a:solidFill>
              </a:rPr>
              <a:t> </a:t>
            </a:r>
            <a:r>
              <a:rPr lang="it-IT" sz="2183" spc="-1" dirty="0">
                <a:solidFill>
                  <a:srgbClr val="00623A"/>
                </a:solidFill>
              </a:rPr>
              <a:t>stipulazione</a:t>
            </a:r>
            <a:r>
              <a:rPr lang="it-IT" sz="2183" spc="-4" dirty="0">
                <a:solidFill>
                  <a:srgbClr val="00623A"/>
                </a:solidFill>
              </a:rPr>
              <a:t> </a:t>
            </a:r>
            <a:r>
              <a:rPr lang="it-IT" sz="2183" spc="-1" dirty="0">
                <a:solidFill>
                  <a:srgbClr val="00623A"/>
                </a:solidFill>
              </a:rPr>
              <a:t>di</a:t>
            </a:r>
            <a:r>
              <a:rPr lang="it-IT" sz="2183" spc="-7" dirty="0">
                <a:solidFill>
                  <a:srgbClr val="00623A"/>
                </a:solidFill>
              </a:rPr>
              <a:t> </a:t>
            </a:r>
            <a:r>
              <a:rPr lang="it-IT" sz="2183" spc="-1" dirty="0">
                <a:solidFill>
                  <a:srgbClr val="00623A"/>
                </a:solidFill>
              </a:rPr>
              <a:t>un</a:t>
            </a:r>
            <a:r>
              <a:rPr lang="it-IT" sz="2183" spc="-4" dirty="0">
                <a:solidFill>
                  <a:srgbClr val="00623A"/>
                </a:solidFill>
              </a:rPr>
              <a:t> </a:t>
            </a:r>
            <a:r>
              <a:rPr lang="it-IT" sz="2183" spc="-1" dirty="0">
                <a:solidFill>
                  <a:srgbClr val="00623A"/>
                </a:solidFill>
              </a:rPr>
              <a:t>contratto</a:t>
            </a:r>
            <a:r>
              <a:rPr lang="it-IT" sz="2183" spc="-4" dirty="0">
                <a:solidFill>
                  <a:srgbClr val="00623A"/>
                </a:solidFill>
              </a:rPr>
              <a:t> </a:t>
            </a:r>
            <a:r>
              <a:rPr lang="it-IT" sz="2183" spc="-1" dirty="0">
                <a:solidFill>
                  <a:srgbClr val="00623A"/>
                </a:solidFill>
              </a:rPr>
              <a:t>qualsiasi,</a:t>
            </a:r>
            <a:r>
              <a:rPr lang="it-IT" sz="2183" spc="-7" dirty="0">
                <a:solidFill>
                  <a:srgbClr val="00623A"/>
                </a:solidFill>
              </a:rPr>
              <a:t> </a:t>
            </a:r>
            <a:r>
              <a:rPr lang="it-IT" sz="2183" spc="-1" dirty="0">
                <a:solidFill>
                  <a:srgbClr val="00623A"/>
                </a:solidFill>
              </a:rPr>
              <a:t>ma</a:t>
            </a:r>
            <a:r>
              <a:rPr lang="it-IT" sz="2183" spc="-4" dirty="0">
                <a:solidFill>
                  <a:srgbClr val="00623A"/>
                </a:solidFill>
              </a:rPr>
              <a:t> </a:t>
            </a:r>
            <a:r>
              <a:rPr lang="it-IT" sz="2183" spc="-1" dirty="0">
                <a:solidFill>
                  <a:srgbClr val="00623A"/>
                </a:solidFill>
              </a:rPr>
              <a:t>deve</a:t>
            </a:r>
            <a:r>
              <a:rPr lang="it-IT" sz="2183" spc="-4" dirty="0">
                <a:solidFill>
                  <a:srgbClr val="00623A"/>
                </a:solidFill>
              </a:rPr>
              <a:t> </a:t>
            </a:r>
            <a:r>
              <a:rPr lang="it-IT" sz="2183" spc="-7" dirty="0">
                <a:solidFill>
                  <a:srgbClr val="00623A"/>
                </a:solidFill>
              </a:rPr>
              <a:t>trattarsi </a:t>
            </a:r>
            <a:r>
              <a:rPr lang="it-IT" sz="2183" spc="-1" dirty="0">
                <a:solidFill>
                  <a:srgbClr val="00623A"/>
                </a:solidFill>
              </a:rPr>
              <a:t>di</a:t>
            </a:r>
            <a:r>
              <a:rPr lang="it-IT" sz="2183" spc="-9" dirty="0">
                <a:solidFill>
                  <a:srgbClr val="00623A"/>
                </a:solidFill>
              </a:rPr>
              <a:t> </a:t>
            </a:r>
            <a:r>
              <a:rPr lang="it-IT" sz="2183" spc="-1" dirty="0">
                <a:solidFill>
                  <a:srgbClr val="00623A"/>
                </a:solidFill>
              </a:rPr>
              <a:t>un</a:t>
            </a:r>
            <a:r>
              <a:rPr lang="it-IT" sz="2183" spc="-7" dirty="0">
                <a:solidFill>
                  <a:srgbClr val="00623A"/>
                </a:solidFill>
              </a:rPr>
              <a:t> </a:t>
            </a:r>
            <a:r>
              <a:rPr lang="it-IT" sz="2183" spc="-1" dirty="0">
                <a:solidFill>
                  <a:srgbClr val="00623A"/>
                </a:solidFill>
              </a:rPr>
              <a:t>contratto</a:t>
            </a:r>
            <a:r>
              <a:rPr lang="it-IT" sz="2183" spc="-4" dirty="0">
                <a:solidFill>
                  <a:srgbClr val="00623A"/>
                </a:solidFill>
              </a:rPr>
              <a:t> </a:t>
            </a:r>
            <a:r>
              <a:rPr lang="it-IT" sz="2183" spc="-1" dirty="0">
                <a:solidFill>
                  <a:srgbClr val="00623A"/>
                </a:solidFill>
              </a:rPr>
              <a:t>normativo</a:t>
            </a:r>
            <a:r>
              <a:rPr lang="it-IT" sz="2183" spc="-7" dirty="0">
                <a:solidFill>
                  <a:srgbClr val="00623A"/>
                </a:solidFill>
              </a:rPr>
              <a:t> </a:t>
            </a:r>
            <a:r>
              <a:rPr lang="it-IT" sz="2183" spc="-1" dirty="0">
                <a:solidFill>
                  <a:srgbClr val="00623A"/>
                </a:solidFill>
              </a:rPr>
              <a:t>che</a:t>
            </a:r>
            <a:r>
              <a:rPr lang="it-IT" sz="2183" spc="-4" dirty="0">
                <a:solidFill>
                  <a:srgbClr val="00623A"/>
                </a:solidFill>
              </a:rPr>
              <a:t> </a:t>
            </a:r>
            <a:r>
              <a:rPr lang="it-IT" sz="2183" spc="-1" dirty="0">
                <a:solidFill>
                  <a:srgbClr val="00623A"/>
                </a:solidFill>
              </a:rPr>
              <a:t>regoli</a:t>
            </a:r>
            <a:r>
              <a:rPr lang="it-IT" sz="2183" spc="-4" dirty="0">
                <a:solidFill>
                  <a:srgbClr val="00623A"/>
                </a:solidFill>
              </a:rPr>
              <a:t> </a:t>
            </a:r>
            <a:r>
              <a:rPr lang="it-IT" sz="2183" spc="-1" dirty="0">
                <a:solidFill>
                  <a:srgbClr val="00623A"/>
                </a:solidFill>
              </a:rPr>
              <a:t>in</a:t>
            </a:r>
            <a:r>
              <a:rPr lang="it-IT" sz="2183" spc="-7" dirty="0">
                <a:solidFill>
                  <a:srgbClr val="00623A"/>
                </a:solidFill>
              </a:rPr>
              <a:t> </a:t>
            </a:r>
            <a:r>
              <a:rPr lang="it-IT" sz="2183" spc="-1" dirty="0">
                <a:solidFill>
                  <a:srgbClr val="00623A"/>
                </a:solidFill>
              </a:rPr>
              <a:t>modo</a:t>
            </a:r>
            <a:r>
              <a:rPr lang="it-IT" sz="2183" spc="-7" dirty="0">
                <a:solidFill>
                  <a:srgbClr val="00623A"/>
                </a:solidFill>
              </a:rPr>
              <a:t> </a:t>
            </a:r>
            <a:r>
              <a:rPr lang="it-IT" sz="2183" spc="-1" dirty="0">
                <a:solidFill>
                  <a:srgbClr val="00623A"/>
                </a:solidFill>
              </a:rPr>
              <a:t>organico</a:t>
            </a:r>
            <a:r>
              <a:rPr lang="it-IT" sz="2183" spc="-7" dirty="0">
                <a:solidFill>
                  <a:srgbClr val="00623A"/>
                </a:solidFill>
              </a:rPr>
              <a:t> </a:t>
            </a:r>
            <a:r>
              <a:rPr lang="it-IT" sz="2183" spc="-1" dirty="0">
                <a:solidFill>
                  <a:srgbClr val="00623A"/>
                </a:solidFill>
              </a:rPr>
              <a:t>i</a:t>
            </a:r>
            <a:r>
              <a:rPr lang="it-IT" sz="2183" spc="-7" dirty="0">
                <a:solidFill>
                  <a:srgbClr val="00623A"/>
                </a:solidFill>
              </a:rPr>
              <a:t> </a:t>
            </a:r>
            <a:r>
              <a:rPr lang="it-IT" sz="2183" spc="-1" dirty="0">
                <a:solidFill>
                  <a:srgbClr val="00623A"/>
                </a:solidFill>
              </a:rPr>
              <a:t>rapporti</a:t>
            </a:r>
            <a:r>
              <a:rPr lang="it-IT" sz="2183" spc="-4" dirty="0">
                <a:solidFill>
                  <a:srgbClr val="00623A"/>
                </a:solidFill>
              </a:rPr>
              <a:t> </a:t>
            </a:r>
            <a:r>
              <a:rPr lang="it-IT" sz="2183" spc="-1" dirty="0">
                <a:solidFill>
                  <a:srgbClr val="00623A"/>
                </a:solidFill>
              </a:rPr>
              <a:t>di</a:t>
            </a:r>
            <a:r>
              <a:rPr lang="it-IT" sz="2183" spc="-7" dirty="0">
                <a:solidFill>
                  <a:srgbClr val="00623A"/>
                </a:solidFill>
              </a:rPr>
              <a:t> </a:t>
            </a:r>
            <a:r>
              <a:rPr lang="it-IT" sz="2183" spc="-1" dirty="0">
                <a:solidFill>
                  <a:srgbClr val="00623A"/>
                </a:solidFill>
              </a:rPr>
              <a:t>lavoro,</a:t>
            </a:r>
            <a:r>
              <a:rPr lang="it-IT" sz="2183" spc="-7" dirty="0">
                <a:solidFill>
                  <a:srgbClr val="00623A"/>
                </a:solidFill>
              </a:rPr>
              <a:t> </a:t>
            </a:r>
            <a:r>
              <a:rPr lang="it-IT" sz="2183" spc="-1" dirty="0">
                <a:solidFill>
                  <a:srgbClr val="00623A"/>
                </a:solidFill>
              </a:rPr>
              <a:t>almeno</a:t>
            </a:r>
            <a:r>
              <a:rPr lang="it-IT" sz="2183" spc="-7" dirty="0">
                <a:solidFill>
                  <a:srgbClr val="00623A"/>
                </a:solidFill>
              </a:rPr>
              <a:t> </a:t>
            </a:r>
            <a:r>
              <a:rPr lang="it-IT" sz="2183" spc="-1" dirty="0">
                <a:solidFill>
                  <a:srgbClr val="00623A"/>
                </a:solidFill>
              </a:rPr>
              <a:t>per</a:t>
            </a:r>
            <a:r>
              <a:rPr lang="it-IT" sz="2183" spc="-7" dirty="0">
                <a:solidFill>
                  <a:srgbClr val="00623A"/>
                </a:solidFill>
              </a:rPr>
              <a:t> </a:t>
            </a:r>
            <a:r>
              <a:rPr lang="it-IT" sz="2183" spc="-16" dirty="0">
                <a:solidFill>
                  <a:srgbClr val="00623A"/>
                </a:solidFill>
              </a:rPr>
              <a:t>un </a:t>
            </a:r>
            <a:r>
              <a:rPr lang="it-IT" sz="2183" spc="-1" dirty="0">
                <a:solidFill>
                  <a:srgbClr val="00623A"/>
                </a:solidFill>
              </a:rPr>
              <a:t>settore</a:t>
            </a:r>
            <a:r>
              <a:rPr lang="it-IT" sz="2183" spc="-13" dirty="0">
                <a:solidFill>
                  <a:srgbClr val="00623A"/>
                </a:solidFill>
              </a:rPr>
              <a:t> </a:t>
            </a:r>
            <a:r>
              <a:rPr lang="it-IT" sz="2183" spc="-1" dirty="0">
                <a:solidFill>
                  <a:srgbClr val="00623A"/>
                </a:solidFill>
              </a:rPr>
              <a:t>o</a:t>
            </a:r>
            <a:r>
              <a:rPr lang="it-IT" sz="2183" spc="-13" dirty="0">
                <a:solidFill>
                  <a:srgbClr val="00623A"/>
                </a:solidFill>
              </a:rPr>
              <a:t> </a:t>
            </a:r>
            <a:r>
              <a:rPr lang="it-IT" sz="2183" spc="-1" dirty="0">
                <a:solidFill>
                  <a:srgbClr val="00623A"/>
                </a:solidFill>
              </a:rPr>
              <a:t>un</a:t>
            </a:r>
            <a:r>
              <a:rPr lang="it-IT" sz="2183" spc="-13" dirty="0">
                <a:solidFill>
                  <a:srgbClr val="00623A"/>
                </a:solidFill>
              </a:rPr>
              <a:t> </a:t>
            </a:r>
            <a:r>
              <a:rPr lang="it-IT" sz="2183" spc="-1" dirty="0">
                <a:solidFill>
                  <a:srgbClr val="00623A"/>
                </a:solidFill>
              </a:rPr>
              <a:t>istituto</a:t>
            </a:r>
            <a:r>
              <a:rPr lang="it-IT" sz="2183" spc="-13" dirty="0">
                <a:solidFill>
                  <a:srgbClr val="00623A"/>
                </a:solidFill>
              </a:rPr>
              <a:t> </a:t>
            </a:r>
            <a:r>
              <a:rPr lang="it-IT" sz="2183" spc="-1" dirty="0">
                <a:solidFill>
                  <a:srgbClr val="00623A"/>
                </a:solidFill>
              </a:rPr>
              <a:t>importante</a:t>
            </a:r>
            <a:r>
              <a:rPr lang="it-IT" sz="2183" spc="-13" dirty="0">
                <a:solidFill>
                  <a:srgbClr val="00623A"/>
                </a:solidFill>
              </a:rPr>
              <a:t> </a:t>
            </a:r>
            <a:r>
              <a:rPr lang="it-IT" sz="2183" spc="-1" dirty="0">
                <a:solidFill>
                  <a:srgbClr val="00623A"/>
                </a:solidFill>
              </a:rPr>
              <a:t>della</a:t>
            </a:r>
            <a:r>
              <a:rPr lang="it-IT" sz="2183" spc="-13" dirty="0">
                <a:solidFill>
                  <a:srgbClr val="00623A"/>
                </a:solidFill>
              </a:rPr>
              <a:t> </a:t>
            </a:r>
            <a:r>
              <a:rPr lang="it-IT" sz="2183" spc="-1" dirty="0">
                <a:solidFill>
                  <a:srgbClr val="00623A"/>
                </a:solidFill>
              </a:rPr>
              <a:t>loro</a:t>
            </a:r>
            <a:r>
              <a:rPr lang="it-IT" sz="2183" spc="-13" dirty="0">
                <a:solidFill>
                  <a:srgbClr val="00623A"/>
                </a:solidFill>
              </a:rPr>
              <a:t> </a:t>
            </a:r>
            <a:r>
              <a:rPr lang="it-IT" sz="2183" spc="-1" dirty="0">
                <a:solidFill>
                  <a:srgbClr val="00623A"/>
                </a:solidFill>
              </a:rPr>
              <a:t>disciplina,</a:t>
            </a:r>
            <a:r>
              <a:rPr lang="it-IT" sz="2183" spc="-13" dirty="0">
                <a:solidFill>
                  <a:srgbClr val="00623A"/>
                </a:solidFill>
              </a:rPr>
              <a:t> </a:t>
            </a:r>
            <a:r>
              <a:rPr lang="it-IT" sz="2183" spc="-1" dirty="0">
                <a:solidFill>
                  <a:srgbClr val="00623A"/>
                </a:solidFill>
              </a:rPr>
              <a:t>anche</a:t>
            </a:r>
            <a:r>
              <a:rPr lang="it-IT" sz="2183" spc="-13" dirty="0">
                <a:solidFill>
                  <a:srgbClr val="00623A"/>
                </a:solidFill>
              </a:rPr>
              <a:t> </a:t>
            </a:r>
            <a:r>
              <a:rPr lang="it-IT" sz="2183" spc="-1" dirty="0">
                <a:solidFill>
                  <a:srgbClr val="00623A"/>
                </a:solidFill>
              </a:rPr>
              <a:t>in</a:t>
            </a:r>
            <a:r>
              <a:rPr lang="it-IT" sz="2183" spc="-13" dirty="0">
                <a:solidFill>
                  <a:srgbClr val="00623A"/>
                </a:solidFill>
              </a:rPr>
              <a:t> </a:t>
            </a:r>
            <a:r>
              <a:rPr lang="it-IT" sz="2183" spc="-1" dirty="0">
                <a:solidFill>
                  <a:srgbClr val="00623A"/>
                </a:solidFill>
              </a:rPr>
              <a:t>via</a:t>
            </a:r>
            <a:r>
              <a:rPr lang="it-IT" sz="2183" spc="-13" dirty="0">
                <a:solidFill>
                  <a:srgbClr val="00623A"/>
                </a:solidFill>
              </a:rPr>
              <a:t> </a:t>
            </a:r>
            <a:r>
              <a:rPr lang="it-IT" sz="2183" spc="-1" dirty="0">
                <a:solidFill>
                  <a:srgbClr val="00623A"/>
                </a:solidFill>
              </a:rPr>
              <a:t>integrativa,</a:t>
            </a:r>
            <a:r>
              <a:rPr lang="it-IT" sz="2183" spc="-13" dirty="0">
                <a:solidFill>
                  <a:srgbClr val="00623A"/>
                </a:solidFill>
              </a:rPr>
              <a:t> </a:t>
            </a:r>
            <a:r>
              <a:rPr lang="it-IT" sz="2183" spc="-1" dirty="0">
                <a:solidFill>
                  <a:srgbClr val="00623A"/>
                </a:solidFill>
              </a:rPr>
              <a:t>a</a:t>
            </a:r>
            <a:r>
              <a:rPr lang="it-IT" sz="2183" spc="-13" dirty="0">
                <a:solidFill>
                  <a:srgbClr val="00623A"/>
                </a:solidFill>
              </a:rPr>
              <a:t> </a:t>
            </a:r>
            <a:r>
              <a:rPr lang="it-IT" sz="2183" spc="-1" dirty="0">
                <a:solidFill>
                  <a:srgbClr val="00623A"/>
                </a:solidFill>
              </a:rPr>
              <a:t>livello</a:t>
            </a:r>
            <a:r>
              <a:rPr lang="it-IT" sz="2183" spc="-13" dirty="0">
                <a:solidFill>
                  <a:srgbClr val="00623A"/>
                </a:solidFill>
              </a:rPr>
              <a:t> </a:t>
            </a:r>
            <a:r>
              <a:rPr lang="it-IT" sz="2183" spc="-7" dirty="0">
                <a:solidFill>
                  <a:srgbClr val="00623A"/>
                </a:solidFill>
              </a:rPr>
              <a:t>aziendale, </a:t>
            </a:r>
            <a:r>
              <a:rPr lang="it-IT" sz="2183" spc="-1" dirty="0">
                <a:solidFill>
                  <a:srgbClr val="00623A"/>
                </a:solidFill>
              </a:rPr>
              <a:t>di</a:t>
            </a:r>
            <a:r>
              <a:rPr lang="it-IT" sz="2183" spc="-13" dirty="0">
                <a:solidFill>
                  <a:srgbClr val="00623A"/>
                </a:solidFill>
              </a:rPr>
              <a:t> </a:t>
            </a:r>
            <a:r>
              <a:rPr lang="it-IT" sz="2183" spc="-1" dirty="0">
                <a:solidFill>
                  <a:srgbClr val="00623A"/>
                </a:solidFill>
              </a:rPr>
              <a:t>un</a:t>
            </a:r>
            <a:r>
              <a:rPr lang="it-IT" sz="2183" spc="-9" dirty="0">
                <a:solidFill>
                  <a:srgbClr val="00623A"/>
                </a:solidFill>
              </a:rPr>
              <a:t> </a:t>
            </a:r>
            <a:r>
              <a:rPr lang="it-IT" sz="2183" spc="-1" dirty="0">
                <a:solidFill>
                  <a:srgbClr val="00623A"/>
                </a:solidFill>
              </a:rPr>
              <a:t>contratto</a:t>
            </a:r>
            <a:r>
              <a:rPr lang="it-IT" sz="2183" spc="-9" dirty="0">
                <a:solidFill>
                  <a:srgbClr val="00623A"/>
                </a:solidFill>
              </a:rPr>
              <a:t> </a:t>
            </a:r>
            <a:r>
              <a:rPr lang="it-IT" sz="2183" spc="-1" dirty="0">
                <a:solidFill>
                  <a:srgbClr val="00623A"/>
                </a:solidFill>
              </a:rPr>
              <a:t>nazionale</a:t>
            </a:r>
            <a:r>
              <a:rPr lang="it-IT" sz="2183" spc="-9" dirty="0">
                <a:solidFill>
                  <a:srgbClr val="00623A"/>
                </a:solidFill>
              </a:rPr>
              <a:t> </a:t>
            </a:r>
            <a:r>
              <a:rPr lang="it-IT" sz="2183" spc="-1" dirty="0">
                <a:solidFill>
                  <a:srgbClr val="00623A"/>
                </a:solidFill>
              </a:rPr>
              <a:t>o</a:t>
            </a:r>
            <a:r>
              <a:rPr lang="it-IT" sz="2183" spc="-13" dirty="0">
                <a:solidFill>
                  <a:srgbClr val="00623A"/>
                </a:solidFill>
              </a:rPr>
              <a:t> </a:t>
            </a:r>
            <a:r>
              <a:rPr lang="it-IT" sz="2183" spc="-1" dirty="0">
                <a:solidFill>
                  <a:srgbClr val="00623A"/>
                </a:solidFill>
              </a:rPr>
              <a:t>provinciale</a:t>
            </a:r>
            <a:r>
              <a:rPr lang="it-IT" sz="2183" spc="-9" dirty="0">
                <a:solidFill>
                  <a:srgbClr val="00623A"/>
                </a:solidFill>
              </a:rPr>
              <a:t> </a:t>
            </a:r>
            <a:r>
              <a:rPr lang="it-IT" sz="2183" spc="-1" dirty="0">
                <a:solidFill>
                  <a:srgbClr val="00623A"/>
                </a:solidFill>
              </a:rPr>
              <a:t>già</a:t>
            </a:r>
            <a:r>
              <a:rPr lang="it-IT" sz="2183" spc="-13" dirty="0">
                <a:solidFill>
                  <a:srgbClr val="00623A"/>
                </a:solidFill>
              </a:rPr>
              <a:t> </a:t>
            </a:r>
            <a:r>
              <a:rPr lang="it-IT" sz="2183" spc="-1" dirty="0">
                <a:solidFill>
                  <a:srgbClr val="00623A"/>
                </a:solidFill>
              </a:rPr>
              <a:t>applicato</a:t>
            </a:r>
            <a:r>
              <a:rPr lang="it-IT" sz="2183" spc="-9" dirty="0">
                <a:solidFill>
                  <a:srgbClr val="00623A"/>
                </a:solidFill>
              </a:rPr>
              <a:t> </a:t>
            </a:r>
            <a:r>
              <a:rPr lang="it-IT" sz="2183" spc="-1" dirty="0">
                <a:solidFill>
                  <a:srgbClr val="00623A"/>
                </a:solidFill>
              </a:rPr>
              <a:t>nella</a:t>
            </a:r>
            <a:r>
              <a:rPr lang="it-IT" sz="2183" spc="-13" dirty="0">
                <a:solidFill>
                  <a:srgbClr val="00623A"/>
                </a:solidFill>
              </a:rPr>
              <a:t> </a:t>
            </a:r>
            <a:r>
              <a:rPr lang="it-IT" sz="2183" spc="-1" dirty="0">
                <a:solidFill>
                  <a:srgbClr val="00623A"/>
                </a:solidFill>
              </a:rPr>
              <a:t>stessa</a:t>
            </a:r>
            <a:r>
              <a:rPr lang="it-IT" sz="2183" spc="-7" dirty="0">
                <a:solidFill>
                  <a:srgbClr val="00623A"/>
                </a:solidFill>
              </a:rPr>
              <a:t> </a:t>
            </a:r>
            <a:r>
              <a:rPr lang="it-IT" sz="2183" spc="-1" dirty="0">
                <a:solidFill>
                  <a:srgbClr val="00623A"/>
                </a:solidFill>
              </a:rPr>
              <a:t>unità</a:t>
            </a:r>
            <a:r>
              <a:rPr lang="it-IT" sz="2183" spc="-9" dirty="0">
                <a:solidFill>
                  <a:srgbClr val="00623A"/>
                </a:solidFill>
              </a:rPr>
              <a:t> </a:t>
            </a:r>
            <a:r>
              <a:rPr lang="it-IT" sz="2183" spc="-7" dirty="0">
                <a:solidFill>
                  <a:srgbClr val="00623A"/>
                </a:solidFill>
              </a:rPr>
              <a:t>produttiva.</a:t>
            </a:r>
            <a:endParaRPr lang="it-IT" sz="2183" spc="-1" dirty="0">
              <a:latin typeface="Calibri"/>
            </a:endParaRPr>
          </a:p>
          <a:p>
            <a:pPr marL="165911">
              <a:spcBef>
                <a:spcPts val="16"/>
              </a:spcBef>
            </a:pPr>
            <a:endParaRPr lang="it-IT" sz="1789" spc="-1" dirty="0">
              <a:latin typeface="Arial"/>
            </a:endParaRPr>
          </a:p>
        </p:txBody>
      </p:sp>
      <p:sp>
        <p:nvSpPr>
          <p:cNvPr id="350" name="TextShape 6"/>
          <p:cNvSpPr txBox="1"/>
          <p:nvPr/>
        </p:nvSpPr>
        <p:spPr>
          <a:xfrm>
            <a:off x="1336437" y="416066"/>
            <a:ext cx="8725624" cy="469480"/>
          </a:xfrm>
          <a:prstGeom prst="rect">
            <a:avLst/>
          </a:prstGeom>
          <a:noFill/>
          <a:ln>
            <a:noFill/>
          </a:ln>
        </p:spPr>
        <p:txBody>
          <a:bodyPr wrap="square" lIns="0" tIns="7422" rIns="0" bIns="0">
            <a:spAutoFit/>
          </a:bodyPr>
          <a:lstStyle/>
          <a:p>
            <a:pPr marL="7641" algn="ctr">
              <a:spcBef>
                <a:spcPts val="58"/>
              </a:spcBef>
            </a:pPr>
            <a:r>
              <a:rPr lang="it-IT" sz="3002" b="1" spc="-1" dirty="0">
                <a:solidFill>
                  <a:srgbClr val="FF0000"/>
                </a:solidFill>
                <a:latin typeface="Arial"/>
              </a:rPr>
              <a:t>CORTE</a:t>
            </a:r>
            <a:r>
              <a:rPr lang="it-IT" sz="3002" b="1" spc="-136" dirty="0">
                <a:solidFill>
                  <a:srgbClr val="FF0000"/>
                </a:solidFill>
                <a:latin typeface="Arial"/>
              </a:rPr>
              <a:t> </a:t>
            </a:r>
            <a:r>
              <a:rPr lang="it-IT" sz="3002" b="1" spc="-13" dirty="0">
                <a:solidFill>
                  <a:srgbClr val="FF0000"/>
                </a:solidFill>
                <a:latin typeface="Arial"/>
              </a:rPr>
              <a:t>COSTITUZIONALE</a:t>
            </a:r>
            <a:r>
              <a:rPr lang="it-IT" sz="3002" b="1" spc="-136" dirty="0">
                <a:solidFill>
                  <a:srgbClr val="FF0000"/>
                </a:solidFill>
                <a:latin typeface="Arial"/>
              </a:rPr>
              <a:t> </a:t>
            </a:r>
            <a:r>
              <a:rPr lang="it-IT" sz="3002" b="1" spc="-1" dirty="0">
                <a:solidFill>
                  <a:srgbClr val="FF0000"/>
                </a:solidFill>
                <a:latin typeface="Arial"/>
              </a:rPr>
              <a:t>244/1996</a:t>
            </a:r>
            <a:endParaRPr lang="it-IT" sz="3002" spc="-1" dirty="0">
              <a:solidFill>
                <a:srgbClr val="FF0000"/>
              </a:solidFill>
              <a:latin typeface="Calibri"/>
            </a:endParaRPr>
          </a:p>
        </p:txBody>
      </p:sp>
    </p:spTree>
    <p:extLst>
      <p:ext uri="{BB962C8B-B14F-4D97-AF65-F5344CB8AC3E}">
        <p14:creationId xmlns:p14="http://schemas.microsoft.com/office/powerpoint/2010/main" val="4098287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p:nvPr>
        </p:nvSpPr>
        <p:spPr>
          <a:xfrm>
            <a:off x="609934" y="2780854"/>
            <a:ext cx="10971757" cy="2217145"/>
          </a:xfrm>
        </p:spPr>
        <p:txBody>
          <a:bodyPr/>
          <a:lstStyle/>
          <a:p>
            <a:r>
              <a:rPr lang="it-IT" sz="2668" dirty="0"/>
              <a:t>Va dichiarata l’illegittimità costituzionale dell’art. 19, primo comma, lettera b), della legge n. 300 del 1970, nella parte in cui non prevede che la rappresentanza sindacale aziendale possa essere costituita anche nell’ambito di associazioni sindacali che, pur non firmatarie dei contratti collettivi applicati nell’unità produttiva, abbiano comunque partecipato alla negoziazione relativa agli stessi contratti quali rappresentanti dei lavoratori dell’azienda. </a:t>
            </a:r>
          </a:p>
        </p:txBody>
      </p:sp>
      <p:sp>
        <p:nvSpPr>
          <p:cNvPr id="2" name="Titolo 1"/>
          <p:cNvSpPr>
            <a:spLocks noGrp="1"/>
          </p:cNvSpPr>
          <p:nvPr>
            <p:ph type="title"/>
          </p:nvPr>
        </p:nvSpPr>
        <p:spPr>
          <a:xfrm>
            <a:off x="609934" y="476549"/>
            <a:ext cx="10971757" cy="738985"/>
          </a:xfrm>
        </p:spPr>
        <p:txBody>
          <a:bodyPr/>
          <a:lstStyle/>
          <a:p>
            <a:pPr algn="ctr"/>
            <a:r>
              <a:rPr lang="it-IT" sz="5336" dirty="0">
                <a:solidFill>
                  <a:srgbClr val="FF0000"/>
                </a:solidFill>
              </a:rPr>
              <a:t>Corte costituzionale 231/2013</a:t>
            </a:r>
          </a:p>
        </p:txBody>
      </p:sp>
    </p:spTree>
    <p:extLst>
      <p:ext uri="{BB962C8B-B14F-4D97-AF65-F5344CB8AC3E}">
        <p14:creationId xmlns:p14="http://schemas.microsoft.com/office/powerpoint/2010/main" val="1807937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4113D6D3-DC36-52BA-3387-7D1392E973DA}"/>
              </a:ext>
            </a:extLst>
          </p:cNvPr>
          <p:cNvSpPr>
            <a:spLocks noGrp="1"/>
          </p:cNvSpPr>
          <p:nvPr>
            <p:ph type="subTitle"/>
          </p:nvPr>
        </p:nvSpPr>
        <p:spPr>
          <a:xfrm>
            <a:off x="609549" y="3011702"/>
            <a:ext cx="10972527" cy="1163395"/>
          </a:xfrm>
        </p:spPr>
        <p:txBody>
          <a:bodyPr/>
          <a:lstStyle/>
          <a:p>
            <a:r>
              <a:rPr lang="it-IT" b="1" dirty="0">
                <a:solidFill>
                  <a:srgbClr val="FF0000"/>
                </a:solidFill>
              </a:rPr>
              <a:t>SI POSSONO COSTITUIRE RSA ANCHE NELL’AMBITO DELLE ORGANIZZAZIONI SINDACALI COMPARATIVAMENTE PIU’ RAPPRESENTATIVE SUL PIANO NAZIONALE</a:t>
            </a:r>
          </a:p>
        </p:txBody>
      </p:sp>
      <p:sp>
        <p:nvSpPr>
          <p:cNvPr id="2" name="Titolo 1">
            <a:extLst>
              <a:ext uri="{FF2B5EF4-FFF2-40B4-BE49-F238E27FC236}">
                <a16:creationId xmlns:a16="http://schemas.microsoft.com/office/drawing/2014/main" id="{39C283F9-7162-7B49-3554-135E77091F80}"/>
              </a:ext>
            </a:extLst>
          </p:cNvPr>
          <p:cNvSpPr>
            <a:spLocks noGrp="1"/>
          </p:cNvSpPr>
          <p:nvPr>
            <p:ph type="title"/>
          </p:nvPr>
        </p:nvSpPr>
        <p:spPr>
          <a:xfrm>
            <a:off x="609549" y="541339"/>
            <a:ext cx="10972527" cy="609398"/>
          </a:xfrm>
        </p:spPr>
        <p:txBody>
          <a:bodyPr/>
          <a:lstStyle/>
          <a:p>
            <a:pPr algn="ctr"/>
            <a:r>
              <a:rPr lang="it-IT" b="1" dirty="0">
                <a:solidFill>
                  <a:srgbClr val="FF0000"/>
                </a:solidFill>
                <a:latin typeface="Times New Roman" panose="02020603050405020304" pitchFamily="18" charset="0"/>
                <a:cs typeface="Times New Roman" panose="02020603050405020304" pitchFamily="18" charset="0"/>
              </a:rPr>
              <a:t>CORTE COSTITUZIONALE 156/2025</a:t>
            </a:r>
          </a:p>
        </p:txBody>
      </p:sp>
    </p:spTree>
    <p:extLst>
      <p:ext uri="{BB962C8B-B14F-4D97-AF65-F5344CB8AC3E}">
        <p14:creationId xmlns:p14="http://schemas.microsoft.com/office/powerpoint/2010/main" val="2039130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 name="CustomShape 1"/>
          <p:cNvSpPr/>
          <p:nvPr/>
        </p:nvSpPr>
        <p:spPr>
          <a:xfrm>
            <a:off x="1262663" y="2347863"/>
            <a:ext cx="9237766" cy="1498645"/>
          </a:xfrm>
          <a:prstGeom prst="rect">
            <a:avLst/>
          </a:prstGeom>
          <a:noFill/>
          <a:ln>
            <a:noFill/>
          </a:ln>
        </p:spPr>
        <p:style>
          <a:lnRef idx="0">
            <a:scrgbClr r="0" g="0" b="0"/>
          </a:lnRef>
          <a:fillRef idx="0">
            <a:scrgbClr r="0" g="0" b="0"/>
          </a:fillRef>
          <a:effectRef idx="0">
            <a:scrgbClr r="0" g="0" b="0"/>
          </a:effectRef>
          <a:fontRef idx="minor"/>
        </p:style>
        <p:txBody>
          <a:bodyPr lIns="0" tIns="198657" rIns="0" bIns="0">
            <a:spAutoFit/>
          </a:bodyPr>
          <a:lstStyle/>
          <a:p>
            <a:pPr marL="7641">
              <a:spcBef>
                <a:spcPts val="1565"/>
              </a:spcBef>
            </a:pPr>
            <a:r>
              <a:rPr lang="it-IT" sz="2395" b="1" spc="-32">
                <a:solidFill>
                  <a:srgbClr val="00623A"/>
                </a:solidFill>
                <a:latin typeface="Lufga"/>
              </a:rPr>
              <a:t>→</a:t>
            </a:r>
            <a:r>
              <a:rPr lang="it-IT" sz="2395" b="1" spc="-1">
                <a:solidFill>
                  <a:srgbClr val="00623A"/>
                </a:solidFill>
                <a:latin typeface="Lufga"/>
              </a:rPr>
              <a:t>	</a:t>
            </a:r>
            <a:r>
              <a:rPr lang="it-IT" sz="2395" spc="-1">
                <a:solidFill>
                  <a:srgbClr val="00623A"/>
                </a:solidFill>
                <a:latin typeface="Arial"/>
              </a:rPr>
              <a:t>La</a:t>
            </a:r>
            <a:r>
              <a:rPr lang="it-IT" sz="2395" spc="-16">
                <a:solidFill>
                  <a:srgbClr val="00623A"/>
                </a:solidFill>
                <a:latin typeface="Arial"/>
              </a:rPr>
              <a:t> </a:t>
            </a:r>
            <a:r>
              <a:rPr lang="it-IT" sz="2395" spc="-1">
                <a:solidFill>
                  <a:srgbClr val="00623A"/>
                </a:solidFill>
                <a:latin typeface="Arial"/>
              </a:rPr>
              <a:t>rappresentatività</a:t>
            </a:r>
            <a:r>
              <a:rPr lang="it-IT" sz="2395" spc="-13">
                <a:solidFill>
                  <a:srgbClr val="00623A"/>
                </a:solidFill>
                <a:latin typeface="Arial"/>
              </a:rPr>
              <a:t> </a:t>
            </a:r>
            <a:r>
              <a:rPr lang="it-IT" sz="2395" spc="-1">
                <a:solidFill>
                  <a:srgbClr val="00623A"/>
                </a:solidFill>
                <a:latin typeface="Arial"/>
              </a:rPr>
              <a:t>come</a:t>
            </a:r>
            <a:r>
              <a:rPr lang="it-IT" sz="2395" spc="-13">
                <a:solidFill>
                  <a:srgbClr val="00623A"/>
                </a:solidFill>
                <a:latin typeface="Arial"/>
              </a:rPr>
              <a:t> </a:t>
            </a:r>
            <a:r>
              <a:rPr lang="it-IT" sz="2395" spc="-1">
                <a:solidFill>
                  <a:srgbClr val="00623A"/>
                </a:solidFill>
                <a:latin typeface="Arial"/>
              </a:rPr>
              <a:t>unico</a:t>
            </a:r>
            <a:r>
              <a:rPr lang="it-IT" sz="2395" spc="-13">
                <a:solidFill>
                  <a:srgbClr val="00623A"/>
                </a:solidFill>
                <a:latin typeface="Arial"/>
              </a:rPr>
              <a:t> </a:t>
            </a:r>
            <a:r>
              <a:rPr lang="it-IT" sz="2395" spc="-1">
                <a:solidFill>
                  <a:srgbClr val="00623A"/>
                </a:solidFill>
                <a:latin typeface="Arial"/>
              </a:rPr>
              <a:t>criterio</a:t>
            </a:r>
            <a:r>
              <a:rPr lang="it-IT" sz="2395" spc="-13">
                <a:solidFill>
                  <a:srgbClr val="00623A"/>
                </a:solidFill>
                <a:latin typeface="Arial"/>
              </a:rPr>
              <a:t> </a:t>
            </a:r>
            <a:r>
              <a:rPr lang="it-IT" sz="2395" spc="-7">
                <a:solidFill>
                  <a:srgbClr val="00623A"/>
                </a:solidFill>
                <a:latin typeface="Arial"/>
              </a:rPr>
              <a:t>selettivo</a:t>
            </a:r>
            <a:endParaRPr lang="it-IT" sz="2395" spc="-1">
              <a:latin typeface="Arial"/>
            </a:endParaRPr>
          </a:p>
          <a:p>
            <a:pPr marL="133165" indent="-125743">
              <a:spcBef>
                <a:spcPts val="1504"/>
              </a:spcBef>
            </a:pPr>
            <a:r>
              <a:rPr lang="it-IT" sz="2395" b="1" spc="-32">
                <a:solidFill>
                  <a:srgbClr val="00623A"/>
                </a:solidFill>
                <a:latin typeface="Lufga"/>
              </a:rPr>
              <a:t>→</a:t>
            </a:r>
            <a:r>
              <a:rPr lang="it-IT" sz="2395" b="1" spc="-1">
                <a:solidFill>
                  <a:srgbClr val="00623A"/>
                </a:solidFill>
                <a:latin typeface="Lufga"/>
              </a:rPr>
              <a:t>	</a:t>
            </a:r>
            <a:r>
              <a:rPr lang="it-IT" sz="2395" spc="-1">
                <a:solidFill>
                  <a:srgbClr val="00623A"/>
                </a:solidFill>
                <a:latin typeface="Arial"/>
              </a:rPr>
              <a:t>I</a:t>
            </a:r>
            <a:r>
              <a:rPr lang="it-IT" sz="2395" spc="-7">
                <a:solidFill>
                  <a:srgbClr val="00623A"/>
                </a:solidFill>
                <a:latin typeface="Arial"/>
              </a:rPr>
              <a:t> </a:t>
            </a:r>
            <a:r>
              <a:rPr lang="it-IT" sz="2395" spc="-1">
                <a:solidFill>
                  <a:srgbClr val="00623A"/>
                </a:solidFill>
                <a:latin typeface="Arial"/>
              </a:rPr>
              <a:t>vincoli</a:t>
            </a:r>
            <a:r>
              <a:rPr lang="it-IT" sz="2395" spc="-7">
                <a:solidFill>
                  <a:srgbClr val="00623A"/>
                </a:solidFill>
                <a:latin typeface="Arial"/>
              </a:rPr>
              <a:t> </a:t>
            </a:r>
            <a:r>
              <a:rPr lang="it-IT" sz="2395" spc="-1">
                <a:solidFill>
                  <a:srgbClr val="00623A"/>
                </a:solidFill>
                <a:latin typeface="Arial"/>
              </a:rPr>
              <a:t>al</a:t>
            </a:r>
            <a:r>
              <a:rPr lang="it-IT" sz="2395" spc="-4">
                <a:solidFill>
                  <a:srgbClr val="00623A"/>
                </a:solidFill>
                <a:latin typeface="Arial"/>
              </a:rPr>
              <a:t> </a:t>
            </a:r>
            <a:r>
              <a:rPr lang="it-IT" sz="2395" spc="-1">
                <a:solidFill>
                  <a:srgbClr val="00623A"/>
                </a:solidFill>
                <a:latin typeface="Arial"/>
              </a:rPr>
              <a:t>contratto</a:t>
            </a:r>
            <a:r>
              <a:rPr lang="it-IT" sz="2395" spc="-7">
                <a:solidFill>
                  <a:srgbClr val="00623A"/>
                </a:solidFill>
                <a:latin typeface="Arial"/>
              </a:rPr>
              <a:t> </a:t>
            </a:r>
            <a:r>
              <a:rPr lang="it-IT" sz="2395" spc="-1">
                <a:solidFill>
                  <a:srgbClr val="00623A"/>
                </a:solidFill>
                <a:latin typeface="Arial"/>
              </a:rPr>
              <a:t>integrativo</a:t>
            </a:r>
            <a:r>
              <a:rPr lang="it-IT" sz="2395" spc="-4">
                <a:solidFill>
                  <a:srgbClr val="00623A"/>
                </a:solidFill>
                <a:latin typeface="Arial"/>
              </a:rPr>
              <a:t> </a:t>
            </a:r>
            <a:r>
              <a:rPr lang="it-IT" sz="2395" spc="-1">
                <a:solidFill>
                  <a:srgbClr val="00623A"/>
                </a:solidFill>
                <a:latin typeface="Arial"/>
              </a:rPr>
              <a:t>e</a:t>
            </a:r>
            <a:r>
              <a:rPr lang="it-IT" sz="2395" spc="-7">
                <a:solidFill>
                  <a:srgbClr val="00623A"/>
                </a:solidFill>
                <a:latin typeface="Arial"/>
              </a:rPr>
              <a:t> </a:t>
            </a:r>
            <a:r>
              <a:rPr lang="it-IT" sz="2395" spc="-1">
                <a:solidFill>
                  <a:srgbClr val="00623A"/>
                </a:solidFill>
                <a:latin typeface="Arial"/>
              </a:rPr>
              <a:t>la</a:t>
            </a:r>
            <a:r>
              <a:rPr lang="it-IT" sz="2395" spc="-7">
                <a:solidFill>
                  <a:srgbClr val="00623A"/>
                </a:solidFill>
                <a:latin typeface="Arial"/>
              </a:rPr>
              <a:t> </a:t>
            </a:r>
            <a:r>
              <a:rPr lang="it-IT" sz="2395" spc="-1">
                <a:solidFill>
                  <a:srgbClr val="00623A"/>
                </a:solidFill>
                <a:latin typeface="Arial"/>
              </a:rPr>
              <a:t>struttura</a:t>
            </a:r>
            <a:r>
              <a:rPr lang="it-IT" sz="2395" spc="-4">
                <a:solidFill>
                  <a:srgbClr val="00623A"/>
                </a:solidFill>
                <a:latin typeface="Arial"/>
              </a:rPr>
              <a:t> </a:t>
            </a:r>
            <a:r>
              <a:rPr lang="it-IT" sz="2395" spc="-1">
                <a:solidFill>
                  <a:srgbClr val="00623A"/>
                </a:solidFill>
                <a:latin typeface="Arial"/>
              </a:rPr>
              <a:t>della</a:t>
            </a:r>
            <a:r>
              <a:rPr lang="it-IT" sz="2395" spc="-7">
                <a:solidFill>
                  <a:srgbClr val="00623A"/>
                </a:solidFill>
                <a:latin typeface="Arial"/>
              </a:rPr>
              <a:t> </a:t>
            </a:r>
            <a:r>
              <a:rPr lang="it-IT" sz="2395" spc="-1">
                <a:solidFill>
                  <a:srgbClr val="00623A"/>
                </a:solidFill>
                <a:latin typeface="Arial"/>
              </a:rPr>
              <a:t>contrattazione:</a:t>
            </a:r>
            <a:r>
              <a:rPr lang="it-IT" sz="2395" spc="-4">
                <a:solidFill>
                  <a:srgbClr val="00623A"/>
                </a:solidFill>
                <a:latin typeface="Arial"/>
              </a:rPr>
              <a:t> </a:t>
            </a:r>
            <a:r>
              <a:rPr lang="it-IT" sz="2395" spc="-16">
                <a:solidFill>
                  <a:srgbClr val="00623A"/>
                </a:solidFill>
                <a:latin typeface="Arial"/>
              </a:rPr>
              <a:t>il </a:t>
            </a:r>
            <a:r>
              <a:rPr lang="it-IT" sz="2395" spc="-1">
                <a:solidFill>
                  <a:srgbClr val="00623A"/>
                </a:solidFill>
                <a:latin typeface="Arial"/>
              </a:rPr>
              <a:t>rapporto</a:t>
            </a:r>
            <a:r>
              <a:rPr lang="it-IT" sz="2395" spc="-13">
                <a:solidFill>
                  <a:srgbClr val="00623A"/>
                </a:solidFill>
                <a:latin typeface="Arial"/>
              </a:rPr>
              <a:t> </a:t>
            </a:r>
            <a:r>
              <a:rPr lang="it-IT" sz="2395" spc="-1">
                <a:solidFill>
                  <a:srgbClr val="00623A"/>
                </a:solidFill>
                <a:latin typeface="Arial"/>
              </a:rPr>
              <a:t>con</a:t>
            </a:r>
            <a:r>
              <a:rPr lang="it-IT" sz="2395" spc="-7">
                <a:solidFill>
                  <a:srgbClr val="00623A"/>
                </a:solidFill>
                <a:latin typeface="Arial"/>
              </a:rPr>
              <a:t> </a:t>
            </a:r>
            <a:r>
              <a:rPr lang="it-IT" sz="2395" spc="-1">
                <a:solidFill>
                  <a:srgbClr val="00623A"/>
                </a:solidFill>
                <a:latin typeface="Arial"/>
              </a:rPr>
              <a:t>il</a:t>
            </a:r>
            <a:r>
              <a:rPr lang="it-IT" sz="2395" spc="-7">
                <a:solidFill>
                  <a:srgbClr val="00623A"/>
                </a:solidFill>
                <a:latin typeface="Arial"/>
              </a:rPr>
              <a:t> </a:t>
            </a:r>
            <a:r>
              <a:rPr lang="it-IT" sz="2395" spc="-1">
                <a:solidFill>
                  <a:srgbClr val="00623A"/>
                </a:solidFill>
                <a:latin typeface="Arial"/>
              </a:rPr>
              <a:t>contratto</a:t>
            </a:r>
            <a:r>
              <a:rPr lang="it-IT" sz="2395" spc="-7">
                <a:solidFill>
                  <a:srgbClr val="00623A"/>
                </a:solidFill>
                <a:latin typeface="Arial"/>
              </a:rPr>
              <a:t> nazionale</a:t>
            </a:r>
            <a:endParaRPr lang="it-IT" sz="2395" spc="-1">
              <a:latin typeface="Arial"/>
            </a:endParaRPr>
          </a:p>
        </p:txBody>
      </p:sp>
      <p:sp>
        <p:nvSpPr>
          <p:cNvPr id="352" name="TextShape 2"/>
          <p:cNvSpPr txBox="1"/>
          <p:nvPr/>
        </p:nvSpPr>
        <p:spPr>
          <a:xfrm>
            <a:off x="713846" y="6417492"/>
            <a:ext cx="241881" cy="384721"/>
          </a:xfrm>
          <a:prstGeom prst="rect">
            <a:avLst/>
          </a:prstGeom>
          <a:noFill/>
          <a:ln>
            <a:noFill/>
          </a:ln>
        </p:spPr>
        <p:txBody>
          <a:bodyPr lIns="0" tIns="0" rIns="0" bIns="0">
            <a:spAutoFit/>
          </a:bodyPr>
          <a:lstStyle/>
          <a:p>
            <a:pPr marL="23140">
              <a:lnSpc>
                <a:spcPts val="1512"/>
              </a:lnSpc>
            </a:pPr>
            <a:fld id="{CE02524E-74F1-4945-ABF2-C2C2ED60B404}" type="slidenum">
              <a:rPr lang="it-IT" sz="1486" b="1" i="1" spc="-16">
                <a:solidFill>
                  <a:srgbClr val="09603C"/>
                </a:solidFill>
                <a:latin typeface="Helvetica-BoldOblique"/>
              </a:rPr>
              <a:pPr marL="23140">
                <a:lnSpc>
                  <a:spcPts val="1512"/>
                </a:lnSpc>
              </a:pPr>
              <a:t>34</a:t>
            </a:fld>
            <a:endParaRPr lang="it-IT" sz="1486" spc="-1">
              <a:latin typeface="Times New Roman"/>
            </a:endParaRPr>
          </a:p>
        </p:txBody>
      </p:sp>
      <p:sp>
        <p:nvSpPr>
          <p:cNvPr id="353" name="TextShape 3"/>
          <p:cNvSpPr txBox="1"/>
          <p:nvPr/>
        </p:nvSpPr>
        <p:spPr>
          <a:xfrm>
            <a:off x="1262663" y="1108986"/>
            <a:ext cx="9723897" cy="469480"/>
          </a:xfrm>
          <a:prstGeom prst="rect">
            <a:avLst/>
          </a:prstGeom>
          <a:noFill/>
          <a:ln>
            <a:noFill/>
          </a:ln>
        </p:spPr>
        <p:txBody>
          <a:bodyPr wrap="square" lIns="0" tIns="7422" rIns="0" bIns="0">
            <a:spAutoFit/>
          </a:bodyPr>
          <a:lstStyle/>
          <a:p>
            <a:pPr marL="7641">
              <a:spcBef>
                <a:spcPts val="58"/>
              </a:spcBef>
            </a:pPr>
            <a:r>
              <a:rPr lang="it-IT" sz="3002" b="1" spc="-1" dirty="0">
                <a:solidFill>
                  <a:srgbClr val="FF0000"/>
                </a:solidFill>
                <a:latin typeface="Arial"/>
              </a:rPr>
              <a:t>LA</a:t>
            </a:r>
            <a:r>
              <a:rPr lang="it-IT" sz="3002" b="1" spc="-155" dirty="0">
                <a:solidFill>
                  <a:srgbClr val="FF0000"/>
                </a:solidFill>
                <a:latin typeface="Arial"/>
              </a:rPr>
              <a:t> </a:t>
            </a:r>
            <a:r>
              <a:rPr lang="it-IT" sz="3002" b="1" spc="-7" dirty="0">
                <a:solidFill>
                  <a:srgbClr val="FF0000"/>
                </a:solidFill>
                <a:latin typeface="Arial"/>
              </a:rPr>
              <a:t>SPECIFICITÀ</a:t>
            </a:r>
            <a:r>
              <a:rPr lang="it-IT" sz="3002" b="1" spc="-1" dirty="0">
                <a:solidFill>
                  <a:srgbClr val="FF0000"/>
                </a:solidFill>
                <a:latin typeface="Arial"/>
              </a:rPr>
              <a:t>	DEL</a:t>
            </a:r>
            <a:r>
              <a:rPr lang="it-IT" sz="3002" b="1" spc="-124" dirty="0">
                <a:solidFill>
                  <a:srgbClr val="FF0000"/>
                </a:solidFill>
                <a:latin typeface="Arial"/>
              </a:rPr>
              <a:t> </a:t>
            </a:r>
            <a:r>
              <a:rPr lang="it-IT" sz="3002" b="1" spc="-7" dirty="0">
                <a:solidFill>
                  <a:srgbClr val="FF0000"/>
                </a:solidFill>
                <a:latin typeface="Arial"/>
              </a:rPr>
              <a:t>LAVORO</a:t>
            </a:r>
            <a:r>
              <a:rPr lang="it-IT" sz="3002" b="1" spc="-1" dirty="0">
                <a:solidFill>
                  <a:srgbClr val="FF0000"/>
                </a:solidFill>
                <a:latin typeface="Arial"/>
              </a:rPr>
              <a:t>	</a:t>
            </a:r>
            <a:r>
              <a:rPr lang="it-IT" sz="3002" b="1" spc="-7" dirty="0">
                <a:solidFill>
                  <a:srgbClr val="FF0000"/>
                </a:solidFill>
                <a:latin typeface="Arial"/>
              </a:rPr>
              <a:t>PUBBLICO</a:t>
            </a:r>
            <a:endParaRPr lang="it-IT" sz="3002" spc="-1" dirty="0">
              <a:solidFill>
                <a:srgbClr val="FF0000"/>
              </a:solidFill>
              <a:latin typeface="Calibri"/>
            </a:endParaRPr>
          </a:p>
        </p:txBody>
      </p:sp>
    </p:spTree>
    <p:extLst>
      <p:ext uri="{BB962C8B-B14F-4D97-AF65-F5344CB8AC3E}">
        <p14:creationId xmlns:p14="http://schemas.microsoft.com/office/powerpoint/2010/main" val="379584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 name="CustomShape 1"/>
          <p:cNvSpPr/>
          <p:nvPr/>
        </p:nvSpPr>
        <p:spPr>
          <a:xfrm>
            <a:off x="1262663" y="809057"/>
            <a:ext cx="9476591" cy="4377797"/>
          </a:xfrm>
          <a:prstGeom prst="rect">
            <a:avLst/>
          </a:prstGeom>
          <a:noFill/>
          <a:ln>
            <a:noFill/>
          </a:ln>
        </p:spPr>
        <p:style>
          <a:lnRef idx="0">
            <a:scrgbClr r="0" g="0" b="0"/>
          </a:lnRef>
          <a:fillRef idx="0">
            <a:scrgbClr r="0" g="0" b="0"/>
          </a:fillRef>
          <a:effectRef idx="0">
            <a:scrgbClr r="0" g="0" b="0"/>
          </a:effectRef>
          <a:fontRef idx="minor"/>
        </p:style>
        <p:txBody>
          <a:bodyPr wrap="square" lIns="0" tIns="8950" rIns="0" bIns="0">
            <a:spAutoFit/>
          </a:bodyPr>
          <a:lstStyle/>
          <a:p>
            <a:pPr marL="7641">
              <a:spcBef>
                <a:spcPts val="69"/>
              </a:spcBef>
            </a:pPr>
            <a:r>
              <a:rPr lang="it-IT" sz="1789" b="1" spc="-32" dirty="0">
                <a:solidFill>
                  <a:srgbClr val="00623A"/>
                </a:solidFill>
                <a:latin typeface="Lufga"/>
              </a:rPr>
              <a:t>→</a:t>
            </a:r>
            <a:r>
              <a:rPr lang="it-IT" sz="1789" b="1" spc="-1" dirty="0">
                <a:solidFill>
                  <a:srgbClr val="00623A"/>
                </a:solidFill>
                <a:latin typeface="Lufga"/>
              </a:rPr>
              <a:t>	</a:t>
            </a:r>
            <a:r>
              <a:rPr lang="it-IT" sz="1789" b="1" spc="-1" dirty="0">
                <a:solidFill>
                  <a:srgbClr val="00623A"/>
                </a:solidFill>
                <a:latin typeface="Arial"/>
              </a:rPr>
              <a:t>Tribunale</a:t>
            </a:r>
            <a:r>
              <a:rPr lang="it-IT" sz="1789" b="1" spc="-61" dirty="0">
                <a:solidFill>
                  <a:srgbClr val="00623A"/>
                </a:solidFill>
                <a:latin typeface="Arial"/>
              </a:rPr>
              <a:t> </a:t>
            </a:r>
            <a:r>
              <a:rPr lang="it-IT" sz="1789" b="1" spc="-1" dirty="0">
                <a:solidFill>
                  <a:srgbClr val="00623A"/>
                </a:solidFill>
                <a:latin typeface="Arial"/>
              </a:rPr>
              <a:t>Milano:</a:t>
            </a:r>
            <a:r>
              <a:rPr lang="it-IT" sz="1789" b="1" spc="-59" dirty="0">
                <a:solidFill>
                  <a:srgbClr val="00623A"/>
                </a:solidFill>
                <a:latin typeface="Arial"/>
              </a:rPr>
              <a:t> </a:t>
            </a:r>
            <a:r>
              <a:rPr lang="it-IT" sz="1789" b="1" spc="-7" dirty="0">
                <a:solidFill>
                  <a:srgbClr val="00623A"/>
                </a:solidFill>
                <a:latin typeface="Arial"/>
              </a:rPr>
              <a:t>4413/2018</a:t>
            </a:r>
            <a:endParaRPr lang="it-IT" sz="1789" spc="-1" dirty="0">
              <a:latin typeface="Arial"/>
            </a:endParaRPr>
          </a:p>
          <a:p>
            <a:pPr marL="133602"/>
            <a:r>
              <a:rPr lang="it-IT" sz="1789" spc="-1" dirty="0">
                <a:solidFill>
                  <a:srgbClr val="00623A"/>
                </a:solidFill>
                <a:latin typeface="Arial"/>
              </a:rPr>
              <a:t>Una</a:t>
            </a:r>
            <a:r>
              <a:rPr lang="it-IT" sz="1789" spc="-13" dirty="0">
                <a:solidFill>
                  <a:srgbClr val="00623A"/>
                </a:solidFill>
                <a:latin typeface="Arial"/>
              </a:rPr>
              <a:t> </a:t>
            </a:r>
            <a:r>
              <a:rPr lang="it-IT" sz="1789" spc="-1" dirty="0">
                <a:solidFill>
                  <a:srgbClr val="00623A"/>
                </a:solidFill>
                <a:latin typeface="Arial"/>
              </a:rPr>
              <a:t>volta</a:t>
            </a:r>
            <a:r>
              <a:rPr lang="it-IT" sz="1789" spc="-9" dirty="0">
                <a:solidFill>
                  <a:srgbClr val="00623A"/>
                </a:solidFill>
                <a:latin typeface="Arial"/>
              </a:rPr>
              <a:t> </a:t>
            </a:r>
            <a:r>
              <a:rPr lang="it-IT" sz="1789" spc="-1" dirty="0">
                <a:solidFill>
                  <a:srgbClr val="00623A"/>
                </a:solidFill>
                <a:latin typeface="Arial"/>
              </a:rPr>
              <a:t>garantito</a:t>
            </a:r>
            <a:r>
              <a:rPr lang="it-IT" sz="1789" spc="-13" dirty="0">
                <a:solidFill>
                  <a:srgbClr val="00623A"/>
                </a:solidFill>
                <a:latin typeface="Arial"/>
              </a:rPr>
              <a:t> </a:t>
            </a:r>
            <a:r>
              <a:rPr lang="it-IT" sz="1789" spc="-1" dirty="0">
                <a:solidFill>
                  <a:srgbClr val="00623A"/>
                </a:solidFill>
                <a:latin typeface="Arial"/>
              </a:rPr>
              <a:t>all’associazione</a:t>
            </a:r>
            <a:r>
              <a:rPr lang="it-IT" sz="1789" spc="-13" dirty="0">
                <a:solidFill>
                  <a:srgbClr val="00623A"/>
                </a:solidFill>
                <a:latin typeface="Arial"/>
              </a:rPr>
              <a:t> </a:t>
            </a:r>
            <a:r>
              <a:rPr lang="it-IT" sz="1789" spc="-1" dirty="0">
                <a:solidFill>
                  <a:srgbClr val="00623A"/>
                </a:solidFill>
                <a:latin typeface="Arial"/>
              </a:rPr>
              <a:t>sindacale</a:t>
            </a:r>
            <a:r>
              <a:rPr lang="it-IT" sz="1789" spc="-9" dirty="0">
                <a:solidFill>
                  <a:srgbClr val="00623A"/>
                </a:solidFill>
                <a:latin typeface="Arial"/>
              </a:rPr>
              <a:t> </a:t>
            </a:r>
            <a:r>
              <a:rPr lang="it-IT" sz="1789" spc="-1" dirty="0">
                <a:solidFill>
                  <a:srgbClr val="00623A"/>
                </a:solidFill>
                <a:latin typeface="Arial"/>
              </a:rPr>
              <a:t>rappresentativa</a:t>
            </a:r>
            <a:r>
              <a:rPr lang="it-IT" sz="1789" spc="-7" dirty="0">
                <a:solidFill>
                  <a:srgbClr val="00623A"/>
                </a:solidFill>
                <a:latin typeface="Arial"/>
              </a:rPr>
              <a:t> </a:t>
            </a:r>
            <a:r>
              <a:rPr lang="it-IT" sz="1789" spc="-1" dirty="0">
                <a:solidFill>
                  <a:srgbClr val="00623A"/>
                </a:solidFill>
                <a:latin typeface="Arial"/>
              </a:rPr>
              <a:t>…</a:t>
            </a:r>
            <a:r>
              <a:rPr lang="it-IT" sz="1789" spc="-9" dirty="0">
                <a:solidFill>
                  <a:srgbClr val="00623A"/>
                </a:solidFill>
                <a:latin typeface="Arial"/>
              </a:rPr>
              <a:t> </a:t>
            </a:r>
            <a:r>
              <a:rPr lang="it-IT" sz="1789" spc="-1" dirty="0">
                <a:solidFill>
                  <a:srgbClr val="00623A"/>
                </a:solidFill>
                <a:latin typeface="Arial"/>
              </a:rPr>
              <a:t>il</a:t>
            </a:r>
            <a:r>
              <a:rPr lang="it-IT" sz="1789" spc="-13" dirty="0">
                <a:solidFill>
                  <a:srgbClr val="00623A"/>
                </a:solidFill>
                <a:latin typeface="Arial"/>
              </a:rPr>
              <a:t> </a:t>
            </a:r>
            <a:r>
              <a:rPr lang="it-IT" sz="1789" spc="-1" dirty="0">
                <a:solidFill>
                  <a:srgbClr val="00623A"/>
                </a:solidFill>
                <a:latin typeface="Arial"/>
              </a:rPr>
              <a:t>diritto</a:t>
            </a:r>
            <a:r>
              <a:rPr lang="it-IT" sz="1789" spc="-13" dirty="0">
                <a:solidFill>
                  <a:srgbClr val="00623A"/>
                </a:solidFill>
                <a:latin typeface="Arial"/>
              </a:rPr>
              <a:t> </a:t>
            </a:r>
            <a:r>
              <a:rPr lang="it-IT" sz="1789" spc="-1" dirty="0">
                <a:solidFill>
                  <a:srgbClr val="00623A"/>
                </a:solidFill>
                <a:latin typeface="Arial"/>
              </a:rPr>
              <a:t>a</a:t>
            </a:r>
            <a:r>
              <a:rPr lang="it-IT" sz="1789" spc="-13" dirty="0">
                <a:solidFill>
                  <a:srgbClr val="00623A"/>
                </a:solidFill>
                <a:latin typeface="Arial"/>
              </a:rPr>
              <a:t> </a:t>
            </a:r>
            <a:r>
              <a:rPr lang="it-IT" sz="1789" spc="-1" dirty="0">
                <a:solidFill>
                  <a:srgbClr val="00623A"/>
                </a:solidFill>
                <a:latin typeface="Arial"/>
              </a:rPr>
              <a:t>partecipare</a:t>
            </a:r>
            <a:r>
              <a:rPr lang="it-IT" sz="1789" spc="-9" dirty="0">
                <a:solidFill>
                  <a:srgbClr val="00623A"/>
                </a:solidFill>
                <a:latin typeface="Arial"/>
              </a:rPr>
              <a:t> </a:t>
            </a:r>
            <a:r>
              <a:rPr lang="it-IT" sz="1789" spc="-13" dirty="0">
                <a:solidFill>
                  <a:srgbClr val="00623A"/>
                </a:solidFill>
                <a:latin typeface="Arial"/>
              </a:rPr>
              <a:t>alle </a:t>
            </a:r>
            <a:r>
              <a:rPr lang="it-IT" sz="1789" spc="-1" dirty="0">
                <a:solidFill>
                  <a:srgbClr val="00623A"/>
                </a:solidFill>
                <a:latin typeface="Arial"/>
              </a:rPr>
              <a:t>trattative</a:t>
            </a:r>
            <a:r>
              <a:rPr lang="it-IT" sz="1789" spc="-7" dirty="0">
                <a:solidFill>
                  <a:srgbClr val="00623A"/>
                </a:solidFill>
                <a:latin typeface="Arial"/>
              </a:rPr>
              <a:t> </a:t>
            </a:r>
            <a:r>
              <a:rPr lang="it-IT" sz="1789" spc="-1" dirty="0">
                <a:solidFill>
                  <a:srgbClr val="00623A"/>
                </a:solidFill>
                <a:latin typeface="Arial"/>
              </a:rPr>
              <a:t>in</a:t>
            </a:r>
            <a:r>
              <a:rPr lang="it-IT" sz="1789" spc="-9" dirty="0">
                <a:solidFill>
                  <a:srgbClr val="00623A"/>
                </a:solidFill>
                <a:latin typeface="Arial"/>
              </a:rPr>
              <a:t> </a:t>
            </a:r>
            <a:r>
              <a:rPr lang="it-IT" sz="1789" spc="-1" dirty="0">
                <a:solidFill>
                  <a:srgbClr val="00623A"/>
                </a:solidFill>
                <a:latin typeface="Arial"/>
              </a:rPr>
              <a:t>sede</a:t>
            </a:r>
            <a:r>
              <a:rPr lang="it-IT" sz="1789" spc="-4" dirty="0">
                <a:solidFill>
                  <a:srgbClr val="00623A"/>
                </a:solidFill>
                <a:latin typeface="Arial"/>
              </a:rPr>
              <a:t> </a:t>
            </a:r>
            <a:r>
              <a:rPr lang="it-IT" sz="1789" spc="-1" dirty="0">
                <a:solidFill>
                  <a:srgbClr val="00623A"/>
                </a:solidFill>
                <a:latin typeface="Arial"/>
              </a:rPr>
              <a:t>nazionale;</a:t>
            </a:r>
            <a:r>
              <a:rPr lang="it-IT" sz="1789" spc="-9" dirty="0">
                <a:solidFill>
                  <a:srgbClr val="00623A"/>
                </a:solidFill>
                <a:latin typeface="Arial"/>
              </a:rPr>
              <a:t> </a:t>
            </a:r>
            <a:r>
              <a:rPr lang="it-IT" sz="1789" spc="-1" dirty="0">
                <a:solidFill>
                  <a:srgbClr val="00623A"/>
                </a:solidFill>
                <a:latin typeface="Arial"/>
              </a:rPr>
              <a:t>una</a:t>
            </a:r>
            <a:r>
              <a:rPr lang="it-IT" sz="1789" spc="-7" dirty="0">
                <a:solidFill>
                  <a:srgbClr val="00623A"/>
                </a:solidFill>
                <a:latin typeface="Arial"/>
              </a:rPr>
              <a:t> </a:t>
            </a:r>
            <a:r>
              <a:rPr lang="it-IT" sz="1789" spc="-1" dirty="0">
                <a:solidFill>
                  <a:srgbClr val="00623A"/>
                </a:solidFill>
                <a:latin typeface="Arial"/>
              </a:rPr>
              <a:t>volta</a:t>
            </a:r>
            <a:r>
              <a:rPr lang="it-IT" sz="1789" spc="-7" dirty="0">
                <a:solidFill>
                  <a:srgbClr val="00623A"/>
                </a:solidFill>
                <a:latin typeface="Arial"/>
              </a:rPr>
              <a:t> </a:t>
            </a:r>
            <a:r>
              <a:rPr lang="it-IT" sz="1789" spc="-1" dirty="0">
                <a:solidFill>
                  <a:srgbClr val="00623A"/>
                </a:solidFill>
                <a:latin typeface="Arial"/>
              </a:rPr>
              <a:t>che</a:t>
            </a:r>
            <a:r>
              <a:rPr lang="it-IT" sz="1789" spc="-4" dirty="0">
                <a:solidFill>
                  <a:srgbClr val="00623A"/>
                </a:solidFill>
                <a:latin typeface="Arial"/>
              </a:rPr>
              <a:t> </a:t>
            </a:r>
            <a:r>
              <a:rPr lang="it-IT" sz="1789" spc="-1" dirty="0">
                <a:solidFill>
                  <a:srgbClr val="00623A"/>
                </a:solidFill>
                <a:latin typeface="Arial"/>
              </a:rPr>
              <a:t>la</a:t>
            </a:r>
            <a:r>
              <a:rPr lang="it-IT" sz="1789" spc="-9" dirty="0">
                <a:solidFill>
                  <a:srgbClr val="00623A"/>
                </a:solidFill>
                <a:latin typeface="Arial"/>
              </a:rPr>
              <a:t> </a:t>
            </a:r>
            <a:r>
              <a:rPr lang="it-IT" sz="1789" spc="-1" dirty="0">
                <a:solidFill>
                  <a:srgbClr val="00623A"/>
                </a:solidFill>
                <a:latin typeface="Arial"/>
              </a:rPr>
              <a:t>medesima</a:t>
            </a:r>
            <a:r>
              <a:rPr lang="it-IT" sz="1789" spc="-4" dirty="0">
                <a:solidFill>
                  <a:srgbClr val="00623A"/>
                </a:solidFill>
                <a:latin typeface="Arial"/>
              </a:rPr>
              <a:t> </a:t>
            </a:r>
            <a:r>
              <a:rPr lang="it-IT" sz="1789" spc="-1" dirty="0">
                <a:solidFill>
                  <a:srgbClr val="00623A"/>
                </a:solidFill>
                <a:latin typeface="Arial"/>
              </a:rPr>
              <a:t>associazione</a:t>
            </a:r>
            <a:r>
              <a:rPr lang="it-IT" sz="1789" spc="-9" dirty="0">
                <a:solidFill>
                  <a:srgbClr val="00623A"/>
                </a:solidFill>
                <a:latin typeface="Arial"/>
              </a:rPr>
              <a:t> </a:t>
            </a:r>
            <a:r>
              <a:rPr lang="it-IT" sz="1789" spc="-1" dirty="0">
                <a:solidFill>
                  <a:srgbClr val="00623A"/>
                </a:solidFill>
                <a:latin typeface="Arial"/>
              </a:rPr>
              <a:t>abbia</a:t>
            </a:r>
            <a:r>
              <a:rPr lang="it-IT" sz="1789" spc="-7" dirty="0">
                <a:solidFill>
                  <a:srgbClr val="00623A"/>
                </a:solidFill>
                <a:latin typeface="Arial"/>
              </a:rPr>
              <a:t> legittimamente </a:t>
            </a:r>
            <a:r>
              <a:rPr lang="it-IT" sz="1789" spc="-1" dirty="0">
                <a:solidFill>
                  <a:srgbClr val="00623A"/>
                </a:solidFill>
                <a:latin typeface="Arial"/>
              </a:rPr>
              <a:t>ritenuto</a:t>
            </a:r>
            <a:r>
              <a:rPr lang="it-IT" sz="1789" spc="-7" dirty="0">
                <a:solidFill>
                  <a:srgbClr val="00623A"/>
                </a:solidFill>
                <a:latin typeface="Arial"/>
              </a:rPr>
              <a:t> </a:t>
            </a:r>
            <a:r>
              <a:rPr lang="it-IT" sz="1789" spc="-1" dirty="0">
                <a:solidFill>
                  <a:srgbClr val="00623A"/>
                </a:solidFill>
                <a:latin typeface="Arial"/>
              </a:rPr>
              <a:t>di</a:t>
            </a:r>
            <a:r>
              <a:rPr lang="it-IT" sz="1789" spc="-4" dirty="0">
                <a:solidFill>
                  <a:srgbClr val="00623A"/>
                </a:solidFill>
                <a:latin typeface="Arial"/>
              </a:rPr>
              <a:t> </a:t>
            </a:r>
            <a:r>
              <a:rPr lang="it-IT" sz="1789" spc="-1" dirty="0">
                <a:solidFill>
                  <a:srgbClr val="00623A"/>
                </a:solidFill>
                <a:latin typeface="Arial"/>
              </a:rPr>
              <a:t>non</a:t>
            </a:r>
            <a:r>
              <a:rPr lang="it-IT" sz="1789" spc="-4" dirty="0">
                <a:solidFill>
                  <a:srgbClr val="00623A"/>
                </a:solidFill>
                <a:latin typeface="Arial"/>
              </a:rPr>
              <a:t> </a:t>
            </a:r>
            <a:r>
              <a:rPr lang="it-IT" sz="1789" spc="-1" dirty="0">
                <a:solidFill>
                  <a:srgbClr val="00623A"/>
                </a:solidFill>
                <a:latin typeface="Arial"/>
              </a:rPr>
              <a:t>sottoscrivere</a:t>
            </a:r>
            <a:r>
              <a:rPr lang="it-IT" sz="1789" spc="2" dirty="0">
                <a:solidFill>
                  <a:srgbClr val="00623A"/>
                </a:solidFill>
                <a:latin typeface="Arial"/>
              </a:rPr>
              <a:t> </a:t>
            </a:r>
            <a:r>
              <a:rPr lang="it-IT" sz="1789" spc="-1" dirty="0">
                <a:solidFill>
                  <a:srgbClr val="00623A"/>
                </a:solidFill>
                <a:latin typeface="Arial"/>
              </a:rPr>
              <a:t>un</a:t>
            </a:r>
            <a:r>
              <a:rPr lang="it-IT" sz="1789" spc="-4" dirty="0">
                <a:solidFill>
                  <a:srgbClr val="00623A"/>
                </a:solidFill>
                <a:latin typeface="Arial"/>
              </a:rPr>
              <a:t> </a:t>
            </a:r>
            <a:r>
              <a:rPr lang="it-IT" sz="1789" spc="-1" dirty="0">
                <a:solidFill>
                  <a:srgbClr val="00623A"/>
                </a:solidFill>
                <a:latin typeface="Arial"/>
              </a:rPr>
              <a:t>CCNL</a:t>
            </a:r>
            <a:r>
              <a:rPr lang="it-IT" sz="1789" spc="-64" dirty="0">
                <a:solidFill>
                  <a:srgbClr val="00623A"/>
                </a:solidFill>
                <a:latin typeface="Arial"/>
              </a:rPr>
              <a:t> </a:t>
            </a:r>
            <a:r>
              <a:rPr lang="it-IT" sz="1789" spc="-1" dirty="0">
                <a:solidFill>
                  <a:srgbClr val="00623A"/>
                </a:solidFill>
                <a:latin typeface="Arial"/>
              </a:rPr>
              <a:t>reputato</a:t>
            </a:r>
            <a:r>
              <a:rPr lang="it-IT" sz="1789" spc="2" dirty="0">
                <a:solidFill>
                  <a:srgbClr val="00623A"/>
                </a:solidFill>
                <a:latin typeface="Arial"/>
              </a:rPr>
              <a:t> </a:t>
            </a:r>
            <a:r>
              <a:rPr lang="it-IT" sz="1789" spc="-1" dirty="0">
                <a:solidFill>
                  <a:srgbClr val="00623A"/>
                </a:solidFill>
                <a:latin typeface="Arial"/>
              </a:rPr>
              <a:t>non</a:t>
            </a:r>
            <a:r>
              <a:rPr lang="it-IT" sz="1789" spc="-4" dirty="0">
                <a:solidFill>
                  <a:srgbClr val="00623A"/>
                </a:solidFill>
                <a:latin typeface="Arial"/>
              </a:rPr>
              <a:t> </a:t>
            </a:r>
            <a:r>
              <a:rPr lang="it-IT" sz="1789" spc="-1" dirty="0">
                <a:solidFill>
                  <a:srgbClr val="00623A"/>
                </a:solidFill>
                <a:latin typeface="Arial"/>
              </a:rPr>
              <a:t>condivisibile</a:t>
            </a:r>
            <a:r>
              <a:rPr lang="it-IT" sz="1789" spc="2" dirty="0">
                <a:solidFill>
                  <a:srgbClr val="00623A"/>
                </a:solidFill>
                <a:latin typeface="Arial"/>
              </a:rPr>
              <a:t> </a:t>
            </a:r>
            <a:r>
              <a:rPr lang="it-IT" sz="1789" spc="-1" dirty="0">
                <a:solidFill>
                  <a:srgbClr val="00623A"/>
                </a:solidFill>
                <a:latin typeface="Arial"/>
              </a:rPr>
              <a:t>(CCNL</a:t>
            </a:r>
            <a:r>
              <a:rPr lang="it-IT" sz="1789" spc="-64" dirty="0">
                <a:solidFill>
                  <a:srgbClr val="00623A"/>
                </a:solidFill>
                <a:latin typeface="Arial"/>
              </a:rPr>
              <a:t> </a:t>
            </a:r>
            <a:r>
              <a:rPr lang="it-IT" sz="1789" spc="-1" dirty="0">
                <a:solidFill>
                  <a:srgbClr val="00623A"/>
                </a:solidFill>
                <a:latin typeface="Arial"/>
              </a:rPr>
              <a:t>che, come</a:t>
            </a:r>
            <a:r>
              <a:rPr lang="it-IT" sz="1789" spc="2" dirty="0">
                <a:solidFill>
                  <a:srgbClr val="00623A"/>
                </a:solidFill>
                <a:latin typeface="Arial"/>
              </a:rPr>
              <a:t> </a:t>
            </a:r>
            <a:r>
              <a:rPr lang="it-IT" sz="1789" spc="-1" dirty="0">
                <a:solidFill>
                  <a:srgbClr val="00623A"/>
                </a:solidFill>
                <a:latin typeface="Arial"/>
              </a:rPr>
              <a:t>visto, </a:t>
            </a:r>
            <a:r>
              <a:rPr lang="it-IT" sz="1789" spc="-32" dirty="0">
                <a:solidFill>
                  <a:srgbClr val="00623A"/>
                </a:solidFill>
                <a:latin typeface="Arial"/>
              </a:rPr>
              <a:t>è </a:t>
            </a:r>
            <a:r>
              <a:rPr lang="it-IT" sz="1789" spc="-1" dirty="0">
                <a:solidFill>
                  <a:srgbClr val="00623A"/>
                </a:solidFill>
                <a:latin typeface="Arial"/>
              </a:rPr>
              <a:t>tuttavia</a:t>
            </a:r>
            <a:r>
              <a:rPr lang="it-IT" sz="1789" spc="-13" dirty="0">
                <a:solidFill>
                  <a:srgbClr val="00623A"/>
                </a:solidFill>
                <a:latin typeface="Arial"/>
              </a:rPr>
              <a:t> </a:t>
            </a:r>
            <a:r>
              <a:rPr lang="it-IT" sz="1789" spc="-1" dirty="0">
                <a:solidFill>
                  <a:srgbClr val="00623A"/>
                </a:solidFill>
                <a:latin typeface="Arial"/>
              </a:rPr>
              <a:t>la</a:t>
            </a:r>
            <a:r>
              <a:rPr lang="it-IT" sz="1789" spc="-9" dirty="0">
                <a:solidFill>
                  <a:srgbClr val="00623A"/>
                </a:solidFill>
                <a:latin typeface="Arial"/>
              </a:rPr>
              <a:t> </a:t>
            </a:r>
            <a:r>
              <a:rPr lang="it-IT" sz="1789" spc="-1" dirty="0">
                <a:solidFill>
                  <a:srgbClr val="00623A"/>
                </a:solidFill>
                <a:latin typeface="Arial"/>
              </a:rPr>
              <a:t>fonte</a:t>
            </a:r>
            <a:r>
              <a:rPr lang="it-IT" sz="1789" spc="-7" dirty="0">
                <a:solidFill>
                  <a:srgbClr val="00623A"/>
                </a:solidFill>
                <a:latin typeface="Arial"/>
              </a:rPr>
              <a:t> </a:t>
            </a:r>
            <a:r>
              <a:rPr lang="it-IT" sz="1789" spc="-1" dirty="0">
                <a:solidFill>
                  <a:srgbClr val="00623A"/>
                </a:solidFill>
                <a:latin typeface="Arial"/>
              </a:rPr>
              <a:t>che</a:t>
            </a:r>
            <a:r>
              <a:rPr lang="it-IT" sz="1789" spc="-7" dirty="0">
                <a:solidFill>
                  <a:srgbClr val="00623A"/>
                </a:solidFill>
                <a:latin typeface="Arial"/>
              </a:rPr>
              <a:t> </a:t>
            </a:r>
            <a:r>
              <a:rPr lang="it-IT" sz="1789" spc="-1" dirty="0">
                <a:solidFill>
                  <a:srgbClr val="00623A"/>
                </a:solidFill>
                <a:latin typeface="Arial"/>
              </a:rPr>
              <a:t>individua</a:t>
            </a:r>
            <a:r>
              <a:rPr lang="it-IT" sz="1789" spc="-9" dirty="0">
                <a:solidFill>
                  <a:srgbClr val="00623A"/>
                </a:solidFill>
                <a:latin typeface="Arial"/>
              </a:rPr>
              <a:t> </a:t>
            </a:r>
            <a:r>
              <a:rPr lang="it-IT" sz="1789" spc="-1" dirty="0">
                <a:solidFill>
                  <a:srgbClr val="00623A"/>
                </a:solidFill>
                <a:latin typeface="Arial"/>
              </a:rPr>
              <a:t>anche</a:t>
            </a:r>
            <a:r>
              <a:rPr lang="it-IT" sz="1789" spc="-7" dirty="0">
                <a:solidFill>
                  <a:srgbClr val="00623A"/>
                </a:solidFill>
                <a:latin typeface="Arial"/>
              </a:rPr>
              <a:t> </a:t>
            </a:r>
            <a:r>
              <a:rPr lang="it-IT" sz="1789" spc="-1" dirty="0">
                <a:solidFill>
                  <a:srgbClr val="00623A"/>
                </a:solidFill>
                <a:latin typeface="Arial"/>
              </a:rPr>
              <a:t>i</a:t>
            </a:r>
            <a:r>
              <a:rPr lang="it-IT" sz="1789" spc="-9" dirty="0">
                <a:solidFill>
                  <a:srgbClr val="00623A"/>
                </a:solidFill>
                <a:latin typeface="Arial"/>
              </a:rPr>
              <a:t> </a:t>
            </a:r>
            <a:r>
              <a:rPr lang="it-IT" sz="1789" spc="-1" dirty="0">
                <a:solidFill>
                  <a:srgbClr val="00623A"/>
                </a:solidFill>
                <a:latin typeface="Arial"/>
              </a:rPr>
              <a:t>successivi</a:t>
            </a:r>
            <a:r>
              <a:rPr lang="it-IT" sz="1789" spc="-7" dirty="0">
                <a:solidFill>
                  <a:srgbClr val="00623A"/>
                </a:solidFill>
                <a:latin typeface="Arial"/>
              </a:rPr>
              <a:t> </a:t>
            </a:r>
            <a:r>
              <a:rPr lang="it-IT" sz="1789" spc="-1" dirty="0">
                <a:solidFill>
                  <a:srgbClr val="00623A"/>
                </a:solidFill>
                <a:latin typeface="Arial"/>
              </a:rPr>
              <a:t>ambiti</a:t>
            </a:r>
            <a:r>
              <a:rPr lang="it-IT" sz="1789" spc="-9" dirty="0">
                <a:solidFill>
                  <a:srgbClr val="00623A"/>
                </a:solidFill>
                <a:latin typeface="Arial"/>
              </a:rPr>
              <a:t> </a:t>
            </a:r>
            <a:r>
              <a:rPr lang="it-IT" sz="1789" spc="-1" dirty="0">
                <a:solidFill>
                  <a:srgbClr val="00623A"/>
                </a:solidFill>
                <a:latin typeface="Arial"/>
              </a:rPr>
              <a:t>della</a:t>
            </a:r>
            <a:r>
              <a:rPr lang="it-IT" sz="1789" spc="-9" dirty="0">
                <a:solidFill>
                  <a:srgbClr val="00623A"/>
                </a:solidFill>
                <a:latin typeface="Arial"/>
              </a:rPr>
              <a:t> </a:t>
            </a:r>
            <a:r>
              <a:rPr lang="it-IT" sz="1789" spc="-1" dirty="0">
                <a:solidFill>
                  <a:srgbClr val="00623A"/>
                </a:solidFill>
                <a:latin typeface="Arial"/>
              </a:rPr>
              <a:t>contrattazione</a:t>
            </a:r>
            <a:r>
              <a:rPr lang="it-IT" sz="1789" spc="-7" dirty="0">
                <a:solidFill>
                  <a:srgbClr val="00623A"/>
                </a:solidFill>
                <a:latin typeface="Arial"/>
              </a:rPr>
              <a:t> </a:t>
            </a:r>
            <a:r>
              <a:rPr lang="it-IT" sz="1789" spc="-1" dirty="0">
                <a:solidFill>
                  <a:srgbClr val="00623A"/>
                </a:solidFill>
                <a:latin typeface="Arial"/>
              </a:rPr>
              <a:t>integrativa);</a:t>
            </a:r>
            <a:r>
              <a:rPr lang="it-IT" sz="1789" spc="-7" dirty="0">
                <a:solidFill>
                  <a:srgbClr val="00623A"/>
                </a:solidFill>
                <a:latin typeface="Arial"/>
              </a:rPr>
              <a:t> </a:t>
            </a:r>
            <a:r>
              <a:rPr lang="it-IT" sz="1789" spc="-16" dirty="0">
                <a:solidFill>
                  <a:srgbClr val="00623A"/>
                </a:solidFill>
                <a:latin typeface="Arial"/>
              </a:rPr>
              <a:t>non </a:t>
            </a:r>
            <a:r>
              <a:rPr lang="it-IT" sz="1789" spc="-1" dirty="0">
                <a:solidFill>
                  <a:srgbClr val="00623A"/>
                </a:solidFill>
                <a:latin typeface="Arial"/>
              </a:rPr>
              <a:t>può</a:t>
            </a:r>
            <a:r>
              <a:rPr lang="it-IT" sz="1789" spc="-16" dirty="0">
                <a:solidFill>
                  <a:srgbClr val="00623A"/>
                </a:solidFill>
                <a:latin typeface="Arial"/>
              </a:rPr>
              <a:t> </a:t>
            </a:r>
            <a:r>
              <a:rPr lang="it-IT" sz="1789" spc="-1" dirty="0">
                <a:solidFill>
                  <a:srgbClr val="00623A"/>
                </a:solidFill>
                <a:latin typeface="Arial"/>
              </a:rPr>
              <a:t>poi</a:t>
            </a:r>
            <a:r>
              <a:rPr lang="it-IT" sz="1789" spc="-9" dirty="0">
                <a:solidFill>
                  <a:srgbClr val="00623A"/>
                </a:solidFill>
                <a:latin typeface="Arial"/>
              </a:rPr>
              <a:t> </a:t>
            </a:r>
            <a:r>
              <a:rPr lang="it-IT" sz="1789" spc="-1" dirty="0">
                <a:solidFill>
                  <a:srgbClr val="00623A"/>
                </a:solidFill>
                <a:latin typeface="Arial"/>
              </a:rPr>
              <a:t>ritenersi</a:t>
            </a:r>
            <a:r>
              <a:rPr lang="it-IT" sz="1789" spc="-7" dirty="0">
                <a:solidFill>
                  <a:srgbClr val="00623A"/>
                </a:solidFill>
                <a:latin typeface="Arial"/>
              </a:rPr>
              <a:t> </a:t>
            </a:r>
            <a:r>
              <a:rPr lang="it-IT" sz="1789" spc="-1" dirty="0">
                <a:solidFill>
                  <a:srgbClr val="00623A"/>
                </a:solidFill>
                <a:latin typeface="Arial"/>
              </a:rPr>
              <a:t>contraria</a:t>
            </a:r>
            <a:r>
              <a:rPr lang="it-IT" sz="1789" spc="-7" dirty="0">
                <a:solidFill>
                  <a:srgbClr val="00623A"/>
                </a:solidFill>
                <a:latin typeface="Arial"/>
              </a:rPr>
              <a:t> </a:t>
            </a:r>
            <a:r>
              <a:rPr lang="it-IT" sz="1789" spc="-1" dirty="0">
                <a:solidFill>
                  <a:srgbClr val="00623A"/>
                </a:solidFill>
                <a:latin typeface="Arial"/>
              </a:rPr>
              <a:t>agli</a:t>
            </a:r>
            <a:r>
              <a:rPr lang="it-IT" sz="1789" spc="-9" dirty="0">
                <a:solidFill>
                  <a:srgbClr val="00623A"/>
                </a:solidFill>
                <a:latin typeface="Arial"/>
              </a:rPr>
              <a:t> </a:t>
            </a:r>
            <a:r>
              <a:rPr lang="it-IT" sz="1789" spc="-1" dirty="0">
                <a:solidFill>
                  <a:srgbClr val="00623A"/>
                </a:solidFill>
                <a:latin typeface="Arial"/>
              </a:rPr>
              <a:t>artt.</a:t>
            </a:r>
            <a:r>
              <a:rPr lang="it-IT" sz="1789" spc="-9" dirty="0">
                <a:solidFill>
                  <a:srgbClr val="00623A"/>
                </a:solidFill>
                <a:latin typeface="Arial"/>
              </a:rPr>
              <a:t> </a:t>
            </a:r>
            <a:r>
              <a:rPr lang="it-IT" sz="1789" spc="-1" dirty="0">
                <a:solidFill>
                  <a:srgbClr val="00623A"/>
                </a:solidFill>
                <a:latin typeface="Arial"/>
              </a:rPr>
              <a:t>3</a:t>
            </a:r>
            <a:r>
              <a:rPr lang="it-IT" sz="1789" spc="-9" dirty="0">
                <a:solidFill>
                  <a:srgbClr val="00623A"/>
                </a:solidFill>
                <a:latin typeface="Arial"/>
              </a:rPr>
              <a:t> </a:t>
            </a:r>
            <a:r>
              <a:rPr lang="it-IT" sz="1789" spc="-1" dirty="0">
                <a:solidFill>
                  <a:srgbClr val="00623A"/>
                </a:solidFill>
                <a:latin typeface="Arial"/>
              </a:rPr>
              <a:t>e</a:t>
            </a:r>
            <a:r>
              <a:rPr lang="it-IT" sz="1789" spc="-9" dirty="0">
                <a:solidFill>
                  <a:srgbClr val="00623A"/>
                </a:solidFill>
                <a:latin typeface="Arial"/>
              </a:rPr>
              <a:t> </a:t>
            </a:r>
            <a:r>
              <a:rPr lang="it-IT" sz="1789" spc="-1" dirty="0">
                <a:solidFill>
                  <a:srgbClr val="00623A"/>
                </a:solidFill>
                <a:latin typeface="Arial"/>
              </a:rPr>
              <a:t>39</a:t>
            </a:r>
            <a:r>
              <a:rPr lang="it-IT" sz="1789" spc="-9" dirty="0">
                <a:solidFill>
                  <a:srgbClr val="00623A"/>
                </a:solidFill>
                <a:latin typeface="Arial"/>
              </a:rPr>
              <a:t> </a:t>
            </a:r>
            <a:r>
              <a:rPr lang="it-IT" sz="1789" spc="-1" dirty="0">
                <a:solidFill>
                  <a:srgbClr val="00623A"/>
                </a:solidFill>
                <a:latin typeface="Arial"/>
              </a:rPr>
              <a:t>Cost.</a:t>
            </a:r>
            <a:r>
              <a:rPr lang="it-IT" sz="1789" spc="-9" dirty="0">
                <a:solidFill>
                  <a:srgbClr val="00623A"/>
                </a:solidFill>
                <a:latin typeface="Arial"/>
              </a:rPr>
              <a:t> </a:t>
            </a:r>
            <a:r>
              <a:rPr lang="it-IT" sz="1789" spc="-1" dirty="0">
                <a:solidFill>
                  <a:srgbClr val="00623A"/>
                </a:solidFill>
                <a:latin typeface="Arial"/>
              </a:rPr>
              <a:t>l’esclusione</a:t>
            </a:r>
            <a:r>
              <a:rPr lang="it-IT" sz="1789" spc="-9" dirty="0">
                <a:solidFill>
                  <a:srgbClr val="00623A"/>
                </a:solidFill>
                <a:latin typeface="Arial"/>
              </a:rPr>
              <a:t> </a:t>
            </a:r>
            <a:r>
              <a:rPr lang="it-IT" sz="1789" spc="-1" dirty="0">
                <a:solidFill>
                  <a:srgbClr val="00623A"/>
                </a:solidFill>
                <a:latin typeface="Arial"/>
              </a:rPr>
              <a:t>di</a:t>
            </a:r>
            <a:r>
              <a:rPr lang="it-IT" sz="1789" spc="-9" dirty="0">
                <a:solidFill>
                  <a:srgbClr val="00623A"/>
                </a:solidFill>
                <a:latin typeface="Arial"/>
              </a:rPr>
              <a:t> </a:t>
            </a:r>
            <a:r>
              <a:rPr lang="it-IT" sz="1789" spc="-1" dirty="0">
                <a:solidFill>
                  <a:srgbClr val="00623A"/>
                </a:solidFill>
                <a:latin typeface="Arial"/>
              </a:rPr>
              <a:t>quella</a:t>
            </a:r>
            <a:r>
              <a:rPr lang="it-IT" sz="1789" spc="-9" dirty="0">
                <a:solidFill>
                  <a:srgbClr val="00623A"/>
                </a:solidFill>
                <a:latin typeface="Arial"/>
              </a:rPr>
              <a:t> </a:t>
            </a:r>
            <a:r>
              <a:rPr lang="it-IT" sz="1789" spc="-1" dirty="0">
                <a:solidFill>
                  <a:srgbClr val="00623A"/>
                </a:solidFill>
                <a:latin typeface="Arial"/>
              </a:rPr>
              <a:t>stessa</a:t>
            </a:r>
            <a:r>
              <a:rPr lang="it-IT" sz="1789" spc="-7" dirty="0">
                <a:solidFill>
                  <a:srgbClr val="00623A"/>
                </a:solidFill>
                <a:latin typeface="Arial"/>
              </a:rPr>
              <a:t> </a:t>
            </a:r>
            <a:r>
              <a:rPr lang="it-IT" sz="1789" spc="-1" dirty="0">
                <a:solidFill>
                  <a:srgbClr val="00623A"/>
                </a:solidFill>
                <a:latin typeface="Arial"/>
              </a:rPr>
              <a:t>associazione</a:t>
            </a:r>
            <a:r>
              <a:rPr lang="it-IT" sz="1789" spc="-7" dirty="0">
                <a:solidFill>
                  <a:srgbClr val="00623A"/>
                </a:solidFill>
                <a:latin typeface="Arial"/>
              </a:rPr>
              <a:t> </a:t>
            </a:r>
            <a:r>
              <a:rPr lang="it-IT" sz="1789" spc="-16" dirty="0">
                <a:solidFill>
                  <a:srgbClr val="00623A"/>
                </a:solidFill>
                <a:latin typeface="Arial"/>
              </a:rPr>
              <a:t>da </a:t>
            </a:r>
            <a:r>
              <a:rPr lang="it-IT" sz="1789" spc="-1" dirty="0">
                <a:solidFill>
                  <a:srgbClr val="00623A"/>
                </a:solidFill>
                <a:latin typeface="Arial"/>
              </a:rPr>
              <a:t>quelle</a:t>
            </a:r>
            <a:r>
              <a:rPr lang="it-IT" sz="1789" spc="-13" dirty="0">
                <a:solidFill>
                  <a:srgbClr val="00623A"/>
                </a:solidFill>
                <a:latin typeface="Arial"/>
              </a:rPr>
              <a:t> </a:t>
            </a:r>
            <a:r>
              <a:rPr lang="it-IT" sz="1789" spc="-1" dirty="0">
                <a:solidFill>
                  <a:srgbClr val="00623A"/>
                </a:solidFill>
                <a:latin typeface="Arial"/>
              </a:rPr>
              <a:t>fasi contrattuali</a:t>
            </a:r>
            <a:r>
              <a:rPr lang="it-IT" sz="1789" spc="-4" dirty="0">
                <a:solidFill>
                  <a:srgbClr val="00623A"/>
                </a:solidFill>
                <a:latin typeface="Arial"/>
              </a:rPr>
              <a:t> </a:t>
            </a:r>
            <a:r>
              <a:rPr lang="it-IT" sz="1789" spc="-1" dirty="0">
                <a:solidFill>
                  <a:srgbClr val="00623A"/>
                </a:solidFill>
                <a:latin typeface="Arial"/>
              </a:rPr>
              <a:t>che</a:t>
            </a:r>
            <a:r>
              <a:rPr lang="it-IT" sz="1789" spc="2" dirty="0">
                <a:solidFill>
                  <a:srgbClr val="00623A"/>
                </a:solidFill>
                <a:latin typeface="Arial"/>
              </a:rPr>
              <a:t> </a:t>
            </a:r>
            <a:r>
              <a:rPr lang="it-IT" sz="1789" spc="-1" dirty="0">
                <a:solidFill>
                  <a:srgbClr val="00623A"/>
                </a:solidFill>
                <a:latin typeface="Arial"/>
              </a:rPr>
              <a:t>traggono</a:t>
            </a:r>
            <a:r>
              <a:rPr lang="it-IT" sz="1789" spc="-4" dirty="0">
                <a:solidFill>
                  <a:srgbClr val="00623A"/>
                </a:solidFill>
                <a:latin typeface="Arial"/>
              </a:rPr>
              <a:t> </a:t>
            </a:r>
            <a:r>
              <a:rPr lang="it-IT" sz="1789" spc="-1" dirty="0">
                <a:solidFill>
                  <a:srgbClr val="00623A"/>
                </a:solidFill>
                <a:latin typeface="Arial"/>
              </a:rPr>
              <a:t>fondamento</a:t>
            </a:r>
            <a:r>
              <a:rPr lang="it-IT" sz="1789" spc="-4" dirty="0">
                <a:solidFill>
                  <a:srgbClr val="00623A"/>
                </a:solidFill>
                <a:latin typeface="Arial"/>
              </a:rPr>
              <a:t> </a:t>
            </a:r>
            <a:r>
              <a:rPr lang="it-IT" sz="1789" spc="-1" dirty="0">
                <a:solidFill>
                  <a:srgbClr val="00623A"/>
                </a:solidFill>
                <a:latin typeface="Arial"/>
              </a:rPr>
              <a:t>dal</a:t>
            </a:r>
            <a:r>
              <a:rPr lang="it-IT" sz="1789" spc="-4" dirty="0">
                <a:solidFill>
                  <a:srgbClr val="00623A"/>
                </a:solidFill>
                <a:latin typeface="Arial"/>
              </a:rPr>
              <a:t> </a:t>
            </a:r>
            <a:r>
              <a:rPr lang="it-IT" sz="1789" spc="-1" dirty="0">
                <a:solidFill>
                  <a:srgbClr val="00623A"/>
                </a:solidFill>
                <a:latin typeface="Arial"/>
              </a:rPr>
              <a:t>CCNL</a:t>
            </a:r>
            <a:r>
              <a:rPr lang="it-IT" sz="1789" spc="-61" dirty="0">
                <a:solidFill>
                  <a:srgbClr val="00623A"/>
                </a:solidFill>
                <a:latin typeface="Arial"/>
              </a:rPr>
              <a:t> </a:t>
            </a:r>
            <a:r>
              <a:rPr lang="it-IT" sz="1789" spc="-1" dirty="0">
                <a:solidFill>
                  <a:srgbClr val="00623A"/>
                </a:solidFill>
                <a:latin typeface="Arial"/>
              </a:rPr>
              <a:t>non</a:t>
            </a:r>
            <a:r>
              <a:rPr lang="it-IT" sz="1789" spc="-4" dirty="0">
                <a:solidFill>
                  <a:srgbClr val="00623A"/>
                </a:solidFill>
                <a:latin typeface="Arial"/>
              </a:rPr>
              <a:t> </a:t>
            </a:r>
            <a:r>
              <a:rPr lang="it-IT" sz="1789" spc="-7" dirty="0">
                <a:solidFill>
                  <a:srgbClr val="00623A"/>
                </a:solidFill>
                <a:latin typeface="Arial"/>
              </a:rPr>
              <a:t>sottoscritto.</a:t>
            </a:r>
            <a:endParaRPr lang="it-IT" sz="1789" spc="-1" dirty="0">
              <a:latin typeface="Arial"/>
            </a:endParaRPr>
          </a:p>
          <a:p>
            <a:pPr marL="7641">
              <a:spcBef>
                <a:spcPts val="1512"/>
              </a:spcBef>
            </a:pPr>
            <a:r>
              <a:rPr lang="it-IT" sz="1789" b="1" spc="-32" dirty="0">
                <a:solidFill>
                  <a:srgbClr val="00623A"/>
                </a:solidFill>
                <a:latin typeface="Lufga"/>
              </a:rPr>
              <a:t>→</a:t>
            </a:r>
            <a:r>
              <a:rPr lang="it-IT" sz="1789" b="1" spc="-1" dirty="0">
                <a:solidFill>
                  <a:srgbClr val="00623A"/>
                </a:solidFill>
                <a:latin typeface="Lufga"/>
              </a:rPr>
              <a:t>	</a:t>
            </a:r>
            <a:r>
              <a:rPr lang="it-IT" sz="1789" b="1" spc="-1" dirty="0">
                <a:solidFill>
                  <a:srgbClr val="00623A"/>
                </a:solidFill>
                <a:latin typeface="Arial"/>
              </a:rPr>
              <a:t>Tribunale</a:t>
            </a:r>
            <a:r>
              <a:rPr lang="it-IT" sz="1789" b="1" spc="-73" dirty="0">
                <a:solidFill>
                  <a:srgbClr val="00623A"/>
                </a:solidFill>
                <a:latin typeface="Arial"/>
              </a:rPr>
              <a:t> </a:t>
            </a:r>
            <a:r>
              <a:rPr lang="it-IT" sz="1789" b="1" spc="-1" dirty="0">
                <a:solidFill>
                  <a:srgbClr val="00623A"/>
                </a:solidFill>
                <a:latin typeface="Arial"/>
              </a:rPr>
              <a:t>Roma:</a:t>
            </a:r>
            <a:r>
              <a:rPr lang="it-IT" sz="1789" b="1" spc="-67" dirty="0">
                <a:solidFill>
                  <a:srgbClr val="00623A"/>
                </a:solidFill>
                <a:latin typeface="Arial"/>
              </a:rPr>
              <a:t> </a:t>
            </a:r>
            <a:r>
              <a:rPr lang="it-IT" sz="1789" b="1" spc="-7" dirty="0">
                <a:solidFill>
                  <a:srgbClr val="00623A"/>
                </a:solidFill>
                <a:latin typeface="Arial"/>
              </a:rPr>
              <a:t>13976/2018</a:t>
            </a:r>
            <a:endParaRPr lang="it-IT" sz="1789" spc="-1" dirty="0">
              <a:latin typeface="Arial"/>
            </a:endParaRPr>
          </a:p>
          <a:p>
            <a:pPr marL="133602"/>
            <a:r>
              <a:rPr lang="it-IT" sz="1789" spc="-1" dirty="0">
                <a:solidFill>
                  <a:srgbClr val="00623A"/>
                </a:solidFill>
                <a:latin typeface="Arial"/>
              </a:rPr>
              <a:t>...</a:t>
            </a:r>
            <a:r>
              <a:rPr lang="it-IT" sz="1789" spc="-9" dirty="0">
                <a:solidFill>
                  <a:srgbClr val="00623A"/>
                </a:solidFill>
                <a:latin typeface="Arial"/>
              </a:rPr>
              <a:t> </a:t>
            </a:r>
            <a:r>
              <a:rPr lang="it-IT" sz="1789" spc="-1" dirty="0">
                <a:solidFill>
                  <a:srgbClr val="00623A"/>
                </a:solidFill>
                <a:latin typeface="Arial"/>
              </a:rPr>
              <a:t>garantendosi</a:t>
            </a:r>
            <a:r>
              <a:rPr lang="it-IT" sz="1789" spc="-13" dirty="0">
                <a:solidFill>
                  <a:srgbClr val="00623A"/>
                </a:solidFill>
                <a:latin typeface="Arial"/>
              </a:rPr>
              <a:t> </a:t>
            </a:r>
            <a:r>
              <a:rPr lang="it-IT" sz="1789" spc="-1" dirty="0">
                <a:solidFill>
                  <a:srgbClr val="00623A"/>
                </a:solidFill>
                <a:latin typeface="Arial"/>
              </a:rPr>
              <a:t>in</a:t>
            </a:r>
            <a:r>
              <a:rPr lang="it-IT" sz="1789" spc="-9" dirty="0">
                <a:solidFill>
                  <a:srgbClr val="00623A"/>
                </a:solidFill>
                <a:latin typeface="Arial"/>
              </a:rPr>
              <a:t> </a:t>
            </a:r>
            <a:r>
              <a:rPr lang="it-IT" sz="1789" spc="-1" dirty="0">
                <a:solidFill>
                  <a:srgbClr val="00623A"/>
                </a:solidFill>
                <a:latin typeface="Arial"/>
              </a:rPr>
              <a:t>ogni</a:t>
            </a:r>
            <a:r>
              <a:rPr lang="it-IT" sz="1789" spc="-13" dirty="0">
                <a:solidFill>
                  <a:srgbClr val="00623A"/>
                </a:solidFill>
                <a:latin typeface="Arial"/>
              </a:rPr>
              <a:t> </a:t>
            </a:r>
            <a:r>
              <a:rPr lang="it-IT" sz="1789" spc="-1" dirty="0">
                <a:solidFill>
                  <a:srgbClr val="00623A"/>
                </a:solidFill>
                <a:latin typeface="Arial"/>
              </a:rPr>
              <a:t>caso</a:t>
            </a:r>
            <a:r>
              <a:rPr lang="it-IT" sz="1789" spc="-9" dirty="0">
                <a:solidFill>
                  <a:srgbClr val="00623A"/>
                </a:solidFill>
                <a:latin typeface="Arial"/>
              </a:rPr>
              <a:t> </a:t>
            </a:r>
            <a:r>
              <a:rPr lang="it-IT" sz="1789" spc="-1" dirty="0">
                <a:solidFill>
                  <a:srgbClr val="00623A"/>
                </a:solidFill>
                <a:latin typeface="Arial"/>
              </a:rPr>
              <a:t>agli</a:t>
            </a:r>
            <a:r>
              <a:rPr lang="it-IT" sz="1789" spc="-13" dirty="0">
                <a:solidFill>
                  <a:srgbClr val="00623A"/>
                </a:solidFill>
                <a:latin typeface="Arial"/>
              </a:rPr>
              <a:t> </a:t>
            </a:r>
            <a:r>
              <a:rPr lang="it-IT" sz="1789" spc="-1" dirty="0">
                <a:solidFill>
                  <a:srgbClr val="00623A"/>
                </a:solidFill>
                <a:latin typeface="Arial"/>
              </a:rPr>
              <a:t>organismi</a:t>
            </a:r>
            <a:r>
              <a:rPr lang="it-IT" sz="1789" spc="-9" dirty="0">
                <a:solidFill>
                  <a:srgbClr val="00623A"/>
                </a:solidFill>
                <a:latin typeface="Arial"/>
              </a:rPr>
              <a:t> </a:t>
            </a:r>
            <a:r>
              <a:rPr lang="it-IT" sz="1789" spc="-1" dirty="0">
                <a:solidFill>
                  <a:srgbClr val="00623A"/>
                </a:solidFill>
                <a:latin typeface="Arial"/>
              </a:rPr>
              <a:t>di</a:t>
            </a:r>
            <a:r>
              <a:rPr lang="it-IT" sz="1789" spc="-13" dirty="0">
                <a:solidFill>
                  <a:srgbClr val="00623A"/>
                </a:solidFill>
                <a:latin typeface="Arial"/>
              </a:rPr>
              <a:t> </a:t>
            </a:r>
            <a:r>
              <a:rPr lang="it-IT" sz="1789" spc="-1" dirty="0">
                <a:solidFill>
                  <a:srgbClr val="00623A"/>
                </a:solidFill>
                <a:latin typeface="Arial"/>
              </a:rPr>
              <a:t>rappresentanza</a:t>
            </a:r>
            <a:r>
              <a:rPr lang="it-IT" sz="1789" spc="-9" dirty="0">
                <a:solidFill>
                  <a:srgbClr val="00623A"/>
                </a:solidFill>
                <a:latin typeface="Arial"/>
              </a:rPr>
              <a:t> </a:t>
            </a:r>
            <a:r>
              <a:rPr lang="it-IT" sz="1789" spc="-1" dirty="0">
                <a:solidFill>
                  <a:srgbClr val="00623A"/>
                </a:solidFill>
                <a:latin typeface="Arial"/>
              </a:rPr>
              <a:t>unitaria</a:t>
            </a:r>
            <a:r>
              <a:rPr lang="it-IT" sz="1789" spc="-9" dirty="0">
                <a:solidFill>
                  <a:srgbClr val="00623A"/>
                </a:solidFill>
                <a:latin typeface="Arial"/>
              </a:rPr>
              <a:t> </a:t>
            </a:r>
            <a:r>
              <a:rPr lang="it-IT" sz="1789" spc="-1" dirty="0">
                <a:solidFill>
                  <a:srgbClr val="00623A"/>
                </a:solidFill>
                <a:latin typeface="Arial"/>
              </a:rPr>
              <a:t>del</a:t>
            </a:r>
            <a:r>
              <a:rPr lang="it-IT" sz="1789" spc="-13" dirty="0">
                <a:solidFill>
                  <a:srgbClr val="00623A"/>
                </a:solidFill>
                <a:latin typeface="Arial"/>
              </a:rPr>
              <a:t> </a:t>
            </a:r>
            <a:r>
              <a:rPr lang="it-IT" sz="1789" spc="-1" dirty="0">
                <a:solidFill>
                  <a:srgbClr val="00623A"/>
                </a:solidFill>
                <a:latin typeface="Arial"/>
              </a:rPr>
              <a:t>personale</a:t>
            </a:r>
            <a:r>
              <a:rPr lang="it-IT" sz="1789" spc="-9" dirty="0">
                <a:solidFill>
                  <a:srgbClr val="00623A"/>
                </a:solidFill>
                <a:latin typeface="Arial"/>
              </a:rPr>
              <a:t> </a:t>
            </a:r>
            <a:r>
              <a:rPr lang="it-IT" sz="1789" spc="-16" dirty="0">
                <a:solidFill>
                  <a:srgbClr val="00623A"/>
                </a:solidFill>
                <a:latin typeface="Arial"/>
              </a:rPr>
              <a:t>la </a:t>
            </a:r>
            <a:r>
              <a:rPr lang="it-IT" sz="1789" spc="-1" dirty="0">
                <a:solidFill>
                  <a:srgbClr val="00623A"/>
                </a:solidFill>
                <a:latin typeface="Arial"/>
              </a:rPr>
              <a:t>partecipazione</a:t>
            </a:r>
            <a:r>
              <a:rPr lang="it-IT" sz="1789" spc="-16" dirty="0">
                <a:solidFill>
                  <a:srgbClr val="00623A"/>
                </a:solidFill>
                <a:latin typeface="Arial"/>
              </a:rPr>
              <a:t> </a:t>
            </a:r>
            <a:r>
              <a:rPr lang="it-IT" sz="1789" spc="-1" dirty="0">
                <a:solidFill>
                  <a:srgbClr val="00623A"/>
                </a:solidFill>
                <a:latin typeface="Arial"/>
              </a:rPr>
              <a:t>alla</a:t>
            </a:r>
            <a:r>
              <a:rPr lang="it-IT" sz="1789" spc="-13" dirty="0">
                <a:solidFill>
                  <a:srgbClr val="00623A"/>
                </a:solidFill>
                <a:latin typeface="Arial"/>
              </a:rPr>
              <a:t> </a:t>
            </a:r>
            <a:r>
              <a:rPr lang="it-IT" sz="1789" spc="-1" dirty="0">
                <a:solidFill>
                  <a:srgbClr val="00623A"/>
                </a:solidFill>
                <a:latin typeface="Arial"/>
              </a:rPr>
              <a:t>contrattazione</a:t>
            </a:r>
            <a:r>
              <a:rPr lang="it-IT" sz="1789" spc="-9" dirty="0">
                <a:solidFill>
                  <a:srgbClr val="00623A"/>
                </a:solidFill>
                <a:latin typeface="Arial"/>
              </a:rPr>
              <a:t> </a:t>
            </a:r>
            <a:r>
              <a:rPr lang="it-IT" sz="1789" spc="-1" dirty="0">
                <a:solidFill>
                  <a:srgbClr val="00623A"/>
                </a:solidFill>
                <a:latin typeface="Arial"/>
              </a:rPr>
              <a:t>integrativa,</a:t>
            </a:r>
            <a:r>
              <a:rPr lang="it-IT" sz="1789" spc="-13" dirty="0">
                <a:solidFill>
                  <a:srgbClr val="00623A"/>
                </a:solidFill>
                <a:latin typeface="Arial"/>
              </a:rPr>
              <a:t> </a:t>
            </a:r>
            <a:r>
              <a:rPr lang="it-IT" sz="1789" spc="-1" dirty="0">
                <a:solidFill>
                  <a:srgbClr val="00623A"/>
                </a:solidFill>
                <a:latin typeface="Arial"/>
              </a:rPr>
              <a:t>ed</a:t>
            </a:r>
            <a:r>
              <a:rPr lang="it-IT" sz="1789" spc="-13" dirty="0">
                <a:solidFill>
                  <a:srgbClr val="00623A"/>
                </a:solidFill>
                <a:latin typeface="Arial"/>
              </a:rPr>
              <a:t> </a:t>
            </a:r>
            <a:r>
              <a:rPr lang="it-IT" sz="1789" spc="-1" dirty="0">
                <a:solidFill>
                  <a:srgbClr val="00623A"/>
                </a:solidFill>
                <a:latin typeface="Arial"/>
              </a:rPr>
              <a:t>alle</a:t>
            </a:r>
            <a:r>
              <a:rPr lang="it-IT" sz="1789" spc="-16" dirty="0">
                <a:solidFill>
                  <a:srgbClr val="00623A"/>
                </a:solidFill>
                <a:latin typeface="Arial"/>
              </a:rPr>
              <a:t> </a:t>
            </a:r>
            <a:r>
              <a:rPr lang="it-IT" sz="1789" spc="-1" dirty="0" err="1">
                <a:solidFill>
                  <a:srgbClr val="00623A"/>
                </a:solidFill>
                <a:latin typeface="Arial"/>
              </a:rPr>
              <a:t>oo.ss.</a:t>
            </a:r>
            <a:r>
              <a:rPr lang="it-IT" sz="1789" spc="-13" dirty="0">
                <a:solidFill>
                  <a:srgbClr val="00623A"/>
                </a:solidFill>
                <a:latin typeface="Arial"/>
              </a:rPr>
              <a:t> </a:t>
            </a:r>
            <a:r>
              <a:rPr lang="it-IT" sz="1789" spc="-1" dirty="0">
                <a:solidFill>
                  <a:srgbClr val="00623A"/>
                </a:solidFill>
                <a:latin typeface="Arial"/>
              </a:rPr>
              <a:t>Dotate</a:t>
            </a:r>
            <a:r>
              <a:rPr lang="it-IT" sz="1789" spc="-13" dirty="0">
                <a:solidFill>
                  <a:srgbClr val="00623A"/>
                </a:solidFill>
                <a:latin typeface="Arial"/>
              </a:rPr>
              <a:t> </a:t>
            </a:r>
            <a:r>
              <a:rPr lang="it-IT" sz="1789" spc="-1" dirty="0">
                <a:solidFill>
                  <a:srgbClr val="00623A"/>
                </a:solidFill>
                <a:latin typeface="Arial"/>
              </a:rPr>
              <a:t>di</a:t>
            </a:r>
            <a:r>
              <a:rPr lang="it-IT" sz="1789" spc="-13" dirty="0">
                <a:solidFill>
                  <a:srgbClr val="00623A"/>
                </a:solidFill>
                <a:latin typeface="Arial"/>
              </a:rPr>
              <a:t> </a:t>
            </a:r>
            <a:r>
              <a:rPr lang="it-IT" sz="1789" spc="-1" dirty="0">
                <a:solidFill>
                  <a:srgbClr val="00623A"/>
                </a:solidFill>
                <a:latin typeface="Arial"/>
              </a:rPr>
              <a:t>rappresentatività</a:t>
            </a:r>
            <a:r>
              <a:rPr lang="it-IT" sz="1789" spc="-9" dirty="0">
                <a:solidFill>
                  <a:srgbClr val="00623A"/>
                </a:solidFill>
                <a:latin typeface="Arial"/>
              </a:rPr>
              <a:t> </a:t>
            </a:r>
            <a:r>
              <a:rPr lang="it-IT" sz="1789" spc="-16" dirty="0">
                <a:solidFill>
                  <a:srgbClr val="00623A"/>
                </a:solidFill>
                <a:latin typeface="Arial"/>
              </a:rPr>
              <a:t>le </a:t>
            </a:r>
            <a:r>
              <a:rPr lang="it-IT" sz="1789" spc="-1" dirty="0">
                <a:solidFill>
                  <a:srgbClr val="00623A"/>
                </a:solidFill>
                <a:latin typeface="Arial"/>
              </a:rPr>
              <a:t>prerogative</a:t>
            </a:r>
            <a:r>
              <a:rPr lang="it-IT" sz="1789" spc="-13" dirty="0">
                <a:solidFill>
                  <a:srgbClr val="00623A"/>
                </a:solidFill>
                <a:latin typeface="Arial"/>
              </a:rPr>
              <a:t> </a:t>
            </a:r>
            <a:r>
              <a:rPr lang="it-IT" sz="1789" spc="-1" dirty="0">
                <a:solidFill>
                  <a:srgbClr val="00623A"/>
                </a:solidFill>
                <a:latin typeface="Arial"/>
              </a:rPr>
              <a:t>sindacali</a:t>
            </a:r>
            <a:r>
              <a:rPr lang="it-IT" sz="1789" spc="-7" dirty="0">
                <a:solidFill>
                  <a:srgbClr val="00623A"/>
                </a:solidFill>
                <a:latin typeface="Arial"/>
              </a:rPr>
              <a:t> </a:t>
            </a:r>
            <a:r>
              <a:rPr lang="it-IT" sz="1789" spc="-1" dirty="0">
                <a:solidFill>
                  <a:srgbClr val="00623A"/>
                </a:solidFill>
                <a:latin typeface="Arial"/>
              </a:rPr>
              <a:t>di</a:t>
            </a:r>
            <a:r>
              <a:rPr lang="it-IT" sz="1789" spc="-9" dirty="0">
                <a:solidFill>
                  <a:srgbClr val="00623A"/>
                </a:solidFill>
                <a:latin typeface="Arial"/>
              </a:rPr>
              <a:t> </a:t>
            </a:r>
            <a:r>
              <a:rPr lang="it-IT" sz="1789" spc="-1" dirty="0">
                <a:solidFill>
                  <a:srgbClr val="00623A"/>
                </a:solidFill>
                <a:latin typeface="Arial"/>
              </a:rPr>
              <a:t>cui</a:t>
            </a:r>
            <a:r>
              <a:rPr lang="it-IT" sz="1789" spc="-7" dirty="0">
                <a:solidFill>
                  <a:srgbClr val="00623A"/>
                </a:solidFill>
                <a:latin typeface="Arial"/>
              </a:rPr>
              <a:t> </a:t>
            </a:r>
            <a:r>
              <a:rPr lang="it-IT" sz="1789" spc="-1" dirty="0">
                <a:solidFill>
                  <a:srgbClr val="00623A"/>
                </a:solidFill>
                <a:latin typeface="Arial"/>
              </a:rPr>
              <a:t>all’art.</a:t>
            </a:r>
            <a:r>
              <a:rPr lang="it-IT" sz="1789" spc="-9" dirty="0">
                <a:solidFill>
                  <a:srgbClr val="00623A"/>
                </a:solidFill>
                <a:latin typeface="Arial"/>
              </a:rPr>
              <a:t> </a:t>
            </a:r>
            <a:r>
              <a:rPr lang="it-IT" sz="1789" spc="-1" dirty="0">
                <a:solidFill>
                  <a:srgbClr val="00623A"/>
                </a:solidFill>
                <a:latin typeface="Arial"/>
              </a:rPr>
              <a:t>19</a:t>
            </a:r>
            <a:r>
              <a:rPr lang="it-IT" sz="1789" spc="-9" dirty="0">
                <a:solidFill>
                  <a:srgbClr val="00623A"/>
                </a:solidFill>
                <a:latin typeface="Arial"/>
              </a:rPr>
              <a:t> </a:t>
            </a:r>
            <a:r>
              <a:rPr lang="it-IT" sz="1789" spc="-16" dirty="0">
                <a:solidFill>
                  <a:srgbClr val="00623A"/>
                </a:solidFill>
                <a:latin typeface="Arial"/>
              </a:rPr>
              <a:t>St.</a:t>
            </a:r>
          </a:p>
          <a:p>
            <a:pPr marL="133602"/>
            <a:endParaRPr lang="it-IT" sz="1789" spc="-16" dirty="0">
              <a:solidFill>
                <a:srgbClr val="00623A"/>
              </a:solidFill>
              <a:latin typeface="Arial"/>
            </a:endParaRPr>
          </a:p>
          <a:p>
            <a:pPr marL="133602"/>
            <a:endParaRPr lang="it-IT" sz="1789" spc="-16" dirty="0">
              <a:solidFill>
                <a:srgbClr val="00623A"/>
              </a:solidFill>
              <a:latin typeface="Arial"/>
            </a:endParaRPr>
          </a:p>
          <a:p>
            <a:pPr marL="133602"/>
            <a:r>
              <a:rPr lang="it-IT" sz="1789" spc="-16" dirty="0">
                <a:solidFill>
                  <a:srgbClr val="00623A"/>
                </a:solidFill>
                <a:latin typeface="Arial"/>
              </a:rPr>
              <a:t>		</a:t>
            </a:r>
            <a:r>
              <a:rPr lang="it-IT" sz="1940" b="1" spc="-16" dirty="0">
                <a:solidFill>
                  <a:srgbClr val="FF0000"/>
                </a:solidFill>
                <a:latin typeface="Arial"/>
              </a:rPr>
              <a:t>in modo analogo:   Tribunale Roma </a:t>
            </a:r>
            <a:r>
              <a:rPr lang="it-IT" sz="1940" b="1" dirty="0">
                <a:solidFill>
                  <a:srgbClr val="FF0000"/>
                </a:solidFill>
              </a:rPr>
              <a:t>07/02/2019 n. 12465/2019</a:t>
            </a:r>
          </a:p>
          <a:p>
            <a:pPr marL="133602"/>
            <a:r>
              <a:rPr lang="it-IT" sz="1940" b="1" spc="-1" dirty="0">
                <a:solidFill>
                  <a:srgbClr val="FF0000"/>
                </a:solidFill>
                <a:latin typeface="Arial"/>
              </a:rPr>
              <a:t>						</a:t>
            </a:r>
          </a:p>
        </p:txBody>
      </p:sp>
      <p:sp>
        <p:nvSpPr>
          <p:cNvPr id="355" name="TextShape 2"/>
          <p:cNvSpPr txBox="1"/>
          <p:nvPr/>
        </p:nvSpPr>
        <p:spPr>
          <a:xfrm>
            <a:off x="713846" y="6417492"/>
            <a:ext cx="241881" cy="384721"/>
          </a:xfrm>
          <a:prstGeom prst="rect">
            <a:avLst/>
          </a:prstGeom>
          <a:noFill/>
          <a:ln>
            <a:noFill/>
          </a:ln>
        </p:spPr>
        <p:txBody>
          <a:bodyPr lIns="0" tIns="0" rIns="0" bIns="0">
            <a:spAutoFit/>
          </a:bodyPr>
          <a:lstStyle/>
          <a:p>
            <a:pPr marL="23140">
              <a:lnSpc>
                <a:spcPts val="1512"/>
              </a:lnSpc>
            </a:pPr>
            <a:fld id="{138E80C1-802E-4AAD-BC06-1C2EBCBE86A0}" type="slidenum">
              <a:rPr lang="it-IT" sz="1486" b="1" i="1" spc="-16">
                <a:solidFill>
                  <a:srgbClr val="09603C"/>
                </a:solidFill>
                <a:latin typeface="Helvetica-BoldOblique"/>
              </a:rPr>
              <a:pPr marL="23140">
                <a:lnSpc>
                  <a:spcPts val="1512"/>
                </a:lnSpc>
              </a:pPr>
              <a:t>35</a:t>
            </a:fld>
            <a:endParaRPr lang="it-IT" sz="1486" spc="-1">
              <a:latin typeface="Times New Roman"/>
            </a:endParaRPr>
          </a:p>
        </p:txBody>
      </p:sp>
    </p:spTree>
    <p:extLst>
      <p:ext uri="{BB962C8B-B14F-4D97-AF65-F5344CB8AC3E}">
        <p14:creationId xmlns:p14="http://schemas.microsoft.com/office/powerpoint/2010/main" val="1950763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testo 4">
            <a:extLst>
              <a:ext uri="{FF2B5EF4-FFF2-40B4-BE49-F238E27FC236}">
                <a16:creationId xmlns:a16="http://schemas.microsoft.com/office/drawing/2014/main" id="{3233AB48-859B-D83B-B630-709F179F8140}"/>
              </a:ext>
            </a:extLst>
          </p:cNvPr>
          <p:cNvSpPr>
            <a:spLocks noGrp="1"/>
          </p:cNvSpPr>
          <p:nvPr>
            <p:ph type="body" idx="1"/>
          </p:nvPr>
        </p:nvSpPr>
        <p:spPr>
          <a:xfrm>
            <a:off x="836612" y="668337"/>
            <a:ext cx="5157787" cy="823912"/>
          </a:xfrm>
        </p:spPr>
        <p:txBody>
          <a:bodyPr/>
          <a:lstStyle/>
          <a:p>
            <a:pPr algn="ctr"/>
            <a:r>
              <a:rPr lang="it-IT" dirty="0">
                <a:solidFill>
                  <a:schemeClr val="accent1"/>
                </a:solidFill>
              </a:rPr>
              <a:t>RAPPRESENTANZA</a:t>
            </a:r>
          </a:p>
        </p:txBody>
      </p:sp>
      <p:sp>
        <p:nvSpPr>
          <p:cNvPr id="6" name="Segnaposto contenuto 5">
            <a:extLst>
              <a:ext uri="{FF2B5EF4-FFF2-40B4-BE49-F238E27FC236}">
                <a16:creationId xmlns:a16="http://schemas.microsoft.com/office/drawing/2014/main" id="{EDA6C56A-B5CC-3D58-E8DB-EDE350CBE94A}"/>
              </a:ext>
            </a:extLst>
          </p:cNvPr>
          <p:cNvSpPr>
            <a:spLocks noGrp="1"/>
          </p:cNvSpPr>
          <p:nvPr>
            <p:ph sz="half" idx="2"/>
          </p:nvPr>
        </p:nvSpPr>
        <p:spPr>
          <a:xfrm>
            <a:off x="836611" y="1792800"/>
            <a:ext cx="5157787" cy="4130463"/>
          </a:xfrm>
        </p:spPr>
        <p:txBody>
          <a:bodyPr>
            <a:normAutofit fontScale="70000" lnSpcReduction="20000"/>
          </a:bodyPr>
          <a:lstStyle/>
          <a:p>
            <a:r>
              <a:rPr lang="it-IT" sz="2400" b="1" dirty="0">
                <a:solidFill>
                  <a:srgbClr val="FF0000"/>
                </a:solidFill>
                <a:highlight>
                  <a:srgbClr val="FFFF00"/>
                </a:highlight>
              </a:rPr>
              <a:t>1. E’ concetto di derivazione giuridica</a:t>
            </a:r>
          </a:p>
          <a:p>
            <a:pPr lvl="1"/>
            <a:r>
              <a:rPr lang="it-IT" sz="2000" b="1" dirty="0">
                <a:solidFill>
                  <a:srgbClr val="FF0000"/>
                </a:solidFill>
                <a:highlight>
                  <a:srgbClr val="FFFF00"/>
                </a:highlight>
              </a:rPr>
              <a:t>si basa su un mandato formale (associativo)</a:t>
            </a:r>
          </a:p>
          <a:p>
            <a:pPr lvl="1"/>
            <a:r>
              <a:rPr lang="it-IT" sz="2000" b="1" dirty="0">
                <a:solidFill>
                  <a:srgbClr val="FF0000"/>
                </a:solidFill>
                <a:highlight>
                  <a:srgbClr val="FFFF00"/>
                </a:highlight>
              </a:rPr>
              <a:t>consente a un soggetto (rappresentante) di agire in nome e per conto di un altro (rappresentato)</a:t>
            </a:r>
          </a:p>
          <a:p>
            <a:pPr lvl="1"/>
            <a:r>
              <a:rPr lang="it-IT" sz="2000" b="1" dirty="0">
                <a:solidFill>
                  <a:srgbClr val="FF0000"/>
                </a:solidFill>
                <a:highlight>
                  <a:srgbClr val="FFFF00"/>
                </a:highlight>
              </a:rPr>
              <a:t>ha come riferimento un interesse collettivo e comune dei rappresentati</a:t>
            </a:r>
          </a:p>
          <a:p>
            <a:pPr lvl="1"/>
            <a:r>
              <a:rPr lang="it-IT" sz="2000" b="1" dirty="0">
                <a:solidFill>
                  <a:srgbClr val="FF0000"/>
                </a:solidFill>
                <a:highlight>
                  <a:srgbClr val="FFFF00"/>
                </a:highlight>
              </a:rPr>
              <a:t>Il suo ambito di consenso è quello definito dal mandato e dai soggetti che delegano</a:t>
            </a:r>
          </a:p>
          <a:p>
            <a:pPr lvl="1"/>
            <a:endParaRPr lang="it-IT" sz="2000" b="1" dirty="0">
              <a:solidFill>
                <a:srgbClr val="FF0000"/>
              </a:solidFill>
              <a:highlight>
                <a:srgbClr val="FFFF00"/>
              </a:highlight>
            </a:endParaRPr>
          </a:p>
          <a:p>
            <a:pPr lvl="1"/>
            <a:endParaRPr lang="it-IT" sz="2000" b="1" dirty="0">
              <a:solidFill>
                <a:srgbClr val="FF0000"/>
              </a:solidFill>
              <a:highlight>
                <a:srgbClr val="FFFF00"/>
              </a:highlight>
            </a:endParaRPr>
          </a:p>
          <a:p>
            <a:r>
              <a:rPr lang="it-IT" sz="2400" b="1" dirty="0">
                <a:solidFill>
                  <a:srgbClr val="FF0000"/>
                </a:solidFill>
                <a:highlight>
                  <a:srgbClr val="FFFF00"/>
                </a:highlight>
              </a:rPr>
              <a:t>2. definisce  una delegazione o un </a:t>
            </a:r>
            <a:r>
              <a:rPr lang="it-IT" sz="2400" b="1" i="0" dirty="0">
                <a:solidFill>
                  <a:srgbClr val="FF0000"/>
                </a:solidFill>
                <a:effectLst/>
                <a:highlight>
                  <a:srgbClr val="FFFF00"/>
                </a:highlight>
              </a:rPr>
              <a:t>organismo sindacale</a:t>
            </a:r>
          </a:p>
          <a:p>
            <a:pPr lvl="1"/>
            <a:r>
              <a:rPr lang="it-IT" sz="2000" b="1" i="0" dirty="0">
                <a:solidFill>
                  <a:srgbClr val="FF0000"/>
                </a:solidFill>
                <a:effectLst/>
                <a:highlight>
                  <a:srgbClr val="FFFF00"/>
                </a:highlight>
              </a:rPr>
              <a:t> previsti dallo Statuto dei lavoratori per ogni unità produttiva aziendale (RSA)</a:t>
            </a:r>
          </a:p>
          <a:p>
            <a:pPr lvl="1"/>
            <a:r>
              <a:rPr lang="it-IT" sz="2000" b="1" dirty="0">
                <a:solidFill>
                  <a:srgbClr val="FF0000"/>
                </a:solidFill>
                <a:highlight>
                  <a:srgbClr val="FFFF00"/>
                </a:highlight>
              </a:rPr>
              <a:t>Previsti da norme contrattuali (RSU)</a:t>
            </a:r>
          </a:p>
        </p:txBody>
      </p:sp>
      <p:sp>
        <p:nvSpPr>
          <p:cNvPr id="7" name="Segnaposto testo 6">
            <a:extLst>
              <a:ext uri="{FF2B5EF4-FFF2-40B4-BE49-F238E27FC236}">
                <a16:creationId xmlns:a16="http://schemas.microsoft.com/office/drawing/2014/main" id="{1DF71209-E0E1-3FB2-DED5-E62C2D501A20}"/>
              </a:ext>
            </a:extLst>
          </p:cNvPr>
          <p:cNvSpPr>
            <a:spLocks noGrp="1"/>
          </p:cNvSpPr>
          <p:nvPr>
            <p:ph type="body" sz="quarter" idx="3"/>
          </p:nvPr>
        </p:nvSpPr>
        <p:spPr>
          <a:xfrm>
            <a:off x="6172200" y="668337"/>
            <a:ext cx="5183188" cy="823912"/>
          </a:xfrm>
        </p:spPr>
        <p:txBody>
          <a:bodyPr/>
          <a:lstStyle/>
          <a:p>
            <a:pPr algn="ctr"/>
            <a:r>
              <a:rPr lang="it-IT" dirty="0">
                <a:solidFill>
                  <a:schemeClr val="accent1"/>
                </a:solidFill>
              </a:rPr>
              <a:t>RAPPRESENTATIVITA’</a:t>
            </a:r>
          </a:p>
        </p:txBody>
      </p:sp>
      <p:sp>
        <p:nvSpPr>
          <p:cNvPr id="8" name="Segnaposto contenuto 7">
            <a:extLst>
              <a:ext uri="{FF2B5EF4-FFF2-40B4-BE49-F238E27FC236}">
                <a16:creationId xmlns:a16="http://schemas.microsoft.com/office/drawing/2014/main" id="{C93FA5A2-2618-2298-9781-455A18504DE8}"/>
              </a:ext>
            </a:extLst>
          </p:cNvPr>
          <p:cNvSpPr>
            <a:spLocks noGrp="1"/>
          </p:cNvSpPr>
          <p:nvPr>
            <p:ph sz="quarter" idx="4"/>
          </p:nvPr>
        </p:nvSpPr>
        <p:spPr>
          <a:xfrm>
            <a:off x="6268800" y="1792800"/>
            <a:ext cx="5086588" cy="4130463"/>
          </a:xfrm>
        </p:spPr>
        <p:txBody>
          <a:bodyPr>
            <a:normAutofit fontScale="70000" lnSpcReduction="20000"/>
          </a:bodyPr>
          <a:lstStyle/>
          <a:p>
            <a:r>
              <a:rPr lang="it-IT" sz="2400" b="1" dirty="0">
                <a:solidFill>
                  <a:srgbClr val="FF0000"/>
                </a:solidFill>
                <a:highlight>
                  <a:srgbClr val="FFFF00"/>
                </a:highlight>
              </a:rPr>
              <a:t>E’ concetto di derivazione sociologica</a:t>
            </a:r>
          </a:p>
          <a:p>
            <a:pPr lvl="1"/>
            <a:r>
              <a:rPr lang="it-IT" sz="2000" b="1" dirty="0">
                <a:solidFill>
                  <a:srgbClr val="FF0000"/>
                </a:solidFill>
                <a:highlight>
                  <a:srgbClr val="FFFF00"/>
                </a:highlight>
              </a:rPr>
              <a:t>Si basa su criteri informali desunti dall’azione che svolge</a:t>
            </a:r>
          </a:p>
          <a:p>
            <a:pPr lvl="1"/>
            <a:r>
              <a:rPr lang="it-IT" sz="2000" b="1" dirty="0">
                <a:solidFill>
                  <a:srgbClr val="FF0000"/>
                </a:solidFill>
                <a:highlight>
                  <a:srgbClr val="FFFF00"/>
                </a:highlight>
              </a:rPr>
              <a:t>Ha come riferimento un gruppo sociale che assume come proprio riferimento</a:t>
            </a:r>
          </a:p>
          <a:p>
            <a:pPr lvl="1"/>
            <a:r>
              <a:rPr lang="it-IT" sz="2000" b="1" dirty="0">
                <a:solidFill>
                  <a:srgbClr val="FF0000"/>
                </a:solidFill>
                <a:highlight>
                  <a:srgbClr val="FFFF00"/>
                </a:highlight>
              </a:rPr>
              <a:t>Può basarsi su criteri variabili</a:t>
            </a:r>
          </a:p>
          <a:p>
            <a:pPr lvl="1"/>
            <a:r>
              <a:rPr lang="it-IT" sz="2000" b="1" dirty="0">
                <a:solidFill>
                  <a:srgbClr val="FF0000"/>
                </a:solidFill>
                <a:highlight>
                  <a:srgbClr val="FFFF00"/>
                </a:highlight>
              </a:rPr>
              <a:t>Non ha vincolo di mandato perché manca il mandato</a:t>
            </a:r>
          </a:p>
          <a:p>
            <a:pPr lvl="1"/>
            <a:r>
              <a:rPr lang="it-IT" sz="2000" b="1" dirty="0">
                <a:solidFill>
                  <a:srgbClr val="FF0000"/>
                </a:solidFill>
                <a:highlight>
                  <a:srgbClr val="FFFF00"/>
                </a:highlight>
              </a:rPr>
              <a:t>Consente di misurare un consenso sociale come nel caso dei «gruppi campione» dei sondaggi.</a:t>
            </a:r>
          </a:p>
          <a:p>
            <a:pPr lvl="1"/>
            <a:endParaRPr lang="it-IT" sz="2000" dirty="0"/>
          </a:p>
        </p:txBody>
      </p:sp>
    </p:spTree>
    <p:extLst>
      <p:ext uri="{BB962C8B-B14F-4D97-AF65-F5344CB8AC3E}">
        <p14:creationId xmlns:p14="http://schemas.microsoft.com/office/powerpoint/2010/main" val="1818855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91B521-0669-B3BB-6E57-3A4A1C3DBF44}"/>
              </a:ext>
            </a:extLst>
          </p:cNvPr>
          <p:cNvSpPr>
            <a:spLocks noGrp="1"/>
          </p:cNvSpPr>
          <p:nvPr>
            <p:ph type="title"/>
          </p:nvPr>
        </p:nvSpPr>
        <p:spPr>
          <a:xfrm>
            <a:off x="839788" y="365125"/>
            <a:ext cx="10515600" cy="707675"/>
          </a:xfrm>
        </p:spPr>
        <p:txBody>
          <a:bodyPr/>
          <a:lstStyle/>
          <a:p>
            <a:pPr algn="ctr"/>
            <a:r>
              <a:rPr lang="it-IT" b="1" dirty="0">
                <a:solidFill>
                  <a:srgbClr val="FF0000"/>
                </a:solidFill>
              </a:rPr>
              <a:t>Nel mondo delle relazioni sindacali</a:t>
            </a:r>
          </a:p>
        </p:txBody>
      </p:sp>
      <p:sp>
        <p:nvSpPr>
          <p:cNvPr id="3" name="Segnaposto testo 2">
            <a:extLst>
              <a:ext uri="{FF2B5EF4-FFF2-40B4-BE49-F238E27FC236}">
                <a16:creationId xmlns:a16="http://schemas.microsoft.com/office/drawing/2014/main" id="{0CCAB4B5-9969-65D1-67EC-8F53C3985885}"/>
              </a:ext>
            </a:extLst>
          </p:cNvPr>
          <p:cNvSpPr>
            <a:spLocks noGrp="1"/>
          </p:cNvSpPr>
          <p:nvPr>
            <p:ph type="body" idx="1"/>
          </p:nvPr>
        </p:nvSpPr>
        <p:spPr/>
        <p:txBody>
          <a:bodyPr/>
          <a:lstStyle/>
          <a:p>
            <a:pPr algn="ctr"/>
            <a:r>
              <a:rPr lang="it-IT" dirty="0">
                <a:highlight>
                  <a:srgbClr val="FFFF00"/>
                </a:highlight>
              </a:rPr>
              <a:t>Rappresentanza </a:t>
            </a:r>
          </a:p>
        </p:txBody>
      </p:sp>
      <p:sp>
        <p:nvSpPr>
          <p:cNvPr id="4" name="Segnaposto contenuto 3">
            <a:extLst>
              <a:ext uri="{FF2B5EF4-FFF2-40B4-BE49-F238E27FC236}">
                <a16:creationId xmlns:a16="http://schemas.microsoft.com/office/drawing/2014/main" id="{26D5F4C8-B0CC-9FBD-7E38-209B63DC6EBB}"/>
              </a:ext>
            </a:extLst>
          </p:cNvPr>
          <p:cNvSpPr>
            <a:spLocks noGrp="1"/>
          </p:cNvSpPr>
          <p:nvPr>
            <p:ph sz="half" idx="2"/>
          </p:nvPr>
        </p:nvSpPr>
        <p:spPr/>
        <p:txBody>
          <a:bodyPr/>
          <a:lstStyle/>
          <a:p>
            <a:r>
              <a:rPr lang="it-IT" b="1" dirty="0">
                <a:solidFill>
                  <a:srgbClr val="FF0000"/>
                </a:solidFill>
              </a:rPr>
              <a:t>Il consenso coincide col numero degli associati e si misura in base all’andamento delle iscrizioni</a:t>
            </a:r>
          </a:p>
          <a:p>
            <a:r>
              <a:rPr lang="it-IT" b="1" dirty="0">
                <a:solidFill>
                  <a:srgbClr val="FF0000"/>
                </a:solidFill>
              </a:rPr>
              <a:t>(mandato sindacale)</a:t>
            </a:r>
          </a:p>
        </p:txBody>
      </p:sp>
      <p:sp>
        <p:nvSpPr>
          <p:cNvPr id="5" name="Segnaposto testo 4">
            <a:extLst>
              <a:ext uri="{FF2B5EF4-FFF2-40B4-BE49-F238E27FC236}">
                <a16:creationId xmlns:a16="http://schemas.microsoft.com/office/drawing/2014/main" id="{D528F70B-E8B9-6BDF-5C6F-ED534D67511B}"/>
              </a:ext>
            </a:extLst>
          </p:cNvPr>
          <p:cNvSpPr>
            <a:spLocks noGrp="1"/>
          </p:cNvSpPr>
          <p:nvPr>
            <p:ph type="body" sz="quarter" idx="3"/>
          </p:nvPr>
        </p:nvSpPr>
        <p:spPr/>
        <p:txBody>
          <a:bodyPr/>
          <a:lstStyle/>
          <a:p>
            <a:pPr algn="ctr"/>
            <a:r>
              <a:rPr lang="it-IT" dirty="0">
                <a:highlight>
                  <a:srgbClr val="FFFF00"/>
                </a:highlight>
              </a:rPr>
              <a:t>Rappresentatività </a:t>
            </a:r>
          </a:p>
        </p:txBody>
      </p:sp>
      <p:sp>
        <p:nvSpPr>
          <p:cNvPr id="6" name="Segnaposto contenuto 5">
            <a:extLst>
              <a:ext uri="{FF2B5EF4-FFF2-40B4-BE49-F238E27FC236}">
                <a16:creationId xmlns:a16="http://schemas.microsoft.com/office/drawing/2014/main" id="{40A04E9F-1530-B453-B210-4E6F78044A42}"/>
              </a:ext>
            </a:extLst>
          </p:cNvPr>
          <p:cNvSpPr>
            <a:spLocks noGrp="1"/>
          </p:cNvSpPr>
          <p:nvPr>
            <p:ph sz="quarter" idx="4"/>
          </p:nvPr>
        </p:nvSpPr>
        <p:spPr/>
        <p:txBody>
          <a:bodyPr/>
          <a:lstStyle/>
          <a:p>
            <a:r>
              <a:rPr lang="it-IT" b="1" dirty="0">
                <a:solidFill>
                  <a:srgbClr val="FF0000"/>
                </a:solidFill>
              </a:rPr>
              <a:t>Il consenso non ha una base certa per la misurazione</a:t>
            </a:r>
          </a:p>
          <a:p>
            <a:r>
              <a:rPr lang="it-IT" b="1" dirty="0">
                <a:solidFill>
                  <a:srgbClr val="FF0000"/>
                </a:solidFill>
              </a:rPr>
              <a:t> i criteri del consenso sono per lo più riferiti alle caratteristiche del soggetto (iscritti, ma anche, diffusione territoriale, attività contrattuale svolta, credito sociale di cui gode, etc.)</a:t>
            </a:r>
          </a:p>
        </p:txBody>
      </p:sp>
    </p:spTree>
    <p:extLst>
      <p:ext uri="{BB962C8B-B14F-4D97-AF65-F5344CB8AC3E}">
        <p14:creationId xmlns:p14="http://schemas.microsoft.com/office/powerpoint/2010/main" val="4091384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885B40B4-1391-62F1-C1F6-733423CCA28E}"/>
              </a:ext>
            </a:extLst>
          </p:cNvPr>
          <p:cNvSpPr>
            <a:spLocks noGrp="1"/>
          </p:cNvSpPr>
          <p:nvPr>
            <p:ph type="title"/>
          </p:nvPr>
        </p:nvSpPr>
        <p:spPr/>
        <p:txBody>
          <a:bodyPr/>
          <a:lstStyle/>
          <a:p>
            <a:pPr algn="ctr"/>
            <a:r>
              <a:rPr lang="it-IT" b="1" dirty="0">
                <a:solidFill>
                  <a:srgbClr val="FF0000"/>
                </a:solidFill>
              </a:rPr>
              <a:t>Alle origini della misurazione della rappresentatività</a:t>
            </a:r>
          </a:p>
        </p:txBody>
      </p:sp>
      <p:sp>
        <p:nvSpPr>
          <p:cNvPr id="8" name="Segnaposto contenuto 7">
            <a:extLst>
              <a:ext uri="{FF2B5EF4-FFF2-40B4-BE49-F238E27FC236}">
                <a16:creationId xmlns:a16="http://schemas.microsoft.com/office/drawing/2014/main" id="{B9586F6B-584D-A352-114A-1619DCE21515}"/>
              </a:ext>
            </a:extLst>
          </p:cNvPr>
          <p:cNvSpPr>
            <a:spLocks noGrp="1"/>
          </p:cNvSpPr>
          <p:nvPr>
            <p:ph idx="1"/>
          </p:nvPr>
        </p:nvSpPr>
        <p:spPr/>
        <p:txBody>
          <a:bodyPr/>
          <a:lstStyle/>
          <a:p>
            <a:r>
              <a:rPr lang="it-IT" b="1" dirty="0"/>
              <a:t>L’aspirazione ad una rappresentanza generale del lavoro (il lavoro come fondamento della Repubblica – art. 1 Cost.) alla fine del fascismo e del sindacato unico e con </a:t>
            </a:r>
            <a:r>
              <a:rPr lang="it-IT" b="1" i="1" u="sng" dirty="0"/>
              <a:t>rappresentanza</a:t>
            </a:r>
            <a:r>
              <a:rPr lang="it-IT" b="1" dirty="0"/>
              <a:t> generale per legge</a:t>
            </a:r>
          </a:p>
          <a:p>
            <a:r>
              <a:rPr lang="it-IT" b="1" dirty="0"/>
              <a:t>Le due anime del modello dell’art. 39 Cost.</a:t>
            </a:r>
          </a:p>
          <a:p>
            <a:pPr lvl="2"/>
            <a:r>
              <a:rPr lang="it-IT" b="1" i="0" dirty="0">
                <a:solidFill>
                  <a:schemeClr val="accent1"/>
                </a:solidFill>
                <a:effectLst/>
                <a:latin typeface="Verdana" panose="020B0604030504040204" pitchFamily="34" charset="0"/>
              </a:rPr>
              <a:t>Comma 1. L'organizzazione sindacale è libera </a:t>
            </a:r>
          </a:p>
          <a:p>
            <a:pPr lvl="2"/>
            <a:r>
              <a:rPr lang="it-IT" b="1" i="0" dirty="0">
                <a:solidFill>
                  <a:srgbClr val="FF0000"/>
                </a:solidFill>
                <a:effectLst/>
                <a:latin typeface="Verdana" panose="020B0604030504040204" pitchFamily="34" charset="0"/>
              </a:rPr>
              <a:t>Comma 4. I sindacati </a:t>
            </a:r>
            <a:r>
              <a:rPr lang="it-IT" b="1" i="1" u="sng" dirty="0">
                <a:solidFill>
                  <a:srgbClr val="FF0000"/>
                </a:solidFill>
                <a:effectLst/>
                <a:latin typeface="Verdana" panose="020B0604030504040204" pitchFamily="34" charset="0"/>
              </a:rPr>
              <a:t>registrati</a:t>
            </a:r>
            <a:r>
              <a:rPr lang="it-IT" b="1" i="0" dirty="0">
                <a:solidFill>
                  <a:srgbClr val="FF0000"/>
                </a:solidFill>
                <a:effectLst/>
                <a:latin typeface="Verdana" panose="020B0604030504040204" pitchFamily="34" charset="0"/>
              </a:rPr>
              <a:t> hanno personalità giuridica. Possono, rappresentati unitariamente in proporzione dei loro iscritti, stipulare contratti collettivi di lavoro con </a:t>
            </a:r>
            <a:r>
              <a:rPr lang="it-IT" b="1" i="1" dirty="0">
                <a:solidFill>
                  <a:srgbClr val="FF0000"/>
                </a:solidFill>
                <a:effectLst>
                  <a:outerShdw blurRad="38100" dist="38100" dir="2700000" algn="tl">
                    <a:srgbClr val="000000">
                      <a:alpha val="43137"/>
                    </a:srgbClr>
                  </a:outerShdw>
                </a:effectLst>
                <a:latin typeface="Verdana" panose="020B0604030504040204" pitchFamily="34" charset="0"/>
              </a:rPr>
              <a:t>efficacia obbligatoria per tutti gli appartenenti alle categorie alle quali il contratto si riferisce.</a:t>
            </a:r>
            <a:endParaRPr lang="it-IT" b="1"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7370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47E84A-A782-E8A6-1D2C-BEAD5E43F0EC}"/>
              </a:ext>
            </a:extLst>
          </p:cNvPr>
          <p:cNvSpPr>
            <a:spLocks noGrp="1"/>
          </p:cNvSpPr>
          <p:nvPr>
            <p:ph type="title"/>
          </p:nvPr>
        </p:nvSpPr>
        <p:spPr>
          <a:xfrm>
            <a:off x="677334" y="609600"/>
            <a:ext cx="8596668" cy="486427"/>
          </a:xfrm>
        </p:spPr>
        <p:txBody>
          <a:bodyPr>
            <a:noAutofit/>
          </a:bodyPr>
          <a:lstStyle/>
          <a:p>
            <a:pPr algn="ctr"/>
            <a:r>
              <a:rPr lang="it-IT" sz="2000" b="1" dirty="0">
                <a:solidFill>
                  <a:schemeClr val="accent1"/>
                </a:solidFill>
              </a:rPr>
              <a:t>Le cause e le conseguenze della mancata attuazione dell’art. 39 Cost.</a:t>
            </a:r>
          </a:p>
        </p:txBody>
      </p:sp>
      <p:sp>
        <p:nvSpPr>
          <p:cNvPr id="3" name="Segnaposto contenuto 2">
            <a:extLst>
              <a:ext uri="{FF2B5EF4-FFF2-40B4-BE49-F238E27FC236}">
                <a16:creationId xmlns:a16="http://schemas.microsoft.com/office/drawing/2014/main" id="{3EA2E003-5402-E48C-5A72-CAB6219EC939}"/>
              </a:ext>
            </a:extLst>
          </p:cNvPr>
          <p:cNvSpPr>
            <a:spLocks noGrp="1"/>
          </p:cNvSpPr>
          <p:nvPr>
            <p:ph idx="1"/>
          </p:nvPr>
        </p:nvSpPr>
        <p:spPr>
          <a:xfrm>
            <a:off x="677334" y="1177447"/>
            <a:ext cx="8596668" cy="4863915"/>
          </a:xfrm>
        </p:spPr>
        <p:txBody>
          <a:bodyPr>
            <a:normAutofit fontScale="85000" lnSpcReduction="20000"/>
          </a:bodyPr>
          <a:lstStyle/>
          <a:p>
            <a:r>
              <a:rPr lang="it-IT" b="1" dirty="0">
                <a:solidFill>
                  <a:srgbClr val="FF0000"/>
                </a:solidFill>
              </a:rPr>
              <a:t>Cause</a:t>
            </a:r>
            <a:r>
              <a:rPr lang="it-IT" dirty="0"/>
              <a:t>:</a:t>
            </a:r>
          </a:p>
          <a:p>
            <a:pPr lvl="1"/>
            <a:r>
              <a:rPr lang="it-IT" dirty="0"/>
              <a:t>Similitudine col modello corporativo e contraddittorietà tra 1° e 4° comma</a:t>
            </a:r>
          </a:p>
          <a:p>
            <a:pPr lvl="1"/>
            <a:r>
              <a:rPr lang="it-IT" dirty="0"/>
              <a:t>Proporzionalità penalizzante della rappresentanza dopo la scissione sindacale</a:t>
            </a:r>
          </a:p>
          <a:p>
            <a:pPr lvl="1"/>
            <a:r>
              <a:rPr lang="it-IT" dirty="0"/>
              <a:t>Timore che si mettesse mano a una legge limitativa dello sciopero</a:t>
            </a:r>
          </a:p>
          <a:p>
            <a:pPr lvl="1"/>
            <a:endParaRPr lang="it-IT" dirty="0"/>
          </a:p>
          <a:p>
            <a:r>
              <a:rPr lang="it-IT" b="1" dirty="0">
                <a:solidFill>
                  <a:srgbClr val="FF0000"/>
                </a:solidFill>
              </a:rPr>
              <a:t>Conseguenze</a:t>
            </a:r>
            <a:r>
              <a:rPr lang="it-IT" dirty="0"/>
              <a:t>:</a:t>
            </a:r>
          </a:p>
          <a:p>
            <a:pPr lvl="1"/>
            <a:r>
              <a:rPr lang="it-IT" dirty="0"/>
              <a:t>Nel settore privato limitata efficacia soggettiva dei contratti ai soli soggetti firmatari</a:t>
            </a:r>
          </a:p>
          <a:p>
            <a:pPr lvl="3"/>
            <a:r>
              <a:rPr lang="it-IT" dirty="0"/>
              <a:t>Fino alla metà degli anni ’70, nel settore pubblico regolamentazione per legge del rapporto di lavoro e marginalizzazione del sindacato al ruolo di lobby nei confronti di Governo e Parlamento (art. 97 Cost)</a:t>
            </a:r>
          </a:p>
          <a:p>
            <a:pPr lvl="1"/>
            <a:r>
              <a:rPr lang="it-IT" dirty="0"/>
              <a:t>I tentativi legislativi di estensione dell’efficacia soggettiva dei CCNL</a:t>
            </a:r>
          </a:p>
          <a:p>
            <a:pPr lvl="3"/>
            <a:r>
              <a:rPr lang="it-IT" dirty="0"/>
              <a:t>Legge Vigorelli e sentenza 106/1962 della Corte costituzionale</a:t>
            </a:r>
          </a:p>
          <a:p>
            <a:pPr lvl="3"/>
            <a:r>
              <a:rPr lang="it-IT" dirty="0"/>
              <a:t>La teoria dell’»ordinamento intersindacale»</a:t>
            </a:r>
          </a:p>
          <a:p>
            <a:pPr lvl="1"/>
            <a:r>
              <a:rPr lang="it-IT" dirty="0"/>
              <a:t>Gli «equivalenti funzionali» elaborati dalla giurisprudenza</a:t>
            </a:r>
          </a:p>
          <a:p>
            <a:pPr lvl="2"/>
            <a:r>
              <a:rPr lang="it-IT" dirty="0"/>
              <a:t>L’estensione  in giudizio della parte retributiva costituzionalizzata (artt. 2099 c.c. e 36 Cost.)</a:t>
            </a:r>
          </a:p>
          <a:p>
            <a:pPr lvl="2"/>
            <a:r>
              <a:rPr lang="it-IT" dirty="0"/>
              <a:t>Ma ….. Cassazione n. </a:t>
            </a:r>
            <a:r>
              <a:rPr lang="it-IT" b="1" i="0" dirty="0">
                <a:effectLst/>
                <a:latin typeface="Titillium Web" panose="00000500000000000000" pitchFamily="2" charset="0"/>
              </a:rPr>
              <a:t> 27713, del 02/10/2023</a:t>
            </a:r>
            <a:endParaRPr lang="it-IT" dirty="0"/>
          </a:p>
          <a:p>
            <a:pPr lvl="3" algn="just"/>
            <a:r>
              <a:rPr lang="it-IT" b="1" i="1" dirty="0">
                <a:solidFill>
                  <a:srgbClr val="FF0000"/>
                </a:solidFill>
                <a:effectLst/>
                <a:latin typeface="Titillium Web" panose="00000500000000000000" pitchFamily="2" charset="0"/>
              </a:rPr>
              <a:t>«Nell’attuazione dell’art. 36 della Costituzione il giudice, in via preliminare, deve fare riferimento, quali parametri di commisurazione, alla retribuzione stabilita nella contrattazione collettiva nazionale di categoria, dalla quale può discostarsi, anche ex officio, quando la stessa entri in contrasto con i criteri normativi di proporzionalità e sufficienza della retribuzione dettati dall’art. 36 Cost., anche se il rinvio alla contrattazione collettiva applicabile al caso concreto sia contemplato in una legge, di cui il giudice è tenuto a dare una interpretazione costituzionalmente orientata».</a:t>
            </a:r>
            <a:endParaRPr lang="it-IT" b="1" dirty="0">
              <a:solidFill>
                <a:srgbClr val="FF0000"/>
              </a:solidFill>
            </a:endParaRPr>
          </a:p>
        </p:txBody>
      </p:sp>
    </p:spTree>
    <p:extLst>
      <p:ext uri="{BB962C8B-B14F-4D97-AF65-F5344CB8AC3E}">
        <p14:creationId xmlns:p14="http://schemas.microsoft.com/office/powerpoint/2010/main" val="542947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19B85A-58EC-C1F3-68F6-00E106DD6DE8}"/>
              </a:ext>
            </a:extLst>
          </p:cNvPr>
          <p:cNvSpPr>
            <a:spLocks noGrp="1"/>
          </p:cNvSpPr>
          <p:nvPr>
            <p:ph type="title"/>
          </p:nvPr>
        </p:nvSpPr>
        <p:spPr/>
        <p:txBody>
          <a:bodyPr>
            <a:noAutofit/>
          </a:bodyPr>
          <a:lstStyle/>
          <a:p>
            <a:pPr algn="ctr"/>
            <a:r>
              <a:rPr lang="it-IT" sz="2000" b="1" dirty="0"/>
              <a:t>All’origine del requisito della</a:t>
            </a:r>
            <a:br>
              <a:rPr lang="it-IT" sz="2000" b="1" dirty="0"/>
            </a:br>
            <a:r>
              <a:rPr lang="it-IT" sz="2000" b="1" dirty="0"/>
              <a:t>«maggiore rappresentatività»</a:t>
            </a:r>
            <a:br>
              <a:rPr lang="it-IT" sz="2000" b="1" dirty="0"/>
            </a:br>
            <a:r>
              <a:rPr lang="it-IT" sz="2000" b="1" dirty="0"/>
              <a:t>art. 19 Statuto dei lavoratori </a:t>
            </a:r>
            <a:br>
              <a:rPr lang="it-IT" sz="2000" b="1" dirty="0"/>
            </a:br>
            <a:r>
              <a:rPr lang="it-IT" sz="2000" b="1" dirty="0"/>
              <a:t>(prima e dopo il referendum del 1995</a:t>
            </a:r>
            <a:endParaRPr lang="it-IT" sz="2000" dirty="0"/>
          </a:p>
        </p:txBody>
      </p:sp>
      <p:sp>
        <p:nvSpPr>
          <p:cNvPr id="3" name="Segnaposto contenuto 2">
            <a:extLst>
              <a:ext uri="{FF2B5EF4-FFF2-40B4-BE49-F238E27FC236}">
                <a16:creationId xmlns:a16="http://schemas.microsoft.com/office/drawing/2014/main" id="{0FB6738C-99BB-45C0-83CE-E9E7D42A3807}"/>
              </a:ext>
            </a:extLst>
          </p:cNvPr>
          <p:cNvSpPr>
            <a:spLocks noGrp="1"/>
          </p:cNvSpPr>
          <p:nvPr>
            <p:ph idx="1"/>
          </p:nvPr>
        </p:nvSpPr>
        <p:spPr/>
        <p:txBody>
          <a:bodyPr>
            <a:normAutofit/>
          </a:bodyPr>
          <a:lstStyle/>
          <a:p>
            <a:r>
              <a:rPr lang="it-IT" b="1" dirty="0">
                <a:solidFill>
                  <a:srgbClr val="FF0000"/>
                </a:solidFill>
              </a:rPr>
              <a:t>ART. 19. Costituzione delle rappresentanze sindacali aziendali. </a:t>
            </a:r>
          </a:p>
          <a:p>
            <a:r>
              <a:rPr lang="it-IT" b="1" dirty="0">
                <a:solidFill>
                  <a:schemeClr val="accent3"/>
                </a:solidFill>
                <a:highlight>
                  <a:srgbClr val="FFFF00"/>
                </a:highlight>
              </a:rPr>
              <a:t>Rappresentanze sindacali aziendali possono essere costituite ad iniziativa dei lavoratori in ogni unità produttiva, nell'ambito: </a:t>
            </a:r>
          </a:p>
          <a:p>
            <a:r>
              <a:rPr lang="it-IT" strike="sngStrike" dirty="0">
                <a:solidFill>
                  <a:srgbClr val="FF0000"/>
                </a:solidFill>
              </a:rPr>
              <a:t>a) delle associazioni aderenti alle confederazioni maggiormente rappresentative sul piano nazionale; </a:t>
            </a:r>
          </a:p>
          <a:p>
            <a:r>
              <a:rPr lang="it-IT" strike="sngStrike" dirty="0"/>
              <a:t>b) </a:t>
            </a:r>
            <a:r>
              <a:rPr lang="it-IT" b="1" dirty="0">
                <a:solidFill>
                  <a:schemeClr val="accent3"/>
                </a:solidFill>
                <a:highlight>
                  <a:srgbClr val="FFFF00"/>
                </a:highlight>
              </a:rPr>
              <a:t>delle associazioni sindacali</a:t>
            </a:r>
            <a:r>
              <a:rPr lang="it-IT" strike="sngStrike" dirty="0">
                <a:solidFill>
                  <a:srgbClr val="FF0000"/>
                </a:solidFill>
              </a:rPr>
              <a:t>, non affiliate alle predette confederazioni, </a:t>
            </a:r>
            <a:r>
              <a:rPr lang="it-IT" b="1" dirty="0">
                <a:solidFill>
                  <a:schemeClr val="accent3"/>
                </a:solidFill>
                <a:highlight>
                  <a:srgbClr val="FFFF00"/>
                </a:highlight>
              </a:rPr>
              <a:t>che siano firmatarie di contratti collettivi </a:t>
            </a:r>
            <a:r>
              <a:rPr lang="it-IT" strike="sngStrike" dirty="0">
                <a:solidFill>
                  <a:srgbClr val="FF0000"/>
                </a:solidFill>
              </a:rPr>
              <a:t>nazionali o provinciali </a:t>
            </a:r>
            <a:r>
              <a:rPr lang="it-IT" b="1" dirty="0">
                <a:solidFill>
                  <a:schemeClr val="accent3"/>
                </a:solidFill>
                <a:highlight>
                  <a:srgbClr val="FFFF00"/>
                </a:highlight>
              </a:rPr>
              <a:t>di lavoro applicati nell'unità produttiva</a:t>
            </a:r>
            <a:r>
              <a:rPr lang="it-IT" dirty="0">
                <a:highlight>
                  <a:srgbClr val="FFFF00"/>
                </a:highlight>
              </a:rPr>
              <a:t>. </a:t>
            </a:r>
          </a:p>
          <a:p>
            <a:endParaRPr lang="it-IT" dirty="0">
              <a:highlight>
                <a:srgbClr val="FFFF00"/>
              </a:highlight>
            </a:endParaRPr>
          </a:p>
          <a:p>
            <a:pPr lvl="1" algn="ctr"/>
            <a:r>
              <a:rPr lang="it-IT" b="1" dirty="0">
                <a:solidFill>
                  <a:srgbClr val="FF0000"/>
                </a:solidFill>
                <a:highlight>
                  <a:srgbClr val="FFFF00"/>
                </a:highlight>
              </a:rPr>
              <a:t>Il rischio di accreditamento datoriale</a:t>
            </a:r>
          </a:p>
        </p:txBody>
      </p:sp>
    </p:spTree>
    <p:extLst>
      <p:ext uri="{BB962C8B-B14F-4D97-AF65-F5344CB8AC3E}">
        <p14:creationId xmlns:p14="http://schemas.microsoft.com/office/powerpoint/2010/main" val="419080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A1ECA6-D235-7D6C-6B1A-235FF9A74EC8}"/>
              </a:ext>
            </a:extLst>
          </p:cNvPr>
          <p:cNvSpPr>
            <a:spLocks noGrp="1"/>
          </p:cNvSpPr>
          <p:nvPr>
            <p:ph type="title"/>
          </p:nvPr>
        </p:nvSpPr>
        <p:spPr>
          <a:xfrm>
            <a:off x="677334" y="609600"/>
            <a:ext cx="8596668" cy="1089600"/>
          </a:xfrm>
        </p:spPr>
        <p:txBody>
          <a:bodyPr>
            <a:noAutofit/>
          </a:bodyPr>
          <a:lstStyle/>
          <a:p>
            <a:pPr algn="ctr"/>
            <a:r>
              <a:rPr lang="it-IT" sz="2400" b="1" dirty="0"/>
              <a:t>La nascita del requisito di </a:t>
            </a:r>
            <a:br>
              <a:rPr lang="it-IT" sz="2400" b="1" dirty="0"/>
            </a:br>
            <a:r>
              <a:rPr lang="it-IT" sz="2400" b="1" dirty="0"/>
              <a:t>«maggiore rappresentatività»</a:t>
            </a:r>
            <a:br>
              <a:rPr lang="it-IT" sz="2400" b="1" dirty="0"/>
            </a:br>
            <a:r>
              <a:rPr lang="it-IT" sz="2400" b="1" dirty="0"/>
              <a:t>art. 19 Statuto dei lavoratori</a:t>
            </a:r>
          </a:p>
        </p:txBody>
      </p:sp>
      <p:sp>
        <p:nvSpPr>
          <p:cNvPr id="3" name="Segnaposto contenuto 2">
            <a:extLst>
              <a:ext uri="{FF2B5EF4-FFF2-40B4-BE49-F238E27FC236}">
                <a16:creationId xmlns:a16="http://schemas.microsoft.com/office/drawing/2014/main" id="{D221BB79-3C2B-3D81-314B-6DAA87A17D27}"/>
              </a:ext>
            </a:extLst>
          </p:cNvPr>
          <p:cNvSpPr>
            <a:spLocks noGrp="1"/>
          </p:cNvSpPr>
          <p:nvPr>
            <p:ph idx="1"/>
          </p:nvPr>
        </p:nvSpPr>
        <p:spPr>
          <a:xfrm>
            <a:off x="677334" y="1749601"/>
            <a:ext cx="8596668" cy="4291762"/>
          </a:xfrm>
        </p:spPr>
        <p:txBody>
          <a:bodyPr/>
          <a:lstStyle/>
          <a:p>
            <a:r>
              <a:rPr lang="it-IT" dirty="0"/>
              <a:t>I criteri di volta in volta elaborati:</a:t>
            </a:r>
          </a:p>
          <a:p>
            <a:pPr lvl="1"/>
            <a:r>
              <a:rPr lang="it-IT" dirty="0"/>
              <a:t>Consistenza numerica (iscritti): minore rilevanza rispetto a criteri di effettività dell’azione di tutela</a:t>
            </a:r>
          </a:p>
          <a:p>
            <a:pPr lvl="1"/>
            <a:r>
              <a:rPr lang="it-IT" dirty="0"/>
              <a:t>Ampiezza e diffusione della struttura organizzativa</a:t>
            </a:r>
          </a:p>
          <a:p>
            <a:pPr lvl="1"/>
            <a:r>
              <a:rPr lang="it-IT" dirty="0"/>
              <a:t>Partecipazione effettiva alla formazione e stipulazione dei contratti collettivi</a:t>
            </a:r>
          </a:p>
          <a:p>
            <a:pPr lvl="1"/>
            <a:r>
              <a:rPr lang="it-IT" dirty="0"/>
              <a:t>Composizione di controversie individuali e collettive</a:t>
            </a:r>
          </a:p>
          <a:p>
            <a:pPr lvl="1"/>
            <a:r>
              <a:rPr lang="it-IT" dirty="0" err="1"/>
              <a:t>Intercategorialità</a:t>
            </a:r>
            <a:r>
              <a:rPr lang="it-IT" dirty="0"/>
              <a:t> (confederalità)</a:t>
            </a:r>
          </a:p>
          <a:p>
            <a:pPr lvl="1"/>
            <a:r>
              <a:rPr lang="it-IT" dirty="0"/>
              <a:t>Presenza nel conflitto</a:t>
            </a:r>
          </a:p>
          <a:p>
            <a:pPr lvl="1"/>
            <a:r>
              <a:rPr lang="it-IT" dirty="0"/>
              <a:t>Capacità di mobilitazione</a:t>
            </a:r>
          </a:p>
        </p:txBody>
      </p:sp>
    </p:spTree>
    <p:extLst>
      <p:ext uri="{BB962C8B-B14F-4D97-AF65-F5344CB8AC3E}">
        <p14:creationId xmlns:p14="http://schemas.microsoft.com/office/powerpoint/2010/main" val="2627385570"/>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TotalTime>
  <Words>3466</Words>
  <Application>Microsoft Office PowerPoint</Application>
  <PresentationFormat>Widescreen</PresentationFormat>
  <Paragraphs>240</Paragraphs>
  <Slides>35</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35</vt:i4>
      </vt:variant>
    </vt:vector>
  </HeadingPairs>
  <TitlesOfParts>
    <vt:vector size="46" baseType="lpstr">
      <vt:lpstr>Arial</vt:lpstr>
      <vt:lpstr>Calibri</vt:lpstr>
      <vt:lpstr>Century Gothic</vt:lpstr>
      <vt:lpstr>Helvetica-BoldOblique</vt:lpstr>
      <vt:lpstr>Lufga</vt:lpstr>
      <vt:lpstr>Montserrat</vt:lpstr>
      <vt:lpstr>Times New Roman</vt:lpstr>
      <vt:lpstr>Titillium Web</vt:lpstr>
      <vt:lpstr>Verdana</vt:lpstr>
      <vt:lpstr>Wingdings 3</vt:lpstr>
      <vt:lpstr>Filo</vt:lpstr>
      <vt:lpstr>Presentazione standard di PowerPoint</vt:lpstr>
      <vt:lpstr>La RSU</vt:lpstr>
      <vt:lpstr>LA  RAPPRESENTATIVITA’  SINDACALE</vt:lpstr>
      <vt:lpstr>Presentazione standard di PowerPoint</vt:lpstr>
      <vt:lpstr>Nel mondo delle relazioni sindacali</vt:lpstr>
      <vt:lpstr>Alle origini della misurazione della rappresentatività</vt:lpstr>
      <vt:lpstr>Le cause e le conseguenze della mancata attuazione dell’art. 39 Cost.</vt:lpstr>
      <vt:lpstr>All’origine del requisito della «maggiore rappresentatività» art. 19 Statuto dei lavoratori  (prima e dopo il referendum del 1995</vt:lpstr>
      <vt:lpstr>La nascita del requisito di  «maggiore rappresentatività» art. 19 Statuto dei lavoratori</vt:lpstr>
      <vt:lpstr>Dalla RSA alla RSU: le ragioni di un cambio di vocale</vt:lpstr>
      <vt:lpstr>Dalla RSA alla RSU: il cambio di clima</vt:lpstr>
      <vt:lpstr>Evoluzione delle rappresentanze nei luoghi di lavoro.  Rinvio </vt:lpstr>
      <vt:lpstr>La RSU nel modello di relazioni sindacali</vt:lpstr>
      <vt:lpstr>La RSU come soggetto sindacale:  iniziativa per la costituzione</vt:lpstr>
      <vt:lpstr>La RSU:  normativa comune tra settore privato e pubblico</vt:lpstr>
      <vt:lpstr>La RSU: altre norme del settore pubblico</vt:lpstr>
      <vt:lpstr>Regole elettorali</vt:lpstr>
      <vt:lpstr>Procedure elettorali</vt:lpstr>
      <vt:lpstr>Procedure elettorali: segue</vt:lpstr>
      <vt:lpstr>Relazioni sindacali e partecipazione</vt:lpstr>
      <vt:lpstr>I soggetti</vt:lpstr>
      <vt:lpstr>Definizione di RSU ACQ 12 aprile 2022</vt:lpstr>
      <vt:lpstr>Altri soggetti sindacali nei luoghi di lavoro  (art. 3 ACQ 4/12/2017)</vt:lpstr>
      <vt:lpstr>Art. 13 Clausola di salvaguardia  ACQ  12 aprile 2022</vt:lpstr>
      <vt:lpstr>Vicende interne</vt:lpstr>
      <vt:lpstr>Cambio casacca </vt:lpstr>
      <vt:lpstr>Art. 12 Modalità di adozione delle decisioni</vt:lpstr>
      <vt:lpstr>La gestione del consenso al tavolo RSU</vt:lpstr>
      <vt:lpstr>Presentazione standard di PowerPoint</vt:lpstr>
      <vt:lpstr>Art. 7 CCNL Funzioni centrali 2019-2022</vt:lpstr>
      <vt:lpstr>Presentazione standard di PowerPoint</vt:lpstr>
      <vt:lpstr>Corte costituzionale 231/2013</vt:lpstr>
      <vt:lpstr>CORTE COSTITUZIONALE 156/2025</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carmine russo</dc:creator>
  <cp:lastModifiedBy>carmine russo</cp:lastModifiedBy>
  <cp:revision>2</cp:revision>
  <cp:lastPrinted>2026-05-27T12:12:49Z</cp:lastPrinted>
  <dcterms:created xsi:type="dcterms:W3CDTF">2026-05-27T12:07:15Z</dcterms:created>
  <dcterms:modified xsi:type="dcterms:W3CDTF">2026-05-27T12:13:19Z</dcterms:modified>
</cp:coreProperties>
</file>