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5"/>
  </p:notesMasterIdLst>
  <p:sldIdLst>
    <p:sldId id="260" r:id="rId2"/>
    <p:sldId id="257" r:id="rId3"/>
    <p:sldId id="258" r:id="rId4"/>
    <p:sldId id="263" r:id="rId5"/>
    <p:sldId id="261" r:id="rId6"/>
    <p:sldId id="262" r:id="rId7"/>
    <p:sldId id="259" r:id="rId8"/>
    <p:sldId id="264" r:id="rId9"/>
    <p:sldId id="265" r:id="rId10"/>
    <p:sldId id="266" r:id="rId11"/>
    <p:sldId id="267" r:id="rId12"/>
    <p:sldId id="268" r:id="rId13"/>
    <p:sldId id="269" r:id="rId14"/>
    <p:sldId id="270" r:id="rId15"/>
    <p:sldId id="271" r:id="rId16"/>
    <p:sldId id="364" r:id="rId17"/>
    <p:sldId id="366" r:id="rId18"/>
    <p:sldId id="367" r:id="rId19"/>
    <p:sldId id="368" r:id="rId20"/>
    <p:sldId id="369" r:id="rId21"/>
    <p:sldId id="370" r:id="rId22"/>
    <p:sldId id="371" r:id="rId23"/>
    <p:sldId id="363"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A3106"/>
    <a:srgbClr val="0075B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93" autoAdjust="0"/>
    <p:restoredTop sz="94660"/>
  </p:normalViewPr>
  <p:slideViewPr>
    <p:cSldViewPr snapToGrid="0">
      <p:cViewPr varScale="1">
        <p:scale>
          <a:sx n="153" d="100"/>
          <a:sy n="153" d="100"/>
        </p:scale>
        <p:origin x="468" y="14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E0AA70-53FF-41B2-9B89-C957B700CF11}" type="datetimeFigureOut">
              <a:rPr lang="it-IT" smtClean="0"/>
              <a:t>16/04/2026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90009B-4394-4812-AD72-0D1639B743C6}" type="slidenum">
              <a:rPr lang="it-IT" smtClean="0"/>
              <a:t>‹N›</a:t>
            </a:fld>
            <a:endParaRPr lang="it-IT"/>
          </a:p>
        </p:txBody>
      </p:sp>
    </p:spTree>
    <p:extLst>
      <p:ext uri="{BB962C8B-B14F-4D97-AF65-F5344CB8AC3E}">
        <p14:creationId xmlns:p14="http://schemas.microsoft.com/office/powerpoint/2010/main" val="6343927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p>
          </p:txBody>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p>
          </p:txBody>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p>
          </p:txBody>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p>
          </p:txBody>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2465447-6463-45AD-AC72-7D93F34B81B6}" type="datetime1">
              <a:rPr lang="en-US" smtClean="0"/>
              <a:t>4/16/2026</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r>
              <a:rPr lang="it-IT"/>
              <a:t>a cura di Carmine RUSSO</a:t>
            </a:r>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it-IT"/>
              <a:t>Fare clic sull'icona per inserire un'immagine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94C6786-A385-4CF9-962F-BCE014E81F3A}" type="datetime1">
              <a:rPr lang="en-US" smtClean="0"/>
              <a:t>4/16/2026</a:t>
            </a:fld>
            <a:endParaRPr lang="en-US" dirty="0"/>
          </a:p>
        </p:txBody>
      </p:sp>
      <p:sp>
        <p:nvSpPr>
          <p:cNvPr id="6" name="Footer Placeholder 5"/>
          <p:cNvSpPr>
            <a:spLocks noGrp="1"/>
          </p:cNvSpPr>
          <p:nvPr>
            <p:ph type="ftr" sz="quarter" idx="11"/>
          </p:nvPr>
        </p:nvSpPr>
        <p:spPr/>
        <p:txBody>
          <a:bodyPr/>
          <a:lstStyle/>
          <a:p>
            <a:r>
              <a:rPr lang="it-IT"/>
              <a:t>a cura di Carmine RUSSO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FC3B2D02-4166-40E6-8C00-D80750BF1D5D}" type="datetime1">
              <a:rPr lang="en-US" smtClean="0"/>
              <a:t>4/16/2026</a:t>
            </a:fld>
            <a:endParaRPr lang="en-US" dirty="0"/>
          </a:p>
        </p:txBody>
      </p:sp>
      <p:sp>
        <p:nvSpPr>
          <p:cNvPr id="6" name="Footer Placeholder 5"/>
          <p:cNvSpPr>
            <a:spLocks noGrp="1"/>
          </p:cNvSpPr>
          <p:nvPr>
            <p:ph type="ftr" sz="quarter" idx="11"/>
          </p:nvPr>
        </p:nvSpPr>
        <p:spPr/>
        <p:txBody>
          <a:bodyPr/>
          <a:lstStyle/>
          <a:p>
            <a:r>
              <a:rPr lang="it-IT"/>
              <a:t>a cura di Carmine RUSSO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04F79BF-1FCC-494C-BF46-11F25BAD6451}" type="datetime1">
              <a:rPr lang="en-US" smtClean="0"/>
              <a:t>4/16/2026</a:t>
            </a:fld>
            <a:endParaRPr lang="en-US" dirty="0"/>
          </a:p>
        </p:txBody>
      </p:sp>
      <p:sp>
        <p:nvSpPr>
          <p:cNvPr id="6" name="Footer Placeholder 5"/>
          <p:cNvSpPr>
            <a:spLocks noGrp="1"/>
          </p:cNvSpPr>
          <p:nvPr>
            <p:ph type="ftr" sz="quarter" idx="11"/>
          </p:nvPr>
        </p:nvSpPr>
        <p:spPr/>
        <p:txBody>
          <a:bodyPr/>
          <a:lstStyle/>
          <a:p>
            <a:r>
              <a:rPr lang="it-IT"/>
              <a:t>a cura di Carmine RUSSO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E1E0E72-A4CA-41D7-8503-A052D9725EAB}" type="datetime1">
              <a:rPr lang="en-US" smtClean="0"/>
              <a:t>4/16/2026</a:t>
            </a:fld>
            <a:endParaRPr lang="en-US" dirty="0"/>
          </a:p>
        </p:txBody>
      </p:sp>
      <p:sp>
        <p:nvSpPr>
          <p:cNvPr id="6" name="Footer Placeholder 5"/>
          <p:cNvSpPr>
            <a:spLocks noGrp="1"/>
          </p:cNvSpPr>
          <p:nvPr>
            <p:ph type="ftr" sz="quarter" idx="11"/>
          </p:nvPr>
        </p:nvSpPr>
        <p:spPr/>
        <p:txBody>
          <a:bodyPr/>
          <a:lstStyle/>
          <a:p>
            <a:r>
              <a:rPr lang="it-IT"/>
              <a:t>a cura di Carmine RUSSO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78FCEC85-0DC1-4D6A-B2E6-47A35AC046DB}" type="datetime1">
              <a:rPr lang="en-US" smtClean="0"/>
              <a:t>4/16/2026</a:t>
            </a:fld>
            <a:endParaRPr lang="en-US" dirty="0"/>
          </a:p>
        </p:txBody>
      </p:sp>
      <p:sp>
        <p:nvSpPr>
          <p:cNvPr id="4" name="Footer Placeholder 3"/>
          <p:cNvSpPr>
            <a:spLocks noGrp="1"/>
          </p:cNvSpPr>
          <p:nvPr>
            <p:ph type="ftr" sz="quarter" idx="11"/>
          </p:nvPr>
        </p:nvSpPr>
        <p:spPr/>
        <p:txBody>
          <a:bodyPr/>
          <a:lstStyle/>
          <a:p>
            <a:r>
              <a:rPr lang="it-IT"/>
              <a:t>a cura di Carmine RUSSO</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it-IT"/>
              <a:t>Fare clic sull'icona per inserire un'immagine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it-IT"/>
              <a:t>Fare clic sull'icona per inserire un'immagine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it-IT"/>
              <a:t>Fare clic sull'icona per inserire un'immagine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B9EADE4D-28C6-4C47-855E-F9C8AFF75841}" type="datetime1">
              <a:rPr lang="en-US" smtClean="0"/>
              <a:t>4/16/2026</a:t>
            </a:fld>
            <a:endParaRPr lang="en-US" dirty="0"/>
          </a:p>
        </p:txBody>
      </p:sp>
      <p:sp>
        <p:nvSpPr>
          <p:cNvPr id="4" name="Footer Placeholder 3"/>
          <p:cNvSpPr>
            <a:spLocks noGrp="1"/>
          </p:cNvSpPr>
          <p:nvPr>
            <p:ph type="ftr" sz="quarter" idx="11"/>
          </p:nvPr>
        </p:nvSpPr>
        <p:spPr/>
        <p:txBody>
          <a:bodyPr/>
          <a:lstStyle/>
          <a:p>
            <a:r>
              <a:rPr lang="it-IT"/>
              <a:t>a cura di Carmine RUSSO</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88465B9-5B0D-45B3-BA98-38009A290B53}" type="datetime1">
              <a:rPr lang="en-US" smtClean="0"/>
              <a:t>4/16/2026</a:t>
            </a:fld>
            <a:endParaRPr lang="en-US" dirty="0"/>
          </a:p>
        </p:txBody>
      </p:sp>
      <p:sp>
        <p:nvSpPr>
          <p:cNvPr id="5" name="Footer Placeholder 4"/>
          <p:cNvSpPr>
            <a:spLocks noGrp="1"/>
          </p:cNvSpPr>
          <p:nvPr>
            <p:ph type="ftr" sz="quarter" idx="11"/>
          </p:nvPr>
        </p:nvSpPr>
        <p:spPr/>
        <p:txBody>
          <a:bodyPr/>
          <a:lstStyle/>
          <a:p>
            <a:r>
              <a:rPr lang="it-IT"/>
              <a:t>a cura di Carmine RUSSO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6E047F7-BC20-4621-88E0-57FADB2D90A3}" type="datetime1">
              <a:rPr lang="en-US" smtClean="0"/>
              <a:t>4/16/2026</a:t>
            </a:fld>
            <a:endParaRPr lang="en-US" dirty="0"/>
          </a:p>
        </p:txBody>
      </p:sp>
      <p:sp>
        <p:nvSpPr>
          <p:cNvPr id="5" name="Footer Placeholder 4"/>
          <p:cNvSpPr>
            <a:spLocks noGrp="1"/>
          </p:cNvSpPr>
          <p:nvPr>
            <p:ph type="ftr" sz="quarter" idx="11"/>
          </p:nvPr>
        </p:nvSpPr>
        <p:spPr/>
        <p:txBody>
          <a:bodyPr/>
          <a:lstStyle/>
          <a:p>
            <a:r>
              <a:rPr lang="it-IT"/>
              <a:t>a cura di Carmine RUSSO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78A48DCB-321A-4FCE-A2D0-AC8F7061059C}" type="datetime1">
              <a:rPr lang="en-US" smtClean="0"/>
              <a:t>4/16/2026</a:t>
            </a:fld>
            <a:endParaRPr lang="en-US" dirty="0"/>
          </a:p>
        </p:txBody>
      </p:sp>
      <p:sp>
        <p:nvSpPr>
          <p:cNvPr id="5" name="Footer Placeholder 4"/>
          <p:cNvSpPr>
            <a:spLocks noGrp="1"/>
          </p:cNvSpPr>
          <p:nvPr>
            <p:ph type="ftr" sz="quarter" idx="11"/>
          </p:nvPr>
        </p:nvSpPr>
        <p:spPr/>
        <p:txBody>
          <a:bodyPr/>
          <a:lstStyle/>
          <a:p>
            <a:r>
              <a:rPr lang="it-IT"/>
              <a:t>a cura di Carmine RUSSO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659F76D1-8A37-4B65-BC21-E97008EE314B}" type="datetime1">
              <a:rPr lang="en-US" smtClean="0"/>
              <a:t>4/16/2026</a:t>
            </a:fld>
            <a:endParaRPr lang="en-US" dirty="0"/>
          </a:p>
        </p:txBody>
      </p:sp>
      <p:sp>
        <p:nvSpPr>
          <p:cNvPr id="5" name="Footer Placeholder 4"/>
          <p:cNvSpPr>
            <a:spLocks noGrp="1"/>
          </p:cNvSpPr>
          <p:nvPr>
            <p:ph type="ftr" sz="quarter" idx="11"/>
          </p:nvPr>
        </p:nvSpPr>
        <p:spPr/>
        <p:txBody>
          <a:bodyPr/>
          <a:lstStyle/>
          <a:p>
            <a:r>
              <a:rPr lang="it-IT"/>
              <a:t>a cura di Carmine RUSSO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7AECCD82-FFDE-4956-8166-888EFE2F8D4F}" type="datetime1">
              <a:rPr lang="en-US" smtClean="0"/>
              <a:t>4/16/2026</a:t>
            </a:fld>
            <a:endParaRPr lang="en-US" dirty="0"/>
          </a:p>
        </p:txBody>
      </p:sp>
      <p:sp>
        <p:nvSpPr>
          <p:cNvPr id="6" name="Footer Placeholder 5"/>
          <p:cNvSpPr>
            <a:spLocks noGrp="1"/>
          </p:cNvSpPr>
          <p:nvPr>
            <p:ph type="ftr" sz="quarter" idx="11"/>
          </p:nvPr>
        </p:nvSpPr>
        <p:spPr/>
        <p:txBody>
          <a:bodyPr/>
          <a:lstStyle/>
          <a:p>
            <a:r>
              <a:rPr lang="it-IT"/>
              <a:t>a cura di Carmine RUSSO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41410" y="3073397"/>
            <a:ext cx="4878391" cy="271780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3073397"/>
            <a:ext cx="4875210" cy="271780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88973C6E-9DA3-46AB-BB01-C500E50CDCBA}" type="datetime1">
              <a:rPr lang="en-US" smtClean="0"/>
              <a:t>4/16/2026</a:t>
            </a:fld>
            <a:endParaRPr lang="en-US" dirty="0"/>
          </a:p>
        </p:txBody>
      </p:sp>
      <p:sp>
        <p:nvSpPr>
          <p:cNvPr id="8" name="Footer Placeholder 7"/>
          <p:cNvSpPr>
            <a:spLocks noGrp="1"/>
          </p:cNvSpPr>
          <p:nvPr>
            <p:ph type="ftr" sz="quarter" idx="11"/>
          </p:nvPr>
        </p:nvSpPr>
        <p:spPr/>
        <p:txBody>
          <a:bodyPr/>
          <a:lstStyle/>
          <a:p>
            <a:r>
              <a:rPr lang="it-IT"/>
              <a:t>a cura di Carmine RUSSO</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C5C4D14B-A03C-440C-B6D5-C02DCF22539B}" type="datetime1">
              <a:rPr lang="en-US" smtClean="0"/>
              <a:t>4/16/2026</a:t>
            </a:fld>
            <a:endParaRPr lang="en-US" dirty="0"/>
          </a:p>
        </p:txBody>
      </p:sp>
      <p:sp>
        <p:nvSpPr>
          <p:cNvPr id="4" name="Footer Placeholder 3"/>
          <p:cNvSpPr>
            <a:spLocks noGrp="1"/>
          </p:cNvSpPr>
          <p:nvPr>
            <p:ph type="ftr" sz="quarter" idx="11"/>
          </p:nvPr>
        </p:nvSpPr>
        <p:spPr/>
        <p:txBody>
          <a:bodyPr/>
          <a:lstStyle/>
          <a:p>
            <a:r>
              <a:rPr lang="it-IT"/>
              <a:t>a cura di Carmine RUSSO</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85EFFB-C84D-4784-B77C-27F2A52E20A2}" type="datetime1">
              <a:rPr lang="en-US" smtClean="0"/>
              <a:t>4/16/2026</a:t>
            </a:fld>
            <a:endParaRPr lang="en-US" dirty="0"/>
          </a:p>
        </p:txBody>
      </p:sp>
      <p:sp>
        <p:nvSpPr>
          <p:cNvPr id="3" name="Footer Placeholder 2"/>
          <p:cNvSpPr>
            <a:spLocks noGrp="1"/>
          </p:cNvSpPr>
          <p:nvPr>
            <p:ph type="ftr" sz="quarter" idx="11"/>
          </p:nvPr>
        </p:nvSpPr>
        <p:spPr/>
        <p:txBody>
          <a:bodyPr/>
          <a:lstStyle/>
          <a:p>
            <a:r>
              <a:rPr lang="it-IT"/>
              <a:t>a cura di Carmine RUSSO</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4EDE1F6-370A-4843-81F1-DDB392046076}" type="datetime1">
              <a:rPr lang="en-US" smtClean="0"/>
              <a:t>4/16/2026</a:t>
            </a:fld>
            <a:endParaRPr lang="en-US" dirty="0"/>
          </a:p>
        </p:txBody>
      </p:sp>
      <p:sp>
        <p:nvSpPr>
          <p:cNvPr id="6" name="Footer Placeholder 5"/>
          <p:cNvSpPr>
            <a:spLocks noGrp="1"/>
          </p:cNvSpPr>
          <p:nvPr>
            <p:ph type="ftr" sz="quarter" idx="11"/>
          </p:nvPr>
        </p:nvSpPr>
        <p:spPr/>
        <p:txBody>
          <a:bodyPr/>
          <a:lstStyle/>
          <a:p>
            <a:r>
              <a:rPr lang="it-IT"/>
              <a:t>a cura di Carmine RUSSO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18FAED1C-6134-4F07-AF61-1803872723FF}" type="datetime1">
              <a:rPr lang="en-US" smtClean="0"/>
              <a:t>4/16/2026</a:t>
            </a:fld>
            <a:endParaRPr lang="en-US" dirty="0"/>
          </a:p>
        </p:txBody>
      </p:sp>
      <p:sp>
        <p:nvSpPr>
          <p:cNvPr id="6" name="Footer Placeholder 5"/>
          <p:cNvSpPr>
            <a:spLocks noGrp="1"/>
          </p:cNvSpPr>
          <p:nvPr>
            <p:ph type="ftr" sz="quarter" idx="11"/>
          </p:nvPr>
        </p:nvSpPr>
        <p:spPr/>
        <p:txBody>
          <a:bodyPr/>
          <a:lstStyle/>
          <a:p>
            <a:r>
              <a:rPr lang="it-IT"/>
              <a:t>a cura di Carmine RUSSO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p>
            </p:txBody>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it-IT"/>
              </a:p>
            </p:txBody>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p>
            </p:txBody>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it-IT"/>
              </a:p>
            </p:txBody>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a:p>
            </p:txBody>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A982E5D-5755-41C2-B006-34BB751E8582}" type="datetime1">
              <a:rPr lang="en-US" smtClean="0"/>
              <a:t>4/16/2026</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r>
              <a:rPr lang="it-IT"/>
              <a:t>a cura di Carmine RUSSO</a:t>
            </a:r>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hd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olympus.uniurb.it/index.php?option=com_content&amp;view=article&amp;id=867:decreto-legislativo-30-marzo-2001-n-165-amministrazioni-pubbliche&amp;catid=5&amp;Itemid=137"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77BD7E-59D2-D0C8-7E08-F153835DAA4F}"/>
              </a:ext>
            </a:extLst>
          </p:cNvPr>
          <p:cNvSpPr>
            <a:spLocks noGrp="1"/>
          </p:cNvSpPr>
          <p:nvPr>
            <p:ph type="ctrTitle"/>
          </p:nvPr>
        </p:nvSpPr>
        <p:spPr>
          <a:xfrm>
            <a:off x="684212" y="685799"/>
            <a:ext cx="10808418" cy="2971801"/>
          </a:xfrm>
        </p:spPr>
        <p:txBody>
          <a:bodyPr/>
          <a:lstStyle/>
          <a:p>
            <a:pPr algn="ctr"/>
            <a:r>
              <a:rPr lang="it-IT" b="1" dirty="0">
                <a:solidFill>
                  <a:srgbClr val="FF0000"/>
                </a:solidFill>
              </a:rPr>
              <a:t>Le riforme della contrattazione nel pubblico impiego</a:t>
            </a:r>
          </a:p>
        </p:txBody>
      </p:sp>
      <p:sp>
        <p:nvSpPr>
          <p:cNvPr id="3" name="Sottotitolo 2">
            <a:extLst>
              <a:ext uri="{FF2B5EF4-FFF2-40B4-BE49-F238E27FC236}">
                <a16:creationId xmlns:a16="http://schemas.microsoft.com/office/drawing/2014/main" id="{9EAE9C6E-FF74-9376-CC26-07309ADACFC1}"/>
              </a:ext>
            </a:extLst>
          </p:cNvPr>
          <p:cNvSpPr>
            <a:spLocks noGrp="1"/>
          </p:cNvSpPr>
          <p:nvPr>
            <p:ph type="subTitle" idx="1"/>
          </p:nvPr>
        </p:nvSpPr>
        <p:spPr>
          <a:xfrm>
            <a:off x="684212" y="4640893"/>
            <a:ext cx="10564161" cy="732773"/>
          </a:xfrm>
        </p:spPr>
        <p:txBody>
          <a:bodyPr>
            <a:noAutofit/>
          </a:bodyPr>
          <a:lstStyle/>
          <a:p>
            <a:pPr algn="ctr">
              <a:lnSpc>
                <a:spcPct val="100000"/>
              </a:lnSpc>
            </a:pPr>
            <a:r>
              <a:rPr lang="it-IT" sz="2400" b="1" dirty="0">
                <a:solidFill>
                  <a:srgbClr val="FFFF00"/>
                </a:solidFill>
              </a:rPr>
              <a:t>Ruolo e </a:t>
            </a:r>
            <a:r>
              <a:rPr lang="it-IT" sz="2400" b="1">
                <a:solidFill>
                  <a:srgbClr val="FFFF00"/>
                </a:solidFill>
              </a:rPr>
              <a:t>proposte sindacali </a:t>
            </a:r>
            <a:endParaRPr lang="it-IT" sz="2400" b="1" dirty="0">
              <a:solidFill>
                <a:srgbClr val="FFFF00"/>
              </a:solidFill>
            </a:endParaRPr>
          </a:p>
          <a:p>
            <a:pPr algn="ctr">
              <a:lnSpc>
                <a:spcPct val="100000"/>
              </a:lnSpc>
            </a:pPr>
            <a:r>
              <a:rPr lang="it-IT" sz="2400" b="1" dirty="0">
                <a:solidFill>
                  <a:srgbClr val="FFFF00"/>
                </a:solidFill>
              </a:rPr>
              <a:t>tra organizzazione e rapporto di lavoro</a:t>
            </a:r>
          </a:p>
        </p:txBody>
      </p:sp>
      <p:sp>
        <p:nvSpPr>
          <p:cNvPr id="4" name="Segnaposto piè di pagina 3">
            <a:extLst>
              <a:ext uri="{FF2B5EF4-FFF2-40B4-BE49-F238E27FC236}">
                <a16:creationId xmlns:a16="http://schemas.microsoft.com/office/drawing/2014/main" id="{895DAF6D-E148-00A1-7CA4-F91E2BBFB0C2}"/>
              </a:ext>
            </a:extLst>
          </p:cNvPr>
          <p:cNvSpPr>
            <a:spLocks noGrp="1"/>
          </p:cNvSpPr>
          <p:nvPr>
            <p:ph type="ftr" sz="quarter" idx="11"/>
          </p:nvPr>
        </p:nvSpPr>
        <p:spPr>
          <a:xfrm>
            <a:off x="1882687" y="6174396"/>
            <a:ext cx="5124886" cy="365125"/>
          </a:xfrm>
        </p:spPr>
        <p:txBody>
          <a:bodyPr/>
          <a:lstStyle/>
          <a:p>
            <a:r>
              <a:rPr lang="it-IT" b="1" dirty="0">
                <a:solidFill>
                  <a:schemeClr val="tx1"/>
                </a:solidFill>
              </a:rPr>
              <a:t>a cura di Carmine RUSSO</a:t>
            </a:r>
            <a:endParaRPr lang="en-US" b="1" dirty="0">
              <a:solidFill>
                <a:schemeClr val="tx1"/>
              </a:solidFill>
            </a:endParaRPr>
          </a:p>
        </p:txBody>
      </p:sp>
      <p:sp>
        <p:nvSpPr>
          <p:cNvPr id="5" name="Segnaposto numero diapositiva 4">
            <a:extLst>
              <a:ext uri="{FF2B5EF4-FFF2-40B4-BE49-F238E27FC236}">
                <a16:creationId xmlns:a16="http://schemas.microsoft.com/office/drawing/2014/main" id="{8157DCDB-A9A4-2CE1-E732-9BD28F0BCFE0}"/>
              </a:ext>
            </a:extLst>
          </p:cNvPr>
          <p:cNvSpPr>
            <a:spLocks noGrp="1"/>
          </p:cNvSpPr>
          <p:nvPr>
            <p:ph type="sldNum" sz="quarter" idx="12"/>
          </p:nvPr>
        </p:nvSpPr>
        <p:spPr>
          <a:xfrm>
            <a:off x="10936571" y="6261969"/>
            <a:ext cx="771089" cy="365125"/>
          </a:xfrm>
        </p:spPr>
        <p:txBody>
          <a:bodyPr/>
          <a:lstStyle/>
          <a:p>
            <a:fld id="{6D22F896-40B5-4ADD-8801-0D06FADFA095}" type="slidenum">
              <a:rPr lang="en-US" smtClean="0"/>
              <a:t>1</a:t>
            </a:fld>
            <a:endParaRPr lang="en-US" dirty="0"/>
          </a:p>
        </p:txBody>
      </p:sp>
    </p:spTree>
    <p:extLst>
      <p:ext uri="{BB962C8B-B14F-4D97-AF65-F5344CB8AC3E}">
        <p14:creationId xmlns:p14="http://schemas.microsoft.com/office/powerpoint/2010/main" val="1412037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0">
            <a:extLst>
              <a:ext uri="{FF2B5EF4-FFF2-40B4-BE49-F238E27FC236}">
                <a16:creationId xmlns:a16="http://schemas.microsoft.com/office/drawing/2014/main" id="{8FBD7698-49FD-9973-8A9C-11E80033DC9B}"/>
              </a:ext>
            </a:extLst>
          </p:cNvPr>
          <p:cNvSpPr>
            <a:spLocks noGrp="1"/>
          </p:cNvSpPr>
          <p:nvPr>
            <p:ph type="title"/>
          </p:nvPr>
        </p:nvSpPr>
        <p:spPr>
          <a:xfrm>
            <a:off x="1141413" y="618518"/>
            <a:ext cx="9905998" cy="448281"/>
          </a:xfrm>
        </p:spPr>
        <p:txBody>
          <a:bodyPr>
            <a:normAutofit fontScale="90000"/>
          </a:bodyPr>
          <a:lstStyle/>
          <a:p>
            <a:pPr algn="ctr"/>
            <a:r>
              <a:rPr lang="it-IT" b="1" dirty="0">
                <a:solidFill>
                  <a:srgbClr val="FF0000"/>
                </a:solidFill>
              </a:rPr>
              <a:t>Il contributo della scienza giuridica</a:t>
            </a:r>
          </a:p>
        </p:txBody>
      </p:sp>
      <p:sp>
        <p:nvSpPr>
          <p:cNvPr id="12" name="Segnaposto contenuto 11">
            <a:extLst>
              <a:ext uri="{FF2B5EF4-FFF2-40B4-BE49-F238E27FC236}">
                <a16:creationId xmlns:a16="http://schemas.microsoft.com/office/drawing/2014/main" id="{A70E3660-D519-162E-04A7-29F7B733E6AD}"/>
              </a:ext>
            </a:extLst>
          </p:cNvPr>
          <p:cNvSpPr>
            <a:spLocks noGrp="1"/>
          </p:cNvSpPr>
          <p:nvPr>
            <p:ph idx="1"/>
          </p:nvPr>
        </p:nvSpPr>
        <p:spPr>
          <a:xfrm>
            <a:off x="1141412" y="1127342"/>
            <a:ext cx="9905999" cy="4663859"/>
          </a:xfrm>
        </p:spPr>
        <p:txBody>
          <a:bodyPr>
            <a:normAutofit fontScale="70000" lnSpcReduction="20000"/>
          </a:bodyPr>
          <a:lstStyle/>
          <a:p>
            <a:r>
              <a:rPr lang="it-IT" b="1" dirty="0">
                <a:solidFill>
                  <a:srgbClr val="FF0000"/>
                </a:solidFill>
              </a:rPr>
              <a:t>Massimo Severo Giannini:</a:t>
            </a:r>
            <a:r>
              <a:rPr lang="it-IT" dirty="0"/>
              <a:t> </a:t>
            </a:r>
            <a:r>
              <a:rPr lang="it-IT" b="1" dirty="0">
                <a:solidFill>
                  <a:srgbClr val="FFFF00"/>
                </a:solidFill>
              </a:rPr>
              <a:t>la pubblica amministrazione quando organizza il lavoro non è diversa dal datore di lavoro privato</a:t>
            </a:r>
          </a:p>
          <a:p>
            <a:r>
              <a:rPr lang="it-IT" b="1" dirty="0">
                <a:solidFill>
                  <a:srgbClr val="FF0000"/>
                </a:solidFill>
              </a:rPr>
              <a:t>Andrea Orsi Battaglini</a:t>
            </a:r>
            <a:r>
              <a:rPr lang="it-IT" dirty="0"/>
              <a:t>: </a:t>
            </a:r>
            <a:r>
              <a:rPr lang="it-IT" b="1" dirty="0">
                <a:solidFill>
                  <a:srgbClr val="FFFF00"/>
                </a:solidFill>
              </a:rPr>
              <a:t>le direttive politiche sono orientamenti della discrezionalità e non vincoli e limitazione all’agire amministrativo</a:t>
            </a:r>
          </a:p>
          <a:p>
            <a:r>
              <a:rPr lang="it-IT" b="1" dirty="0">
                <a:solidFill>
                  <a:srgbClr val="FF0000"/>
                </a:solidFill>
              </a:rPr>
              <a:t>Norberto Bobbio</a:t>
            </a:r>
            <a:r>
              <a:rPr lang="it-IT" dirty="0"/>
              <a:t>: </a:t>
            </a:r>
            <a:r>
              <a:rPr lang="it-IT" b="1" dirty="0">
                <a:solidFill>
                  <a:srgbClr val="FFFF00"/>
                </a:solidFill>
              </a:rPr>
              <a:t>i diritti umani (di libertà, politici e sociali) sono il frutto di conquiste storiche che trasformano  il diritto da strumento di potere di chi governa a strumento di protezione per l'individuo.</a:t>
            </a:r>
          </a:p>
          <a:p>
            <a:r>
              <a:rPr lang="it-IT" b="1" dirty="0">
                <a:solidFill>
                  <a:srgbClr val="FF0000"/>
                </a:solidFill>
              </a:rPr>
              <a:t>Umberto Allegretti</a:t>
            </a:r>
            <a:r>
              <a:rPr lang="it-IT" b="1" dirty="0"/>
              <a:t>: </a:t>
            </a:r>
            <a:r>
              <a:rPr lang="it-IT" b="1" dirty="0">
                <a:solidFill>
                  <a:srgbClr val="FFFF00"/>
                </a:solidFill>
              </a:rPr>
              <a:t>la pubblica amministrazione non deve agire in posizione di supremazia di diritto pubblico quando si confronta con diritti della persona e diritti sociali</a:t>
            </a:r>
          </a:p>
          <a:p>
            <a:r>
              <a:rPr lang="it-IT" b="1" dirty="0">
                <a:solidFill>
                  <a:srgbClr val="FF0000"/>
                </a:solidFill>
              </a:rPr>
              <a:t>Pietro Rescigno</a:t>
            </a:r>
            <a:r>
              <a:rPr lang="it-IT" b="1" dirty="0"/>
              <a:t>: </a:t>
            </a:r>
            <a:r>
              <a:rPr lang="it-IT" b="1" dirty="0">
                <a:solidFill>
                  <a:srgbClr val="FFFF00"/>
                </a:solidFill>
              </a:rPr>
              <a:t>le formazioni intermedie sono portatrici di diritti nei confronti delle amministrazioni che devono adeguarsi al loro soddisfacimento</a:t>
            </a:r>
          </a:p>
          <a:p>
            <a:r>
              <a:rPr lang="it-IT" b="1" dirty="0">
                <a:solidFill>
                  <a:srgbClr val="FF0000"/>
                </a:solidFill>
              </a:rPr>
              <a:t>Mario Rusciano</a:t>
            </a:r>
            <a:r>
              <a:rPr lang="it-IT" b="1" dirty="0"/>
              <a:t>: </a:t>
            </a:r>
            <a:r>
              <a:rPr lang="it-IT" b="1" dirty="0">
                <a:solidFill>
                  <a:srgbClr val="FFFF00"/>
                </a:solidFill>
              </a:rPr>
              <a:t>il ruolo di funzionario non può negare la natura subordinata del rapporto di lavoro</a:t>
            </a:r>
          </a:p>
          <a:p>
            <a:r>
              <a:rPr lang="it-IT" b="1" dirty="0">
                <a:solidFill>
                  <a:srgbClr val="FF0000"/>
                </a:solidFill>
              </a:rPr>
              <a:t>Gino Giugni</a:t>
            </a:r>
            <a:r>
              <a:rPr lang="it-IT" b="1" dirty="0"/>
              <a:t>: </a:t>
            </a:r>
            <a:r>
              <a:rPr lang="it-IT" b="1" dirty="0">
                <a:solidFill>
                  <a:srgbClr val="FFFF00"/>
                </a:solidFill>
              </a:rPr>
              <a:t>l’ordinamento dello Stato e quello intersindacale possono e devono colloquiare in posizione di pari dignità</a:t>
            </a:r>
          </a:p>
        </p:txBody>
      </p:sp>
      <p:sp>
        <p:nvSpPr>
          <p:cNvPr id="9" name="Segnaposto piè di pagina 8">
            <a:extLst>
              <a:ext uri="{FF2B5EF4-FFF2-40B4-BE49-F238E27FC236}">
                <a16:creationId xmlns:a16="http://schemas.microsoft.com/office/drawing/2014/main" id="{242E8076-0FBE-7F3F-FE28-01220AFE90F5}"/>
              </a:ext>
            </a:extLst>
          </p:cNvPr>
          <p:cNvSpPr>
            <a:spLocks noGrp="1"/>
          </p:cNvSpPr>
          <p:nvPr>
            <p:ph type="ftr" sz="quarter" idx="11"/>
          </p:nvPr>
        </p:nvSpPr>
        <p:spPr/>
        <p:txBody>
          <a:bodyPr/>
          <a:lstStyle/>
          <a:p>
            <a:r>
              <a:rPr lang="it-IT"/>
              <a:t>a cura di Carmine RUSSO</a:t>
            </a:r>
            <a:endParaRPr lang="en-US" dirty="0"/>
          </a:p>
        </p:txBody>
      </p:sp>
      <p:sp>
        <p:nvSpPr>
          <p:cNvPr id="10" name="Segnaposto numero diapositiva 9">
            <a:extLst>
              <a:ext uri="{FF2B5EF4-FFF2-40B4-BE49-F238E27FC236}">
                <a16:creationId xmlns:a16="http://schemas.microsoft.com/office/drawing/2014/main" id="{1EA4B43C-8EFE-412F-FC1C-DF16C2369996}"/>
              </a:ext>
            </a:extLst>
          </p:cNvPr>
          <p:cNvSpPr>
            <a:spLocks noGrp="1"/>
          </p:cNvSpPr>
          <p:nvPr>
            <p:ph type="sldNum" sz="quarter" idx="12"/>
          </p:nvPr>
        </p:nvSpPr>
        <p:spPr/>
        <p:txBody>
          <a:bodyPr/>
          <a:lstStyle/>
          <a:p>
            <a:fld id="{6D22F896-40B5-4ADD-8801-0D06FADFA095}" type="slidenum">
              <a:rPr lang="en-US" smtClean="0"/>
              <a:t>10</a:t>
            </a:fld>
            <a:endParaRPr lang="en-US" dirty="0"/>
          </a:p>
        </p:txBody>
      </p:sp>
    </p:spTree>
    <p:extLst>
      <p:ext uri="{BB962C8B-B14F-4D97-AF65-F5344CB8AC3E}">
        <p14:creationId xmlns:p14="http://schemas.microsoft.com/office/powerpoint/2010/main" val="2261830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FFF60B-D34C-5F9B-EA27-67F009045DC3}"/>
              </a:ext>
            </a:extLst>
          </p:cNvPr>
          <p:cNvSpPr>
            <a:spLocks noGrp="1"/>
          </p:cNvSpPr>
          <p:nvPr>
            <p:ph type="title"/>
          </p:nvPr>
        </p:nvSpPr>
        <p:spPr>
          <a:xfrm>
            <a:off x="1141411" y="236475"/>
            <a:ext cx="9905998" cy="448281"/>
          </a:xfrm>
        </p:spPr>
        <p:txBody>
          <a:bodyPr>
            <a:noAutofit/>
          </a:bodyPr>
          <a:lstStyle/>
          <a:p>
            <a:pPr algn="ctr"/>
            <a:r>
              <a:rPr lang="it-IT" sz="2000" b="1" dirty="0">
                <a:solidFill>
                  <a:srgbClr val="FF0000"/>
                </a:solidFill>
              </a:rPr>
              <a:t>Gli Anni ’80</a:t>
            </a:r>
            <a:br>
              <a:rPr lang="it-IT" sz="2000" b="1" dirty="0">
                <a:solidFill>
                  <a:srgbClr val="FF0000"/>
                </a:solidFill>
              </a:rPr>
            </a:br>
            <a:r>
              <a:rPr lang="it-IT" sz="2000" b="1" dirty="0">
                <a:solidFill>
                  <a:srgbClr val="FF0000"/>
                </a:solidFill>
              </a:rPr>
              <a:t>l’approccio organizzativo: in nome di efficacia, efficienza, produttività inizia L’impervio cammino verso la contrattualizzazione</a:t>
            </a:r>
          </a:p>
        </p:txBody>
      </p:sp>
      <p:sp>
        <p:nvSpPr>
          <p:cNvPr id="3" name="Segnaposto contenuto 2">
            <a:extLst>
              <a:ext uri="{FF2B5EF4-FFF2-40B4-BE49-F238E27FC236}">
                <a16:creationId xmlns:a16="http://schemas.microsoft.com/office/drawing/2014/main" id="{55A7D37D-D3F7-47C0-0CA7-C5DB1430C0A6}"/>
              </a:ext>
            </a:extLst>
          </p:cNvPr>
          <p:cNvSpPr>
            <a:spLocks noGrp="1"/>
          </p:cNvSpPr>
          <p:nvPr>
            <p:ph idx="1"/>
          </p:nvPr>
        </p:nvSpPr>
        <p:spPr>
          <a:xfrm>
            <a:off x="1141411" y="951978"/>
            <a:ext cx="9905999" cy="5058428"/>
          </a:xfrm>
        </p:spPr>
        <p:txBody>
          <a:bodyPr>
            <a:normAutofit fontScale="85000" lnSpcReduction="20000"/>
          </a:bodyPr>
          <a:lstStyle/>
          <a:p>
            <a:r>
              <a:rPr lang="it-IT" sz="1800" b="1" dirty="0">
                <a:solidFill>
                  <a:srgbClr val="FF0000"/>
                </a:solidFill>
                <a:highlight>
                  <a:srgbClr val="FFFF00"/>
                </a:highlight>
                <a:latin typeface="Times New Roman" panose="02020603050405020304" pitchFamily="18" charset="0"/>
                <a:cs typeface="Times New Roman" panose="02020603050405020304" pitchFamily="18" charset="0"/>
              </a:rPr>
              <a:t>La Commissione Coppo sui trattamenti retributivi e normativi(1977)</a:t>
            </a:r>
          </a:p>
          <a:p>
            <a:pPr lvl="1"/>
            <a:r>
              <a:rPr lang="it-IT" sz="1400" b="1" dirty="0">
                <a:solidFill>
                  <a:srgbClr val="FF0000"/>
                </a:solidFill>
                <a:highlight>
                  <a:srgbClr val="FFFF00"/>
                </a:highlight>
                <a:latin typeface="Times New Roman" panose="02020603050405020304" pitchFamily="18" charset="0"/>
                <a:cs typeface="Times New Roman" panose="02020603050405020304" pitchFamily="18" charset="0"/>
              </a:rPr>
              <a:t>la «giungla» retributiva si manifesta soprattutto nel settore del pubblico impiego dove il sindacato poiché proprio tramite la regolamentazione normativa si è favorito il nascere e lo svilupparsi della giungla retributiva. </a:t>
            </a:r>
          </a:p>
          <a:p>
            <a:r>
              <a:rPr lang="it-IT" sz="1800" b="1" dirty="0">
                <a:solidFill>
                  <a:srgbClr val="FF0000"/>
                </a:solidFill>
                <a:highlight>
                  <a:srgbClr val="FFFF00"/>
                </a:highlight>
                <a:latin typeface="Times New Roman" panose="02020603050405020304" pitchFamily="18" charset="0"/>
                <a:cs typeface="Times New Roman" panose="02020603050405020304" pitchFamily="18" charset="0"/>
              </a:rPr>
              <a:t>La mozione del Senato</a:t>
            </a:r>
          </a:p>
          <a:p>
            <a:pPr lvl="1"/>
            <a:r>
              <a:rPr lang="it-IT" sz="1400" b="1" dirty="0">
                <a:solidFill>
                  <a:srgbClr val="FF0000"/>
                </a:solidFill>
                <a:highlight>
                  <a:srgbClr val="FFFF00"/>
                </a:highlight>
                <a:latin typeface="Times New Roman" panose="02020603050405020304" pitchFamily="18" charset="0"/>
                <a:cs typeface="Times New Roman" panose="02020603050405020304" pitchFamily="18" charset="0"/>
              </a:rPr>
              <a:t>Impegna il Governo a proporre una legge-quadro (presentata l’8 ottobre 1979) per tutto il pubblico impiego che definisca i soggetti titolari della contrattazione per le diverse branche della pubblica amministrazione (comparti )e il coordinamento delle amministrazioni pubbliche per la negoziazione; prevedere procedure per formazione e applicazione dei contratti e si prevedano norme comuni a tutto il settore</a:t>
            </a:r>
          </a:p>
          <a:p>
            <a:r>
              <a:rPr lang="it-IT" sz="1800" b="1" dirty="0">
                <a:solidFill>
                  <a:srgbClr val="FF0000"/>
                </a:solidFill>
                <a:highlight>
                  <a:srgbClr val="FFFF00"/>
                </a:highlight>
                <a:latin typeface="Times New Roman" panose="02020603050405020304" pitchFamily="18" charset="0"/>
                <a:cs typeface="Times New Roman" panose="02020603050405020304" pitchFamily="18" charset="0"/>
              </a:rPr>
              <a:t>Protocollo sul costo del lavoro (Accordo Scotti – 22 gennaio 1983)</a:t>
            </a:r>
          </a:p>
          <a:p>
            <a:pPr lvl="1"/>
            <a:r>
              <a:rPr lang="it-IT" sz="1400" b="1" dirty="0">
                <a:solidFill>
                  <a:srgbClr val="FF0000"/>
                </a:solidFill>
                <a:highlight>
                  <a:srgbClr val="FFFF00"/>
                </a:highlight>
                <a:latin typeface="Times New Roman" panose="02020603050405020304" pitchFamily="18" charset="0"/>
                <a:cs typeface="Times New Roman" panose="02020603050405020304" pitchFamily="18" charset="0"/>
              </a:rPr>
              <a:t>Si affida alla contrattazione collettiva il compito di eliminare gli automatismi e di rispettare i limiti di inflazione previsti dell’accordo </a:t>
            </a:r>
          </a:p>
          <a:p>
            <a:r>
              <a:rPr lang="it-IT" sz="1800" b="1" dirty="0">
                <a:solidFill>
                  <a:srgbClr val="FF0000"/>
                </a:solidFill>
                <a:highlight>
                  <a:srgbClr val="FFFF00"/>
                </a:highlight>
                <a:latin typeface="Times New Roman" panose="02020603050405020304" pitchFamily="18" charset="0"/>
                <a:cs typeface="Times New Roman" panose="02020603050405020304" pitchFamily="18" charset="0"/>
              </a:rPr>
              <a:t>La legge quadro sul pubblico impiego e la novità dei comparti (legge 29 marzo 1983 n. 29)</a:t>
            </a:r>
          </a:p>
          <a:p>
            <a:pPr lvl="1"/>
            <a:r>
              <a:rPr lang="it-IT" sz="1400" b="1" dirty="0">
                <a:solidFill>
                  <a:srgbClr val="FF0000"/>
                </a:solidFill>
                <a:highlight>
                  <a:srgbClr val="FFFF00"/>
                </a:highlight>
                <a:latin typeface="Times New Roman" panose="02020603050405020304" pitchFamily="18" charset="0"/>
                <a:cs typeface="Times New Roman" panose="02020603050405020304" pitchFamily="18" charset="0"/>
              </a:rPr>
              <a:t>Negoziazione con Governo</a:t>
            </a:r>
          </a:p>
          <a:p>
            <a:pPr lvl="1"/>
            <a:r>
              <a:rPr lang="it-IT" sz="1400" b="1" dirty="0">
                <a:solidFill>
                  <a:srgbClr val="FF0000"/>
                </a:solidFill>
                <a:highlight>
                  <a:srgbClr val="FFFF00"/>
                </a:highlight>
                <a:latin typeface="Times New Roman" panose="02020603050405020304" pitchFamily="18" charset="0"/>
                <a:cs typeface="Times New Roman" panose="02020603050405020304" pitchFamily="18" charset="0"/>
              </a:rPr>
              <a:t>Materie limitate a retribuzione</a:t>
            </a:r>
          </a:p>
          <a:p>
            <a:pPr lvl="1"/>
            <a:r>
              <a:rPr lang="it-IT" sz="1400" b="1" dirty="0">
                <a:solidFill>
                  <a:srgbClr val="FF0000"/>
                </a:solidFill>
                <a:highlight>
                  <a:srgbClr val="FFFF00"/>
                </a:highlight>
                <a:latin typeface="Times New Roman" panose="02020603050405020304" pitchFamily="18" charset="0"/>
                <a:cs typeface="Times New Roman" panose="02020603050405020304" pitchFamily="18" charset="0"/>
              </a:rPr>
              <a:t>Contrattazione integrativa limitata</a:t>
            </a:r>
          </a:p>
          <a:p>
            <a:pPr lvl="1"/>
            <a:r>
              <a:rPr lang="it-IT" sz="1400" b="1" dirty="0">
                <a:solidFill>
                  <a:srgbClr val="FF0000"/>
                </a:solidFill>
                <a:highlight>
                  <a:srgbClr val="FFFF00"/>
                </a:highlight>
                <a:latin typeface="Times New Roman" panose="02020603050405020304" pitchFamily="18" charset="0"/>
                <a:cs typeface="Times New Roman" panose="02020603050405020304" pitchFamily="18" charset="0"/>
              </a:rPr>
              <a:t>Recepimento degli accordi in DPR con libertà di modifica  nella procedura di recepimento</a:t>
            </a:r>
          </a:p>
          <a:p>
            <a:r>
              <a:rPr lang="it-IT" sz="1800" b="1" dirty="0">
                <a:solidFill>
                  <a:srgbClr val="FF0000"/>
                </a:solidFill>
                <a:highlight>
                  <a:srgbClr val="FFFF00"/>
                </a:highlight>
                <a:latin typeface="Times New Roman" panose="02020603050405020304" pitchFamily="18" charset="0"/>
                <a:cs typeface="Times New Roman" panose="02020603050405020304" pitchFamily="18" charset="0"/>
              </a:rPr>
              <a:t>Tra contrattazione e presenza nei collegi: lo scambio epistolare tra CGIL, CISL e UIL (1985)</a:t>
            </a:r>
          </a:p>
          <a:p>
            <a:pPr lvl="1"/>
            <a:r>
              <a:rPr lang="it-IT" sz="1400" b="1" dirty="0">
                <a:solidFill>
                  <a:srgbClr val="FF0000"/>
                </a:solidFill>
                <a:highlight>
                  <a:srgbClr val="FFFF00"/>
                </a:highlight>
                <a:latin typeface="Times New Roman" panose="02020603050405020304" pitchFamily="18" charset="0"/>
                <a:cs typeface="Times New Roman" panose="02020603050405020304" pitchFamily="18" charset="0"/>
              </a:rPr>
              <a:t>Carniti: uscire per rafforzare la contrattazione appena guadagnata</a:t>
            </a:r>
          </a:p>
          <a:p>
            <a:pPr lvl="1"/>
            <a:r>
              <a:rPr lang="it-IT" sz="1400" b="1" dirty="0">
                <a:solidFill>
                  <a:srgbClr val="FF0000"/>
                </a:solidFill>
                <a:highlight>
                  <a:srgbClr val="FFFF00"/>
                </a:highlight>
                <a:latin typeface="Times New Roman" panose="02020603050405020304" pitchFamily="18" charset="0"/>
                <a:cs typeface="Times New Roman" panose="02020603050405020304" pitchFamily="18" charset="0"/>
              </a:rPr>
              <a:t>Lama: non basta uscire, bisogna fare le riforme istituzionali</a:t>
            </a:r>
          </a:p>
          <a:p>
            <a:pPr lvl="1"/>
            <a:r>
              <a:rPr lang="it-IT" sz="1400" b="1" dirty="0">
                <a:solidFill>
                  <a:srgbClr val="FF0000"/>
                </a:solidFill>
                <a:highlight>
                  <a:srgbClr val="FFFF00"/>
                </a:highlight>
                <a:latin typeface="Times New Roman" panose="02020603050405020304" pitchFamily="18" charset="0"/>
                <a:cs typeface="Times New Roman" panose="02020603050405020304" pitchFamily="18" charset="0"/>
              </a:rPr>
              <a:t>Benvenuto: ampliare e qualificare la presenza per una maggiore trasparenza</a:t>
            </a:r>
          </a:p>
        </p:txBody>
      </p:sp>
      <p:sp>
        <p:nvSpPr>
          <p:cNvPr id="4" name="Segnaposto piè di pagina 3">
            <a:extLst>
              <a:ext uri="{FF2B5EF4-FFF2-40B4-BE49-F238E27FC236}">
                <a16:creationId xmlns:a16="http://schemas.microsoft.com/office/drawing/2014/main" id="{0310C54A-4025-CE1F-2742-0C46F6FDFFC8}"/>
              </a:ext>
            </a:extLst>
          </p:cNvPr>
          <p:cNvSpPr>
            <a:spLocks noGrp="1"/>
          </p:cNvSpPr>
          <p:nvPr>
            <p:ph type="ftr" sz="quarter" idx="11"/>
          </p:nvPr>
        </p:nvSpPr>
        <p:spPr/>
        <p:txBody>
          <a:bodyPr/>
          <a:lstStyle/>
          <a:p>
            <a:r>
              <a:rPr lang="it-IT"/>
              <a:t>a cura di Carmine RUSSO</a:t>
            </a:r>
            <a:endParaRPr lang="en-US" dirty="0"/>
          </a:p>
        </p:txBody>
      </p:sp>
      <p:sp>
        <p:nvSpPr>
          <p:cNvPr id="5" name="Segnaposto numero diapositiva 4">
            <a:extLst>
              <a:ext uri="{FF2B5EF4-FFF2-40B4-BE49-F238E27FC236}">
                <a16:creationId xmlns:a16="http://schemas.microsoft.com/office/drawing/2014/main" id="{DC31D786-0222-7EFF-F94A-13A3A2FF6560}"/>
              </a:ext>
            </a:extLst>
          </p:cNvPr>
          <p:cNvSpPr>
            <a:spLocks noGrp="1"/>
          </p:cNvSpPr>
          <p:nvPr>
            <p:ph type="sldNum" sz="quarter" idx="12"/>
          </p:nvPr>
        </p:nvSpPr>
        <p:spPr/>
        <p:txBody>
          <a:bodyPr/>
          <a:lstStyle/>
          <a:p>
            <a:fld id="{6D22F896-40B5-4ADD-8801-0D06FADFA095}" type="slidenum">
              <a:rPr lang="en-US" smtClean="0"/>
              <a:t>11</a:t>
            </a:fld>
            <a:endParaRPr lang="en-US" dirty="0"/>
          </a:p>
        </p:txBody>
      </p:sp>
    </p:spTree>
    <p:extLst>
      <p:ext uri="{BB962C8B-B14F-4D97-AF65-F5344CB8AC3E}">
        <p14:creationId xmlns:p14="http://schemas.microsoft.com/office/powerpoint/2010/main" val="2747781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5705C4-2EBD-AA19-DDAB-32014E16FF29}"/>
              </a:ext>
            </a:extLst>
          </p:cNvPr>
          <p:cNvSpPr>
            <a:spLocks noGrp="1"/>
          </p:cNvSpPr>
          <p:nvPr>
            <p:ph type="title"/>
          </p:nvPr>
        </p:nvSpPr>
        <p:spPr>
          <a:xfrm>
            <a:off x="1143001" y="274053"/>
            <a:ext cx="9905998" cy="402353"/>
          </a:xfrm>
        </p:spPr>
        <p:txBody>
          <a:bodyPr>
            <a:normAutofit fontScale="90000"/>
          </a:bodyPr>
          <a:lstStyle/>
          <a:p>
            <a:pPr algn="ctr"/>
            <a:r>
              <a:rPr lang="it-IT" sz="1800" b="1" dirty="0">
                <a:solidFill>
                  <a:srgbClr val="FF0000"/>
                </a:solidFill>
                <a:highlight>
                  <a:srgbClr val="FFFF00"/>
                </a:highlight>
              </a:rPr>
              <a:t>GLI ANNI ’90: la contrattualizzazione del rapporto di lavoro tra superamento del modello ed emergenza economica</a:t>
            </a:r>
          </a:p>
        </p:txBody>
      </p:sp>
      <p:sp>
        <p:nvSpPr>
          <p:cNvPr id="3" name="Segnaposto contenuto 2">
            <a:extLst>
              <a:ext uri="{FF2B5EF4-FFF2-40B4-BE49-F238E27FC236}">
                <a16:creationId xmlns:a16="http://schemas.microsoft.com/office/drawing/2014/main" id="{FA26FD58-C564-A45B-07D0-E7E2F470C424}"/>
              </a:ext>
            </a:extLst>
          </p:cNvPr>
          <p:cNvSpPr>
            <a:spLocks noGrp="1"/>
          </p:cNvSpPr>
          <p:nvPr>
            <p:ph idx="1"/>
          </p:nvPr>
        </p:nvSpPr>
        <p:spPr>
          <a:xfrm>
            <a:off x="1141412" y="776614"/>
            <a:ext cx="9905999" cy="5014587"/>
          </a:xfrm>
        </p:spPr>
        <p:txBody>
          <a:bodyPr>
            <a:normAutofit fontScale="47500" lnSpcReduction="20000"/>
          </a:bodyPr>
          <a:lstStyle/>
          <a:p>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La crisi della legge-quadro</a:t>
            </a:r>
          </a:p>
          <a:p>
            <a:pPr lvl="1">
              <a:lnSpc>
                <a:spcPct val="100000"/>
              </a:lnSpc>
            </a:pPr>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Scarsa incisività organizzativa a causa di </a:t>
            </a:r>
          </a:p>
          <a:p>
            <a:pPr lvl="2">
              <a:lnSpc>
                <a:spcPct val="100000"/>
              </a:lnSpc>
            </a:pPr>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una contrattazione quasi esclusivamente centralizzata</a:t>
            </a:r>
          </a:p>
          <a:p>
            <a:pPr lvl="2">
              <a:lnSpc>
                <a:spcPct val="100000"/>
              </a:lnSpc>
            </a:pPr>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La limitazione delle materie</a:t>
            </a:r>
          </a:p>
          <a:p>
            <a:pPr lvl="2">
              <a:lnSpc>
                <a:spcPct val="100000"/>
              </a:lnSpc>
            </a:pPr>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La scarsa affidabilità delle procedure di recepimento</a:t>
            </a:r>
          </a:p>
          <a:p>
            <a:pPr lvl="2">
              <a:lnSpc>
                <a:spcPct val="100000"/>
              </a:lnSpc>
            </a:pPr>
            <a:endParaRPr lang="it-IT" sz="3000" b="1" dirty="0">
              <a:solidFill>
                <a:srgbClr val="FF0000"/>
              </a:solidFill>
              <a:highlight>
                <a:srgbClr val="FFFF00"/>
              </a:highlight>
              <a:latin typeface="Times New Roman" panose="02020603050405020304" pitchFamily="18" charset="0"/>
              <a:cs typeface="Times New Roman" panose="02020603050405020304" pitchFamily="18" charset="0"/>
            </a:endParaRPr>
          </a:p>
          <a:p>
            <a:pPr>
              <a:lnSpc>
                <a:spcPct val="100000"/>
              </a:lnSpc>
            </a:pPr>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L’emergenza economica</a:t>
            </a:r>
          </a:p>
          <a:p>
            <a:pPr lvl="1"/>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Debito pubblico alle stelle e la lira era sotto attacco speculativo (uscita dallo SME nel 1992).</a:t>
            </a:r>
          </a:p>
          <a:p>
            <a:pPr lvl="1"/>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Trattato di Maastricht:  standard di efficienza e rigore di bilancio per entrare nell'Unione Economica e Monetaria.</a:t>
            </a:r>
          </a:p>
          <a:p>
            <a:pPr lvl="1"/>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Il ministro della Funzione pubblica e lo stesso del Tesoro </a:t>
            </a:r>
          </a:p>
          <a:p>
            <a:pPr lvl="1"/>
            <a:endParaRPr lang="it-IT" sz="3000" b="1" dirty="0">
              <a:solidFill>
                <a:srgbClr val="FF0000"/>
              </a:solidFill>
              <a:highlight>
                <a:srgbClr val="FFFF00"/>
              </a:highlight>
              <a:latin typeface="Times New Roman" panose="02020603050405020304" pitchFamily="18" charset="0"/>
              <a:cs typeface="Times New Roman" panose="02020603050405020304" pitchFamily="18" charset="0"/>
            </a:endParaRPr>
          </a:p>
          <a:p>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Il Protocollo del 23 luglio 1993</a:t>
            </a:r>
          </a:p>
          <a:p>
            <a:pPr lvl="2"/>
            <a:r>
              <a:rPr lang="it-IT" sz="2500" kern="100" dirty="0">
                <a:solidFill>
                  <a:srgbClr val="FF0000"/>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Crisi della Lira: Nel 1992 la moneta italiana era uscita dal Sistema Monetario Europeo (SME) a causa di una fortissima svalutazione.</a:t>
            </a:r>
            <a:r>
              <a:rPr kumimoji="0" lang="it-IT" sz="2500" i="0" u="none" strike="noStrike" kern="100" cap="none" spc="0" normalizeH="0" baseline="0" noProof="0" dirty="0">
                <a:ln>
                  <a:noFill/>
                </a:ln>
                <a:solidFill>
                  <a:srgbClr val="FF0000"/>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 </a:t>
            </a:r>
          </a:p>
          <a:p>
            <a:pPr lvl="2"/>
            <a:r>
              <a:rPr kumimoji="0" lang="it-IT" sz="2500" i="0" u="none" strike="noStrike" kern="100" cap="none" spc="0" normalizeH="0" baseline="0" noProof="0" dirty="0">
                <a:ln>
                  <a:noFill/>
                </a:ln>
                <a:solidFill>
                  <a:srgbClr val="FF0000"/>
                </a:solidFill>
                <a:effectLst/>
                <a:highlight>
                  <a:srgbClr val="FFFF00"/>
                </a:highlight>
                <a:uLnTx/>
                <a:uFillTx/>
                <a:latin typeface="Times New Roman" panose="02020603050405020304" pitchFamily="18" charset="0"/>
                <a:ea typeface="Calibri" panose="020F0502020204030204" pitchFamily="34" charset="0"/>
                <a:cs typeface="Times New Roman" panose="02020603050405020304" pitchFamily="18" charset="0"/>
              </a:rPr>
              <a:t>Inflazione fuori controllo: I prezzi salivano rapidamente e il debito pubblico era altissimo</a:t>
            </a:r>
          </a:p>
          <a:p>
            <a:pPr lvl="2"/>
            <a:r>
              <a:rPr lang="it-IT" sz="2500" kern="100" dirty="0">
                <a:solidFill>
                  <a:srgbClr val="FF0000"/>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Obiettivo Europa: L'Italia doveva rispettare i parametri del Trattato di Maastricht per poter entrare nell'Euro.</a:t>
            </a:r>
          </a:p>
          <a:p>
            <a:pPr lvl="2"/>
            <a:r>
              <a:rPr lang="it-IT" sz="2500" kern="100" dirty="0">
                <a:solidFill>
                  <a:srgbClr val="FF0000"/>
                </a:solidFill>
                <a:highlight>
                  <a:srgbClr val="FFFF00"/>
                </a:highlight>
                <a:latin typeface="Times New Roman" panose="02020603050405020304" pitchFamily="18" charset="0"/>
                <a:ea typeface="Calibri" panose="020F0502020204030204" pitchFamily="34" charset="0"/>
                <a:cs typeface="Times New Roman" panose="02020603050405020304" pitchFamily="18" charset="0"/>
              </a:rPr>
              <a:t>Superamento </a:t>
            </a:r>
            <a:r>
              <a:rPr lang="it-IT" sz="2500" kern="100" dirty="0">
                <a:solidFill>
                  <a:srgbClr val="FF0000"/>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della "Scala Mobile": Era necessario sostituire il vecchio meccanismo di adeguamento automatico dei salari, che alimentava l'inflazione (la cosiddetta spirale prezzi-salari).</a:t>
            </a:r>
          </a:p>
          <a:p>
            <a:pPr lvl="1"/>
            <a:endParaRPr lang="it-IT" sz="3000" b="1" dirty="0">
              <a:solidFill>
                <a:srgbClr val="FF0000"/>
              </a:solidFill>
              <a:highlight>
                <a:srgbClr val="FFFF00"/>
              </a:highlight>
              <a:latin typeface="Times New Roman" panose="02020603050405020304" pitchFamily="18" charset="0"/>
              <a:cs typeface="Times New Roman" panose="02020603050405020304" pitchFamily="18" charset="0"/>
            </a:endParaRPr>
          </a:p>
          <a:p>
            <a:pPr lvl="1"/>
            <a:endParaRPr lang="it-IT" sz="3000" b="1" dirty="0">
              <a:solidFill>
                <a:srgbClr val="FF0000"/>
              </a:solidFill>
              <a:highlight>
                <a:srgbClr val="FFFF00"/>
              </a:highlight>
              <a:latin typeface="Times New Roman" panose="02020603050405020304" pitchFamily="18" charset="0"/>
              <a:cs typeface="Times New Roman" panose="02020603050405020304" pitchFamily="18" charset="0"/>
            </a:endParaRPr>
          </a:p>
          <a:p>
            <a:pPr lvl="1"/>
            <a:endParaRPr lang="it-IT" sz="1300" b="1" dirty="0">
              <a:solidFill>
                <a:srgbClr val="FF0000"/>
              </a:solidFill>
              <a:highlight>
                <a:srgbClr val="FFFF00"/>
              </a:highlight>
              <a:latin typeface="Times New Roman" panose="02020603050405020304" pitchFamily="18" charset="0"/>
              <a:cs typeface="Times New Roman" panose="02020603050405020304" pitchFamily="18" charset="0"/>
            </a:endParaRPr>
          </a:p>
          <a:p>
            <a:pPr lvl="1" algn="ctr"/>
            <a:endParaRPr lang="it-IT" sz="1300" b="1" dirty="0">
              <a:solidFill>
                <a:srgbClr val="FF0000"/>
              </a:solidFill>
              <a:highlight>
                <a:srgbClr val="FFFF00"/>
              </a:highlight>
              <a:latin typeface="Times New Roman" panose="02020603050405020304" pitchFamily="18" charset="0"/>
              <a:cs typeface="Times New Roman" panose="02020603050405020304" pitchFamily="18" charset="0"/>
            </a:endParaRPr>
          </a:p>
          <a:p>
            <a:pPr lvl="1" algn="r">
              <a:lnSpc>
                <a:spcPct val="100000"/>
              </a:lnSpc>
            </a:pPr>
            <a:endParaRPr lang="it-IT" sz="1400" b="1" dirty="0">
              <a:solidFill>
                <a:srgbClr val="FF0000"/>
              </a:solidFill>
            </a:endParaRPr>
          </a:p>
        </p:txBody>
      </p:sp>
      <p:sp>
        <p:nvSpPr>
          <p:cNvPr id="4" name="Segnaposto piè di pagina 3">
            <a:extLst>
              <a:ext uri="{FF2B5EF4-FFF2-40B4-BE49-F238E27FC236}">
                <a16:creationId xmlns:a16="http://schemas.microsoft.com/office/drawing/2014/main" id="{C9FE4489-F114-B984-CE2D-DC28FAD35103}"/>
              </a:ext>
            </a:extLst>
          </p:cNvPr>
          <p:cNvSpPr>
            <a:spLocks noGrp="1"/>
          </p:cNvSpPr>
          <p:nvPr>
            <p:ph type="ftr" sz="quarter" idx="11"/>
          </p:nvPr>
        </p:nvSpPr>
        <p:spPr>
          <a:xfrm>
            <a:off x="795403" y="5883275"/>
            <a:ext cx="6585317" cy="365126"/>
          </a:xfrm>
        </p:spPr>
        <p:txBody>
          <a:bodyPr/>
          <a:lstStyle/>
          <a:p>
            <a:r>
              <a:rPr lang="it-IT" dirty="0"/>
              <a:t>a cura di Carmine</a:t>
            </a:r>
            <a:endParaRPr lang="en-US" dirty="0"/>
          </a:p>
        </p:txBody>
      </p:sp>
      <p:sp>
        <p:nvSpPr>
          <p:cNvPr id="5" name="Segnaposto numero diapositiva 4">
            <a:extLst>
              <a:ext uri="{FF2B5EF4-FFF2-40B4-BE49-F238E27FC236}">
                <a16:creationId xmlns:a16="http://schemas.microsoft.com/office/drawing/2014/main" id="{08A73E52-B5FC-E875-60E8-DF3A4616EC46}"/>
              </a:ext>
            </a:extLst>
          </p:cNvPr>
          <p:cNvSpPr>
            <a:spLocks noGrp="1"/>
          </p:cNvSpPr>
          <p:nvPr>
            <p:ph type="sldNum" sz="quarter" idx="12"/>
          </p:nvPr>
        </p:nvSpPr>
        <p:spPr/>
        <p:txBody>
          <a:bodyPr/>
          <a:lstStyle/>
          <a:p>
            <a:fld id="{6D22F896-40B5-4ADD-8801-0D06FADFA095}" type="slidenum">
              <a:rPr lang="en-US" smtClean="0"/>
              <a:t>12</a:t>
            </a:fld>
            <a:endParaRPr lang="en-US" dirty="0"/>
          </a:p>
        </p:txBody>
      </p:sp>
      <p:sp>
        <p:nvSpPr>
          <p:cNvPr id="7" name="Rettangolo 6">
            <a:extLst>
              <a:ext uri="{FF2B5EF4-FFF2-40B4-BE49-F238E27FC236}">
                <a16:creationId xmlns:a16="http://schemas.microsoft.com/office/drawing/2014/main" id="{B07CA954-663C-D1FA-A816-9BB4CCBCC2AE}"/>
              </a:ext>
            </a:extLst>
          </p:cNvPr>
          <p:cNvSpPr/>
          <p:nvPr/>
        </p:nvSpPr>
        <p:spPr>
          <a:xfrm>
            <a:off x="6650776" y="5455086"/>
            <a:ext cx="3168539" cy="100208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CasellaDiTesto 7">
            <a:extLst>
              <a:ext uri="{FF2B5EF4-FFF2-40B4-BE49-F238E27FC236}">
                <a16:creationId xmlns:a16="http://schemas.microsoft.com/office/drawing/2014/main" id="{EF576223-BEEB-FF18-1370-81AB9CD27C8D}"/>
              </a:ext>
            </a:extLst>
          </p:cNvPr>
          <p:cNvSpPr txBox="1"/>
          <p:nvPr/>
        </p:nvSpPr>
        <p:spPr>
          <a:xfrm>
            <a:off x="6650776" y="5555294"/>
            <a:ext cx="2931090" cy="923330"/>
          </a:xfrm>
          <a:prstGeom prst="rect">
            <a:avLst/>
          </a:prstGeom>
          <a:noFill/>
        </p:spPr>
        <p:txBody>
          <a:bodyPr wrap="square" rtlCol="0">
            <a:spAutoFit/>
          </a:bodyPr>
          <a:lstStyle/>
          <a:p>
            <a:pPr algn="ctr"/>
            <a:r>
              <a:rPr lang="it-IT" b="1" dirty="0">
                <a:solidFill>
                  <a:srgbClr val="FF0000"/>
                </a:solidFill>
              </a:rPr>
              <a:t>DECENTRAMENTO, CONTRATTAZIONE, PARTECIPAZIONE</a:t>
            </a:r>
          </a:p>
        </p:txBody>
      </p:sp>
    </p:spTree>
    <p:extLst>
      <p:ext uri="{BB962C8B-B14F-4D97-AF65-F5344CB8AC3E}">
        <p14:creationId xmlns:p14="http://schemas.microsoft.com/office/powerpoint/2010/main" val="4275941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D55354-D578-5DA5-9665-1C471EA9A5C1}"/>
              </a:ext>
            </a:extLst>
          </p:cNvPr>
          <p:cNvSpPr>
            <a:spLocks noGrp="1"/>
          </p:cNvSpPr>
          <p:nvPr>
            <p:ph type="title"/>
          </p:nvPr>
        </p:nvSpPr>
        <p:spPr>
          <a:xfrm>
            <a:off x="1141413" y="618518"/>
            <a:ext cx="9905998" cy="448281"/>
          </a:xfrm>
        </p:spPr>
        <p:txBody>
          <a:bodyPr>
            <a:normAutofit fontScale="90000"/>
          </a:bodyPr>
          <a:lstStyle/>
          <a:p>
            <a:pPr algn="ctr"/>
            <a:r>
              <a:rPr lang="it-IT" b="1" dirty="0">
                <a:solidFill>
                  <a:srgbClr val="FF0000"/>
                </a:solidFill>
                <a:highlight>
                  <a:srgbClr val="FFFF00"/>
                </a:highlight>
              </a:rPr>
              <a:t>,,,,,,, </a:t>
            </a:r>
            <a:r>
              <a:rPr lang="it-IT" b="1" cap="none" dirty="0">
                <a:solidFill>
                  <a:srgbClr val="FF0000"/>
                </a:solidFill>
                <a:highlight>
                  <a:srgbClr val="FFFF00"/>
                </a:highlight>
              </a:rPr>
              <a:t>segue anni </a:t>
            </a:r>
            <a:r>
              <a:rPr lang="it-IT" b="1" dirty="0">
                <a:solidFill>
                  <a:srgbClr val="FF0000"/>
                </a:solidFill>
                <a:highlight>
                  <a:srgbClr val="FFFF00"/>
                </a:highlight>
              </a:rPr>
              <a:t>’90: </a:t>
            </a:r>
            <a:r>
              <a:rPr lang="it-IT" b="1" cap="none" dirty="0">
                <a:solidFill>
                  <a:srgbClr val="FF0000"/>
                </a:solidFill>
                <a:highlight>
                  <a:srgbClr val="FFFF00"/>
                </a:highlight>
              </a:rPr>
              <a:t>una riforma ambiziosa</a:t>
            </a:r>
            <a:endParaRPr lang="it-IT" b="1" dirty="0">
              <a:solidFill>
                <a:srgbClr val="FF0000"/>
              </a:solidFill>
              <a:highlight>
                <a:srgbClr val="FFFF00"/>
              </a:highlight>
            </a:endParaRPr>
          </a:p>
        </p:txBody>
      </p:sp>
      <p:sp>
        <p:nvSpPr>
          <p:cNvPr id="3" name="Segnaposto contenuto 2">
            <a:extLst>
              <a:ext uri="{FF2B5EF4-FFF2-40B4-BE49-F238E27FC236}">
                <a16:creationId xmlns:a16="http://schemas.microsoft.com/office/drawing/2014/main" id="{324445EA-C805-AD77-EF5B-C68316E08B46}"/>
              </a:ext>
            </a:extLst>
          </p:cNvPr>
          <p:cNvSpPr>
            <a:spLocks noGrp="1"/>
          </p:cNvSpPr>
          <p:nvPr>
            <p:ph idx="1"/>
          </p:nvPr>
        </p:nvSpPr>
        <p:spPr>
          <a:xfrm>
            <a:off x="1141412" y="1202499"/>
            <a:ext cx="9905999" cy="4588702"/>
          </a:xfrm>
        </p:spPr>
        <p:txBody>
          <a:bodyPr>
            <a:normAutofit fontScale="32500" lnSpcReduction="20000"/>
          </a:bodyPr>
          <a:lstStyle/>
          <a:p>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Il progetto del decreto legislativo 29/1993</a:t>
            </a:r>
          </a:p>
          <a:p>
            <a:pPr lvl="1"/>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evitare  la privatizzazione spinta dei servizi pubblici (in primo luogo della sanità e della scuola)</a:t>
            </a:r>
          </a:p>
          <a:p>
            <a:pPr lvl="1"/>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Responsabilizzare scelte e comportamenti delle persone in quando lavoratori e non in quanto elementi di una organizzazione statica organizzata con norme esterne</a:t>
            </a:r>
          </a:p>
          <a:p>
            <a:pPr lvl="1"/>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Dotarsi di una fonte di regolamentazione flessibile e affidata a soggetti organizzativi interni</a:t>
            </a:r>
          </a:p>
          <a:p>
            <a:pPr lvl="1"/>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Facilitare forme di interlocuzione e partecipazione</a:t>
            </a:r>
          </a:p>
          <a:p>
            <a:pPr lvl="1"/>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Aumentare il decentramento della contrattazione</a:t>
            </a:r>
          </a:p>
          <a:p>
            <a:pPr lvl="1"/>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Limitare l’ingerenza politica nell’organizzazione del lavoro</a:t>
            </a:r>
          </a:p>
          <a:p>
            <a:pPr lvl="1"/>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Raccordare le retribuzioni con gli andamenti della qualità dei servizi</a:t>
            </a:r>
          </a:p>
          <a:p>
            <a:pPr lvl="1"/>
            <a:endParaRPr lang="it-IT" sz="3000" b="1" dirty="0">
              <a:solidFill>
                <a:srgbClr val="FF0000"/>
              </a:solidFill>
              <a:highlight>
                <a:srgbClr val="FFFF00"/>
              </a:highlight>
              <a:latin typeface="Times New Roman" panose="02020603050405020304" pitchFamily="18" charset="0"/>
              <a:cs typeface="Times New Roman" panose="02020603050405020304" pitchFamily="18" charset="0"/>
            </a:endParaRPr>
          </a:p>
          <a:p>
            <a:r>
              <a:rPr lang="it-IT" sz="3400" b="1" dirty="0">
                <a:solidFill>
                  <a:srgbClr val="FF0000"/>
                </a:solidFill>
                <a:highlight>
                  <a:srgbClr val="FFFF00"/>
                </a:highlight>
                <a:latin typeface="Times New Roman" panose="02020603050405020304" pitchFamily="18" charset="0"/>
                <a:cs typeface="Times New Roman" panose="02020603050405020304" pitchFamily="18" charset="0"/>
              </a:rPr>
              <a:t>I decreti del 1997 e 1998</a:t>
            </a:r>
          </a:p>
          <a:p>
            <a:pPr lvl="1"/>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Definizione e misurazione del sindacato </a:t>
            </a:r>
            <a:r>
              <a:rPr lang="it-IT" sz="3000" b="1" dirty="0" err="1">
                <a:solidFill>
                  <a:srgbClr val="FF0000"/>
                </a:solidFill>
                <a:highlight>
                  <a:srgbClr val="FFFF00"/>
                </a:highlight>
                <a:latin typeface="Times New Roman" panose="02020603050405020304" pitchFamily="18" charset="0"/>
                <a:cs typeface="Times New Roman" panose="02020603050405020304" pitchFamily="18" charset="0"/>
              </a:rPr>
              <a:t>rappressentativo</a:t>
            </a:r>
            <a:endParaRPr lang="it-IT" sz="3000" b="1" dirty="0">
              <a:solidFill>
                <a:srgbClr val="FF0000"/>
              </a:solidFill>
              <a:highlight>
                <a:srgbClr val="FFFF00"/>
              </a:highlight>
              <a:latin typeface="Times New Roman" panose="02020603050405020304" pitchFamily="18" charset="0"/>
              <a:cs typeface="Times New Roman" panose="02020603050405020304" pitchFamily="18" charset="0"/>
            </a:endParaRPr>
          </a:p>
          <a:p>
            <a:pPr lvl="1"/>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Modello di relazioni sindacali basato su due livelli raccordati tra loro</a:t>
            </a:r>
          </a:p>
          <a:p>
            <a:pPr lvl="1"/>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Nascita delle RSU in sostituzione delle RSA</a:t>
            </a:r>
          </a:p>
          <a:p>
            <a:pPr lvl="1"/>
            <a:r>
              <a:rPr lang="it-IT" sz="3000" b="1" dirty="0">
                <a:solidFill>
                  <a:srgbClr val="FF0000"/>
                </a:solidFill>
                <a:highlight>
                  <a:srgbClr val="FFFF00"/>
                </a:highlight>
                <a:latin typeface="Times New Roman" panose="02020603050405020304" pitchFamily="18" charset="0"/>
                <a:cs typeface="Times New Roman" panose="02020603050405020304" pitchFamily="18" charset="0"/>
              </a:rPr>
              <a:t>Piena contrattualizzazione anche della dirigenza</a:t>
            </a:r>
          </a:p>
          <a:p>
            <a:pPr lvl="1"/>
            <a:endParaRPr lang="it-IT" sz="1300" b="1" dirty="0">
              <a:solidFill>
                <a:srgbClr val="FF0000"/>
              </a:solidFill>
              <a:highlight>
                <a:srgbClr val="FFFF00"/>
              </a:highlight>
              <a:latin typeface="Times New Roman" panose="02020603050405020304" pitchFamily="18" charset="0"/>
              <a:cs typeface="Times New Roman" panose="02020603050405020304" pitchFamily="18" charset="0"/>
            </a:endParaRPr>
          </a:p>
          <a:p>
            <a:r>
              <a:rPr lang="it-IT" sz="5500" b="1" dirty="0">
                <a:solidFill>
                  <a:srgbClr val="FF0000"/>
                </a:solidFill>
                <a:highlight>
                  <a:srgbClr val="FFFF00"/>
                </a:highlight>
              </a:rPr>
              <a:t>Il decreto legislativo 165/2001, cosiddetto «Testo unico»</a:t>
            </a:r>
          </a:p>
          <a:p>
            <a:pPr lvl="1"/>
            <a:r>
              <a:rPr lang="it-IT" sz="4300" b="1" dirty="0">
                <a:solidFill>
                  <a:srgbClr val="FF0000"/>
                </a:solidFill>
                <a:highlight>
                  <a:srgbClr val="FFFF00"/>
                </a:highlight>
              </a:rPr>
              <a:t>Sistematizzazione delle modifiche avvenute dopo il 1993 o individuazione di una disciplina imperativa unica e puntuale su alcuni istituti del rapporto di lavoro</a:t>
            </a:r>
            <a:endParaRPr lang="it-IT" sz="2500" b="1" dirty="0">
              <a:solidFill>
                <a:srgbClr val="FF0000"/>
              </a:solidFill>
              <a:highlight>
                <a:srgbClr val="FFFF00"/>
              </a:highlight>
            </a:endParaRPr>
          </a:p>
        </p:txBody>
      </p:sp>
      <p:sp>
        <p:nvSpPr>
          <p:cNvPr id="4" name="Segnaposto piè di pagina 3">
            <a:extLst>
              <a:ext uri="{FF2B5EF4-FFF2-40B4-BE49-F238E27FC236}">
                <a16:creationId xmlns:a16="http://schemas.microsoft.com/office/drawing/2014/main" id="{4301DDBE-D68F-9560-CDC6-80499192E182}"/>
              </a:ext>
            </a:extLst>
          </p:cNvPr>
          <p:cNvSpPr>
            <a:spLocks noGrp="1"/>
          </p:cNvSpPr>
          <p:nvPr>
            <p:ph type="ftr" sz="quarter" idx="11"/>
          </p:nvPr>
        </p:nvSpPr>
        <p:spPr/>
        <p:txBody>
          <a:bodyPr/>
          <a:lstStyle/>
          <a:p>
            <a:r>
              <a:rPr lang="it-IT"/>
              <a:t>a cura di Carmine RUSSO</a:t>
            </a:r>
            <a:endParaRPr lang="en-US" dirty="0"/>
          </a:p>
        </p:txBody>
      </p:sp>
      <p:sp>
        <p:nvSpPr>
          <p:cNvPr id="5" name="Segnaposto numero diapositiva 4">
            <a:extLst>
              <a:ext uri="{FF2B5EF4-FFF2-40B4-BE49-F238E27FC236}">
                <a16:creationId xmlns:a16="http://schemas.microsoft.com/office/drawing/2014/main" id="{A05CBCE5-F1D8-CA5A-906E-323E5EF9C5EC}"/>
              </a:ext>
            </a:extLst>
          </p:cNvPr>
          <p:cNvSpPr>
            <a:spLocks noGrp="1"/>
          </p:cNvSpPr>
          <p:nvPr>
            <p:ph type="sldNum" sz="quarter" idx="12"/>
          </p:nvPr>
        </p:nvSpPr>
        <p:spPr/>
        <p:txBody>
          <a:bodyPr/>
          <a:lstStyle/>
          <a:p>
            <a:fld id="{6D22F896-40B5-4ADD-8801-0D06FADFA095}" type="slidenum">
              <a:rPr lang="en-US" smtClean="0"/>
              <a:t>13</a:t>
            </a:fld>
            <a:endParaRPr lang="en-US" dirty="0"/>
          </a:p>
        </p:txBody>
      </p:sp>
    </p:spTree>
    <p:extLst>
      <p:ext uri="{BB962C8B-B14F-4D97-AF65-F5344CB8AC3E}">
        <p14:creationId xmlns:p14="http://schemas.microsoft.com/office/powerpoint/2010/main" val="1847402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88258D-67BF-2AAE-9C50-EFC1763CA887}"/>
              </a:ext>
            </a:extLst>
          </p:cNvPr>
          <p:cNvSpPr>
            <a:spLocks noGrp="1"/>
          </p:cNvSpPr>
          <p:nvPr>
            <p:ph type="title"/>
          </p:nvPr>
        </p:nvSpPr>
        <p:spPr>
          <a:xfrm>
            <a:off x="1141411" y="470293"/>
            <a:ext cx="9905998" cy="596505"/>
          </a:xfrm>
        </p:spPr>
        <p:txBody>
          <a:bodyPr>
            <a:noAutofit/>
          </a:bodyPr>
          <a:lstStyle/>
          <a:p>
            <a:pPr algn="ctr"/>
            <a:r>
              <a:rPr lang="it-IT" sz="1800" b="1" dirty="0">
                <a:solidFill>
                  <a:srgbClr val="FF0000"/>
                </a:solidFill>
                <a:highlight>
                  <a:srgbClr val="FFFF00"/>
                </a:highlight>
              </a:rPr>
              <a:t>Di crisi in crisi: </a:t>
            </a:r>
            <a:br>
              <a:rPr lang="it-IT" sz="1800" b="1" dirty="0">
                <a:solidFill>
                  <a:srgbClr val="FF0000"/>
                </a:solidFill>
                <a:highlight>
                  <a:srgbClr val="FFFF00"/>
                </a:highlight>
              </a:rPr>
            </a:br>
            <a:endParaRPr lang="it-IT" sz="1800" b="1" dirty="0">
              <a:solidFill>
                <a:srgbClr val="FF0000"/>
              </a:solidFill>
              <a:highlight>
                <a:srgbClr val="FFFF00"/>
              </a:highlight>
            </a:endParaRPr>
          </a:p>
        </p:txBody>
      </p:sp>
      <p:sp>
        <p:nvSpPr>
          <p:cNvPr id="3" name="Segnaposto contenuto 2">
            <a:extLst>
              <a:ext uri="{FF2B5EF4-FFF2-40B4-BE49-F238E27FC236}">
                <a16:creationId xmlns:a16="http://schemas.microsoft.com/office/drawing/2014/main" id="{D08B4739-BD99-C5E1-47C8-F1C23F143854}"/>
              </a:ext>
            </a:extLst>
          </p:cNvPr>
          <p:cNvSpPr>
            <a:spLocks noGrp="1"/>
          </p:cNvSpPr>
          <p:nvPr>
            <p:ph idx="1"/>
          </p:nvPr>
        </p:nvSpPr>
        <p:spPr>
          <a:xfrm>
            <a:off x="1141412" y="1121079"/>
            <a:ext cx="9905999" cy="4670122"/>
          </a:xfrm>
        </p:spPr>
        <p:txBody>
          <a:bodyPr>
            <a:normAutofit fontScale="92500" lnSpcReduction="20000"/>
          </a:bodyPr>
          <a:lstStyle/>
          <a:p>
            <a:r>
              <a:rPr lang="it-IT" b="1" i="1" dirty="0">
                <a:solidFill>
                  <a:srgbClr val="0A0A0A"/>
                </a:solidFill>
                <a:effectLst/>
                <a:highlight>
                  <a:srgbClr val="FFFF00"/>
                </a:highlight>
                <a:latin typeface="Google Sans"/>
              </a:rPr>
              <a:t>La crisi economica è "abituale compagno di viaggio" del diritto del lavoro</a:t>
            </a:r>
          </a:p>
          <a:p>
            <a:pPr lvl="8" algn="r"/>
            <a:r>
              <a:rPr lang="it-IT" b="1" dirty="0">
                <a:solidFill>
                  <a:srgbClr val="0A0A0A"/>
                </a:solidFill>
                <a:highlight>
                  <a:srgbClr val="FFFF00"/>
                </a:highlight>
                <a:latin typeface="Google Sans"/>
              </a:rPr>
              <a:t>(Umberto Romagnoli)</a:t>
            </a:r>
          </a:p>
          <a:p>
            <a:pPr lvl="8" algn="r"/>
            <a:endParaRPr lang="it-IT" dirty="0">
              <a:solidFill>
                <a:srgbClr val="0A0A0A"/>
              </a:solidFill>
              <a:latin typeface="Google Sans"/>
            </a:endParaRPr>
          </a:p>
          <a:p>
            <a:pPr algn="just"/>
            <a:r>
              <a:rPr lang="it-IT" b="1" dirty="0">
                <a:solidFill>
                  <a:srgbClr val="FF0000"/>
                </a:solidFill>
                <a:highlight>
                  <a:srgbClr val="FFFF00"/>
                </a:highlight>
                <a:latin typeface="Google Sans"/>
              </a:rPr>
              <a:t>Gli effetti della crisi finanziaria del 2008</a:t>
            </a:r>
          </a:p>
          <a:p>
            <a:pPr lvl="1" algn="just"/>
            <a:r>
              <a:rPr lang="it-IT" b="1" dirty="0">
                <a:solidFill>
                  <a:srgbClr val="FF0000"/>
                </a:solidFill>
                <a:highlight>
                  <a:srgbClr val="FFFF00"/>
                </a:highlight>
                <a:latin typeface="Google Sans"/>
              </a:rPr>
              <a:t>Recessione</a:t>
            </a:r>
          </a:p>
          <a:p>
            <a:pPr lvl="1" algn="just"/>
            <a:r>
              <a:rPr lang="it-IT" b="1" dirty="0">
                <a:solidFill>
                  <a:srgbClr val="FF0000"/>
                </a:solidFill>
                <a:highlight>
                  <a:srgbClr val="FFFF00"/>
                </a:highlight>
                <a:latin typeface="Google Sans"/>
              </a:rPr>
              <a:t>Crisi del debito degli Stati (Grecia, Spagna, Portogallo, Irlanda)</a:t>
            </a:r>
          </a:p>
          <a:p>
            <a:pPr lvl="1" algn="just"/>
            <a:r>
              <a:rPr lang="it-IT" b="1" dirty="0">
                <a:solidFill>
                  <a:srgbClr val="FF0000"/>
                </a:solidFill>
                <a:highlight>
                  <a:srgbClr val="FFFF00"/>
                </a:highlight>
                <a:latin typeface="Google Sans"/>
              </a:rPr>
              <a:t>Crollo dell’economia reale (riduzione del PIL e aumento della disoccupazione)</a:t>
            </a:r>
          </a:p>
          <a:p>
            <a:pPr lvl="1" algn="just"/>
            <a:r>
              <a:rPr lang="it-IT" b="1" dirty="0">
                <a:solidFill>
                  <a:srgbClr val="FF0000"/>
                </a:solidFill>
                <a:highlight>
                  <a:srgbClr val="FFFF00"/>
                </a:highlight>
                <a:latin typeface="Google Sans"/>
              </a:rPr>
              <a:t>Aziendalizzazione della contrattazione collettiva del settore privato</a:t>
            </a:r>
          </a:p>
          <a:p>
            <a:r>
              <a:rPr lang="it-IT" b="1" dirty="0">
                <a:solidFill>
                  <a:schemeClr val="bg1"/>
                </a:solidFill>
              </a:rPr>
              <a:t>La prospettiva reale dell’intervento della TROIKA</a:t>
            </a:r>
          </a:p>
          <a:p>
            <a:pPr lvl="1"/>
            <a:r>
              <a:rPr lang="it-IT" i="1" dirty="0">
                <a:solidFill>
                  <a:schemeClr val="bg1"/>
                </a:solidFill>
                <a:highlight>
                  <a:srgbClr val="FFFF00"/>
                </a:highlight>
              </a:rPr>
              <a:t>organismo composto da Commissione Europea, Banca Centrale Europea (BCE) e Fondo Monetario Internazionale (FMI) per monitorare e gestire i piani di salvataggio nei paesi dell'Eurozona</a:t>
            </a:r>
          </a:p>
          <a:p>
            <a:pPr lvl="1" algn="just"/>
            <a:r>
              <a:rPr lang="it-IT" b="1" dirty="0">
                <a:solidFill>
                  <a:srgbClr val="FF0000"/>
                </a:solidFill>
                <a:highlight>
                  <a:srgbClr val="FFFF00"/>
                </a:highlight>
                <a:latin typeface="Google Sans"/>
              </a:rPr>
              <a:t>Costituzionalizzazione del principio del pareggio di bilancio (artt. 81 e 97 Cost.)</a:t>
            </a:r>
          </a:p>
        </p:txBody>
      </p:sp>
      <p:sp>
        <p:nvSpPr>
          <p:cNvPr id="4" name="Segnaposto piè di pagina 3">
            <a:extLst>
              <a:ext uri="{FF2B5EF4-FFF2-40B4-BE49-F238E27FC236}">
                <a16:creationId xmlns:a16="http://schemas.microsoft.com/office/drawing/2014/main" id="{E57DD828-A8DB-D3C5-ADCC-2FE41E3197EA}"/>
              </a:ext>
            </a:extLst>
          </p:cNvPr>
          <p:cNvSpPr>
            <a:spLocks noGrp="1"/>
          </p:cNvSpPr>
          <p:nvPr>
            <p:ph type="ftr" sz="quarter" idx="11"/>
          </p:nvPr>
        </p:nvSpPr>
        <p:spPr/>
        <p:txBody>
          <a:bodyPr/>
          <a:lstStyle/>
          <a:p>
            <a:r>
              <a:rPr lang="it-IT"/>
              <a:t>a cura di Carmine RUSSO</a:t>
            </a:r>
            <a:endParaRPr lang="en-US" dirty="0"/>
          </a:p>
        </p:txBody>
      </p:sp>
      <p:sp>
        <p:nvSpPr>
          <p:cNvPr id="5" name="Segnaposto numero diapositiva 4">
            <a:extLst>
              <a:ext uri="{FF2B5EF4-FFF2-40B4-BE49-F238E27FC236}">
                <a16:creationId xmlns:a16="http://schemas.microsoft.com/office/drawing/2014/main" id="{30591695-168D-EB51-87E0-D8AF4A55F512}"/>
              </a:ext>
            </a:extLst>
          </p:cNvPr>
          <p:cNvSpPr>
            <a:spLocks noGrp="1"/>
          </p:cNvSpPr>
          <p:nvPr>
            <p:ph type="sldNum" sz="quarter" idx="12"/>
          </p:nvPr>
        </p:nvSpPr>
        <p:spPr/>
        <p:txBody>
          <a:bodyPr/>
          <a:lstStyle/>
          <a:p>
            <a:fld id="{6D22F896-40B5-4ADD-8801-0D06FADFA095}" type="slidenum">
              <a:rPr lang="en-US" smtClean="0"/>
              <a:t>14</a:t>
            </a:fld>
            <a:endParaRPr lang="en-US" dirty="0"/>
          </a:p>
        </p:txBody>
      </p:sp>
    </p:spTree>
    <p:extLst>
      <p:ext uri="{BB962C8B-B14F-4D97-AF65-F5344CB8AC3E}">
        <p14:creationId xmlns:p14="http://schemas.microsoft.com/office/powerpoint/2010/main" val="2238663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25B932-F06B-3AF4-0289-DD388F97322B}"/>
              </a:ext>
            </a:extLst>
          </p:cNvPr>
          <p:cNvSpPr>
            <a:spLocks noGrp="1"/>
          </p:cNvSpPr>
          <p:nvPr>
            <p:ph type="title"/>
          </p:nvPr>
        </p:nvSpPr>
        <p:spPr>
          <a:xfrm>
            <a:off x="1141413" y="482252"/>
            <a:ext cx="9905998" cy="1041745"/>
          </a:xfrm>
        </p:spPr>
        <p:txBody>
          <a:bodyPr>
            <a:normAutofit fontScale="90000"/>
          </a:bodyPr>
          <a:lstStyle/>
          <a:p>
            <a:pPr algn="ctr"/>
            <a:r>
              <a:rPr lang="it-IT" sz="3100" b="1" cap="none" dirty="0">
                <a:solidFill>
                  <a:srgbClr val="FF0000"/>
                </a:solidFill>
              </a:rPr>
              <a:t>Le principali ricadute sulla contrattazione del lavoro pubblico</a:t>
            </a:r>
            <a:br>
              <a:rPr lang="it-IT" sz="2400" b="1" cap="none" dirty="0">
                <a:solidFill>
                  <a:srgbClr val="FF0000"/>
                </a:solidFill>
              </a:rPr>
            </a:br>
            <a:r>
              <a:rPr lang="it-IT" sz="2400" b="1" dirty="0">
                <a:solidFill>
                  <a:srgbClr val="FF0000"/>
                </a:solidFill>
                <a:highlight>
                  <a:srgbClr val="FFFF00"/>
                </a:highlight>
              </a:rPr>
              <a:t>il sergente di ferro e il dipendente fannullone</a:t>
            </a:r>
            <a:endParaRPr lang="it-IT" sz="2400" b="1" cap="none" dirty="0">
              <a:solidFill>
                <a:srgbClr val="FF0000"/>
              </a:solidFill>
            </a:endParaRPr>
          </a:p>
        </p:txBody>
      </p:sp>
      <p:sp>
        <p:nvSpPr>
          <p:cNvPr id="3" name="Segnaposto contenuto 2">
            <a:extLst>
              <a:ext uri="{FF2B5EF4-FFF2-40B4-BE49-F238E27FC236}">
                <a16:creationId xmlns:a16="http://schemas.microsoft.com/office/drawing/2014/main" id="{F1096999-70F2-A0F6-620B-4A5302D9EC58}"/>
              </a:ext>
            </a:extLst>
          </p:cNvPr>
          <p:cNvSpPr>
            <a:spLocks noGrp="1"/>
          </p:cNvSpPr>
          <p:nvPr>
            <p:ph idx="1"/>
          </p:nvPr>
        </p:nvSpPr>
        <p:spPr>
          <a:xfrm>
            <a:off x="1141412" y="1780783"/>
            <a:ext cx="9905999" cy="4724402"/>
          </a:xfrm>
        </p:spPr>
        <p:txBody>
          <a:bodyPr>
            <a:normAutofit/>
          </a:bodyPr>
          <a:lstStyle/>
          <a:p>
            <a:r>
              <a:rPr lang="it-IT" b="1" dirty="0">
                <a:solidFill>
                  <a:schemeClr val="bg1"/>
                </a:solidFill>
              </a:rPr>
              <a:t>Effetti sul d.lgs. 165/2001</a:t>
            </a:r>
          </a:p>
          <a:p>
            <a:pPr lvl="1"/>
            <a:r>
              <a:rPr lang="it-IT" b="1" dirty="0">
                <a:solidFill>
                  <a:srgbClr val="FF0000"/>
                </a:solidFill>
                <a:highlight>
                  <a:srgbClr val="FFFF00"/>
                </a:highlight>
                <a:latin typeface="Google Sans"/>
              </a:rPr>
              <a:t>accentramento della contrattazione collettiva (riduzione dei comparti)</a:t>
            </a:r>
          </a:p>
          <a:p>
            <a:pPr lvl="1"/>
            <a:r>
              <a:rPr lang="it-IT" b="1" dirty="0">
                <a:solidFill>
                  <a:srgbClr val="FF0000"/>
                </a:solidFill>
                <a:highlight>
                  <a:srgbClr val="FFFF00"/>
                </a:highlight>
                <a:latin typeface="Google Sans"/>
              </a:rPr>
              <a:t> più incisivi e diffusi controlli della Corte dei conti </a:t>
            </a:r>
          </a:p>
          <a:p>
            <a:pPr lvl="1"/>
            <a:r>
              <a:rPr lang="it-IT" b="1" dirty="0" err="1">
                <a:solidFill>
                  <a:srgbClr val="FF0000"/>
                </a:solidFill>
                <a:highlight>
                  <a:srgbClr val="FFFF00"/>
                </a:highlight>
                <a:latin typeface="Google Sans"/>
              </a:rPr>
              <a:t>Rilegificazione</a:t>
            </a:r>
            <a:r>
              <a:rPr lang="it-IT" b="1" dirty="0">
                <a:solidFill>
                  <a:srgbClr val="FF0000"/>
                </a:solidFill>
                <a:highlight>
                  <a:srgbClr val="FFFF00"/>
                </a:highlight>
                <a:latin typeface="Google Sans"/>
              </a:rPr>
              <a:t> di materie (mobilità, procedimenti e sanzioni disciplinari, distribuzione del salario accessorio)</a:t>
            </a:r>
          </a:p>
          <a:p>
            <a:pPr lvl="1"/>
            <a:r>
              <a:rPr lang="it-IT" b="1" dirty="0">
                <a:solidFill>
                  <a:srgbClr val="FF0000"/>
                </a:solidFill>
                <a:highlight>
                  <a:srgbClr val="FFFF00"/>
                </a:highlight>
                <a:latin typeface="Google Sans"/>
              </a:rPr>
              <a:t>riduzione delle forme di partecipazione</a:t>
            </a:r>
          </a:p>
          <a:p>
            <a:pPr lvl="1"/>
            <a:r>
              <a:rPr lang="it-IT" b="1" dirty="0">
                <a:solidFill>
                  <a:srgbClr val="FF0000"/>
                </a:solidFill>
                <a:highlight>
                  <a:srgbClr val="FFFF00"/>
                </a:highlight>
                <a:latin typeface="Google Sans"/>
              </a:rPr>
              <a:t>blocco della contrattazione </a:t>
            </a:r>
          </a:p>
          <a:p>
            <a:pPr lvl="1"/>
            <a:endParaRPr lang="it-IT" dirty="0"/>
          </a:p>
        </p:txBody>
      </p:sp>
      <p:sp>
        <p:nvSpPr>
          <p:cNvPr id="4" name="Segnaposto piè di pagina 3">
            <a:extLst>
              <a:ext uri="{FF2B5EF4-FFF2-40B4-BE49-F238E27FC236}">
                <a16:creationId xmlns:a16="http://schemas.microsoft.com/office/drawing/2014/main" id="{D75225B9-100F-0B8B-81D0-5F352877A508}"/>
              </a:ext>
            </a:extLst>
          </p:cNvPr>
          <p:cNvSpPr>
            <a:spLocks noGrp="1"/>
          </p:cNvSpPr>
          <p:nvPr>
            <p:ph type="ftr" sz="quarter" idx="11"/>
          </p:nvPr>
        </p:nvSpPr>
        <p:spPr/>
        <p:txBody>
          <a:bodyPr/>
          <a:lstStyle/>
          <a:p>
            <a:r>
              <a:rPr lang="it-IT"/>
              <a:t>a cura di Carmine RUSSO</a:t>
            </a:r>
            <a:endParaRPr lang="en-US" dirty="0"/>
          </a:p>
        </p:txBody>
      </p:sp>
      <p:sp>
        <p:nvSpPr>
          <p:cNvPr id="5" name="Segnaposto numero diapositiva 4">
            <a:extLst>
              <a:ext uri="{FF2B5EF4-FFF2-40B4-BE49-F238E27FC236}">
                <a16:creationId xmlns:a16="http://schemas.microsoft.com/office/drawing/2014/main" id="{D122B6C6-D59F-677E-4ECA-16ED4B0D942F}"/>
              </a:ext>
            </a:extLst>
          </p:cNvPr>
          <p:cNvSpPr>
            <a:spLocks noGrp="1"/>
          </p:cNvSpPr>
          <p:nvPr>
            <p:ph type="sldNum" sz="quarter" idx="12"/>
          </p:nvPr>
        </p:nvSpPr>
        <p:spPr/>
        <p:txBody>
          <a:bodyPr/>
          <a:lstStyle/>
          <a:p>
            <a:fld id="{6D22F896-40B5-4ADD-8801-0D06FADFA095}" type="slidenum">
              <a:rPr lang="en-US" smtClean="0"/>
              <a:t>15</a:t>
            </a:fld>
            <a:endParaRPr lang="en-US" dirty="0"/>
          </a:p>
        </p:txBody>
      </p:sp>
    </p:spTree>
    <p:extLst>
      <p:ext uri="{BB962C8B-B14F-4D97-AF65-F5344CB8AC3E}">
        <p14:creationId xmlns:p14="http://schemas.microsoft.com/office/powerpoint/2010/main" val="239607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olo 1"/>
          <p:cNvSpPr>
            <a:spLocks noGrp="1"/>
          </p:cNvSpPr>
          <p:nvPr>
            <p:ph type="title" idx="4294967295"/>
          </p:nvPr>
        </p:nvSpPr>
        <p:spPr>
          <a:xfrm>
            <a:off x="2057400" y="381000"/>
            <a:ext cx="7886700" cy="1600200"/>
          </a:xfrm>
        </p:spPr>
        <p:txBody>
          <a:bodyPr/>
          <a:lstStyle/>
          <a:p>
            <a:pPr algn="ctr" eaLnBrk="1" hangingPunct="1"/>
            <a:r>
              <a:rPr lang="it-IT" altLang="it-IT" b="1" dirty="0">
                <a:solidFill>
                  <a:srgbClr val="FF0000"/>
                </a:solidFill>
                <a:highlight>
                  <a:srgbClr val="FFFF00"/>
                </a:highlight>
              </a:rPr>
              <a:t>Il difficile contemperamento tra vincoli di bilancio e diritti</a:t>
            </a:r>
          </a:p>
        </p:txBody>
      </p:sp>
      <p:sp>
        <p:nvSpPr>
          <p:cNvPr id="15363" name="Segnaposto testo 2"/>
          <p:cNvSpPr>
            <a:spLocks noGrp="1"/>
          </p:cNvSpPr>
          <p:nvPr>
            <p:ph type="body" idx="4294967295"/>
          </p:nvPr>
        </p:nvSpPr>
        <p:spPr>
          <a:xfrm>
            <a:off x="2362200" y="4800600"/>
            <a:ext cx="7380288" cy="1227138"/>
          </a:xfrm>
        </p:spPr>
        <p:txBody>
          <a:bodyPr/>
          <a:lstStyle/>
          <a:p>
            <a:pPr marL="0" indent="0" algn="ctr">
              <a:buNone/>
            </a:pPr>
            <a:r>
              <a:rPr lang="it-IT" altLang="it-IT" sz="2800" b="1" dirty="0">
                <a:solidFill>
                  <a:srgbClr val="FF0000"/>
                </a:solidFill>
                <a:highlight>
                  <a:srgbClr val="FFFF00"/>
                </a:highlight>
              </a:rPr>
              <a:t>La sentenza della Corte Costituzionale </a:t>
            </a:r>
          </a:p>
          <a:p>
            <a:pPr marL="0" indent="0" algn="ctr">
              <a:buNone/>
            </a:pPr>
            <a:r>
              <a:rPr lang="it-IT" altLang="it-IT" sz="2800" b="1" dirty="0">
                <a:solidFill>
                  <a:srgbClr val="FF0000"/>
                </a:solidFill>
                <a:highlight>
                  <a:srgbClr val="FFFF00"/>
                </a:highlight>
              </a:rPr>
              <a:t>23 luglio 2015, n. 178</a:t>
            </a:r>
          </a:p>
        </p:txBody>
      </p:sp>
      <p:sp>
        <p:nvSpPr>
          <p:cNvPr id="15364" name="Segnaposto piè di pagina 3"/>
          <p:cNvSpPr>
            <a:spLocks noGrp="1"/>
          </p:cNvSpPr>
          <p:nvPr>
            <p:ph type="ftr" sz="quarter" idx="11"/>
          </p:nvPr>
        </p:nvSpPr>
        <p:spPr>
          <a:xfrm>
            <a:off x="4648200" y="6245225"/>
            <a:ext cx="2895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cs typeface="Arial" panose="020B0604020202020204" pitchFamily="34" charset="0"/>
              </a:defRPr>
            </a:lvl1pPr>
            <a:lvl2pPr marL="742950" indent="-285750">
              <a:spcBef>
                <a:spcPct val="20000"/>
              </a:spcBef>
              <a:buChar char="–"/>
              <a:defRPr sz="2800">
                <a:solidFill>
                  <a:schemeClr val="tx1"/>
                </a:solidFill>
                <a:latin typeface="Comic Sans MS" panose="030F0702030302020204" pitchFamily="66" charset="0"/>
                <a:cs typeface="Arial" panose="020B0604020202020204" pitchFamily="34" charset="0"/>
              </a:defRPr>
            </a:lvl2pPr>
            <a:lvl3pPr marL="1143000" indent="-228600">
              <a:spcBef>
                <a:spcPct val="20000"/>
              </a:spcBef>
              <a:buChar char="•"/>
              <a:defRPr sz="2400">
                <a:solidFill>
                  <a:schemeClr val="tx1"/>
                </a:solidFill>
                <a:latin typeface="Comic Sans MS" panose="030F0702030302020204" pitchFamily="66" charset="0"/>
                <a:cs typeface="Arial" panose="020B0604020202020204" pitchFamily="34" charset="0"/>
              </a:defRPr>
            </a:lvl3pPr>
            <a:lvl4pPr marL="1600200" indent="-228600">
              <a:spcBef>
                <a:spcPct val="20000"/>
              </a:spcBef>
              <a:buChar char="–"/>
              <a:defRPr sz="2000">
                <a:solidFill>
                  <a:schemeClr val="tx1"/>
                </a:solidFill>
                <a:latin typeface="Comic Sans MS" panose="030F0702030302020204" pitchFamily="66" charset="0"/>
                <a:cs typeface="Arial" panose="020B0604020202020204" pitchFamily="34" charset="0"/>
              </a:defRPr>
            </a:lvl4pPr>
            <a:lvl5pPr marL="2057400" indent="-228600">
              <a:spcBef>
                <a:spcPct val="20000"/>
              </a:spcBef>
              <a:buChar char="»"/>
              <a:defRPr sz="2000">
                <a:solidFill>
                  <a:schemeClr val="tx1"/>
                </a:solidFill>
                <a:latin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9pPr>
          </a:lstStyle>
          <a:p>
            <a:pPr>
              <a:spcBef>
                <a:spcPct val="0"/>
              </a:spcBef>
              <a:buFontTx/>
              <a:buNone/>
            </a:pPr>
            <a:r>
              <a:rPr lang="it-IT" altLang="it-IT" sz="1400">
                <a:latin typeface="Arial" panose="020B0604020202020204" pitchFamily="34" charset="0"/>
              </a:rPr>
              <a:t>a cura di Carmine RUSSO</a:t>
            </a:r>
          </a:p>
        </p:txBody>
      </p:sp>
      <p:sp>
        <p:nvSpPr>
          <p:cNvPr id="15365" name="Segnaposto numero diapositiva 4"/>
          <p:cNvSpPr>
            <a:spLocks noGrp="1"/>
          </p:cNvSpPr>
          <p:nvPr>
            <p:ph type="sldNum" sz="quarter" idx="12"/>
          </p:nvPr>
        </p:nvSpPr>
        <p:spPr>
          <a:xfrm>
            <a:off x="80772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cs typeface="Arial" panose="020B0604020202020204" pitchFamily="34" charset="0"/>
              </a:defRPr>
            </a:lvl1pPr>
            <a:lvl2pPr marL="742950" indent="-285750">
              <a:spcBef>
                <a:spcPct val="20000"/>
              </a:spcBef>
              <a:buChar char="–"/>
              <a:defRPr sz="2800">
                <a:solidFill>
                  <a:schemeClr val="tx1"/>
                </a:solidFill>
                <a:latin typeface="Comic Sans MS" panose="030F0702030302020204" pitchFamily="66" charset="0"/>
                <a:cs typeface="Arial" panose="020B0604020202020204" pitchFamily="34" charset="0"/>
              </a:defRPr>
            </a:lvl2pPr>
            <a:lvl3pPr marL="1143000" indent="-228600">
              <a:spcBef>
                <a:spcPct val="20000"/>
              </a:spcBef>
              <a:buChar char="•"/>
              <a:defRPr sz="2400">
                <a:solidFill>
                  <a:schemeClr val="tx1"/>
                </a:solidFill>
                <a:latin typeface="Comic Sans MS" panose="030F0702030302020204" pitchFamily="66" charset="0"/>
                <a:cs typeface="Arial" panose="020B0604020202020204" pitchFamily="34" charset="0"/>
              </a:defRPr>
            </a:lvl3pPr>
            <a:lvl4pPr marL="1600200" indent="-228600">
              <a:spcBef>
                <a:spcPct val="20000"/>
              </a:spcBef>
              <a:buChar char="–"/>
              <a:defRPr sz="2000">
                <a:solidFill>
                  <a:schemeClr val="tx1"/>
                </a:solidFill>
                <a:latin typeface="Comic Sans MS" panose="030F0702030302020204" pitchFamily="66" charset="0"/>
                <a:cs typeface="Arial" panose="020B0604020202020204" pitchFamily="34" charset="0"/>
              </a:defRPr>
            </a:lvl4pPr>
            <a:lvl5pPr marL="2057400" indent="-228600">
              <a:spcBef>
                <a:spcPct val="20000"/>
              </a:spcBef>
              <a:buChar char="»"/>
              <a:defRPr sz="2000">
                <a:solidFill>
                  <a:schemeClr val="tx1"/>
                </a:solidFill>
                <a:latin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9pPr>
          </a:lstStyle>
          <a:p>
            <a:pPr>
              <a:spcBef>
                <a:spcPct val="0"/>
              </a:spcBef>
              <a:buFontTx/>
              <a:buNone/>
            </a:pPr>
            <a:fld id="{B489ACF7-367F-4909-8264-CD90C4B5CDB6}" type="slidenum">
              <a:rPr lang="it-IT" altLang="it-IT" sz="1400">
                <a:latin typeface="Arial" panose="020B0604020202020204" pitchFamily="34" charset="0"/>
              </a:rPr>
              <a:pPr>
                <a:spcBef>
                  <a:spcPct val="0"/>
                </a:spcBef>
                <a:buFontTx/>
                <a:buNone/>
              </a:pPr>
              <a:t>16</a:t>
            </a:fld>
            <a:endParaRPr lang="it-IT" altLang="it-IT" sz="1400">
              <a:latin typeface="Arial" panose="020B0604020202020204" pitchFamily="34" charset="0"/>
            </a:endParaRPr>
          </a:p>
        </p:txBody>
      </p:sp>
      <p:sp>
        <p:nvSpPr>
          <p:cNvPr id="7" name="CasellaDiTesto 6"/>
          <p:cNvSpPr txBox="1"/>
          <p:nvPr/>
        </p:nvSpPr>
        <p:spPr>
          <a:xfrm>
            <a:off x="1334021" y="2209801"/>
            <a:ext cx="9976981" cy="1754326"/>
          </a:xfrm>
          <a:prstGeom prst="rect">
            <a:avLst/>
          </a:prstGeom>
          <a:noFill/>
        </p:spPr>
        <p:txBody>
          <a:bodyPr wrap="square">
            <a:spAutoFit/>
          </a:bodyPr>
          <a:lstStyle/>
          <a:p>
            <a:pPr marL="285750" indent="-285750">
              <a:buFont typeface="Arial" panose="020B0604020202020204" pitchFamily="34" charset="0"/>
              <a:buChar char="•"/>
              <a:defRPr/>
            </a:pPr>
            <a:r>
              <a:rPr lang="it-IT" dirty="0">
                <a:solidFill>
                  <a:srgbClr val="FF0000"/>
                </a:solidFill>
                <a:highlight>
                  <a:srgbClr val="FFFF00"/>
                </a:highlight>
              </a:rPr>
              <a:t>Poiché i diritti richiedono un impegno attivo dello Stato (prestazione) incidono sulla finanza pubblica.</a:t>
            </a:r>
          </a:p>
          <a:p>
            <a:pPr marL="285750" indent="-285750">
              <a:buFont typeface="Arial" panose="020B0604020202020204" pitchFamily="34" charset="0"/>
              <a:buChar char="•"/>
              <a:defRPr/>
            </a:pPr>
            <a:r>
              <a:rPr lang="it-IT" dirty="0">
                <a:solidFill>
                  <a:srgbClr val="FF0000"/>
                </a:solidFill>
                <a:highlight>
                  <a:srgbClr val="FFFF00"/>
                </a:highlight>
              </a:rPr>
              <a:t>il livello di tale prestazione può essere condizionato dalle risorse disponibili (il principio di condizionalità è introdotto anche dalla giurisprudenza della Corte di Giustizia con la sentenza </a:t>
            </a:r>
            <a:r>
              <a:rPr lang="it-IT" dirty="0" err="1">
                <a:solidFill>
                  <a:srgbClr val="FF0000"/>
                </a:solidFill>
                <a:highlight>
                  <a:srgbClr val="FFFF00"/>
                </a:highlight>
              </a:rPr>
              <a:t>Pringle</a:t>
            </a:r>
            <a:r>
              <a:rPr lang="it-IT" dirty="0">
                <a:solidFill>
                  <a:srgbClr val="FF0000"/>
                </a:solidFill>
                <a:highlight>
                  <a:srgbClr val="FFFF00"/>
                </a:highlight>
              </a:rPr>
              <a:t>)</a:t>
            </a:r>
          </a:p>
          <a:p>
            <a:pPr marL="285750" indent="-285750">
              <a:buFont typeface="Arial" panose="020B0604020202020204" pitchFamily="34" charset="0"/>
              <a:buChar char="•"/>
              <a:defRPr/>
            </a:pPr>
            <a:endParaRPr lang="it-IT" dirty="0">
              <a:solidFill>
                <a:srgbClr val="FF0000"/>
              </a:solidFill>
              <a:highlight>
                <a:srgbClr val="FFFF00"/>
              </a:highlight>
            </a:endParaRPr>
          </a:p>
          <a:p>
            <a:pPr algn="ctr" eaLnBrk="1" hangingPunct="1">
              <a:defRPr/>
            </a:pPr>
            <a:r>
              <a:rPr lang="it-IT" b="1" dirty="0">
                <a:solidFill>
                  <a:srgbClr val="FF0000"/>
                </a:solidFill>
                <a:highlight>
                  <a:srgbClr val="FFFF00"/>
                </a:highlight>
              </a:rPr>
              <a:t>Ma  quale è il livello minimo di soddisfacimento comunque da garantire per salvaguardare natura e funzione dei diritti</a:t>
            </a:r>
          </a:p>
        </p:txBody>
      </p:sp>
      <p:sp>
        <p:nvSpPr>
          <p:cNvPr id="15367" name="CasellaDiTesto 7"/>
          <p:cNvSpPr txBox="1">
            <a:spLocks noChangeArrowheads="1"/>
          </p:cNvSpPr>
          <p:nvPr/>
        </p:nvSpPr>
        <p:spPr bwMode="auto">
          <a:xfrm>
            <a:off x="3657600" y="2849564"/>
            <a:ext cx="460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cs typeface="Arial" panose="020B0604020202020204" pitchFamily="34" charset="0"/>
              </a:defRPr>
            </a:lvl1pPr>
            <a:lvl2pPr marL="742950" indent="-285750">
              <a:spcBef>
                <a:spcPct val="20000"/>
              </a:spcBef>
              <a:buChar char="–"/>
              <a:defRPr sz="2800">
                <a:solidFill>
                  <a:schemeClr val="tx1"/>
                </a:solidFill>
                <a:latin typeface="Comic Sans MS" panose="030F0702030302020204" pitchFamily="66" charset="0"/>
                <a:cs typeface="Arial" panose="020B0604020202020204" pitchFamily="34" charset="0"/>
              </a:defRPr>
            </a:lvl2pPr>
            <a:lvl3pPr marL="1143000" indent="-228600">
              <a:spcBef>
                <a:spcPct val="20000"/>
              </a:spcBef>
              <a:buChar char="•"/>
              <a:defRPr sz="2400">
                <a:solidFill>
                  <a:schemeClr val="tx1"/>
                </a:solidFill>
                <a:latin typeface="Comic Sans MS" panose="030F0702030302020204" pitchFamily="66" charset="0"/>
                <a:cs typeface="Arial" panose="020B0604020202020204" pitchFamily="34" charset="0"/>
              </a:defRPr>
            </a:lvl3pPr>
            <a:lvl4pPr marL="1600200" indent="-228600">
              <a:spcBef>
                <a:spcPct val="20000"/>
              </a:spcBef>
              <a:buChar char="–"/>
              <a:defRPr sz="2000">
                <a:solidFill>
                  <a:schemeClr val="tx1"/>
                </a:solidFill>
                <a:latin typeface="Comic Sans MS" panose="030F0702030302020204" pitchFamily="66" charset="0"/>
                <a:cs typeface="Arial" panose="020B0604020202020204" pitchFamily="34" charset="0"/>
              </a:defRPr>
            </a:lvl4pPr>
            <a:lvl5pPr marL="2057400" indent="-228600">
              <a:spcBef>
                <a:spcPct val="20000"/>
              </a:spcBef>
              <a:buChar char="»"/>
              <a:defRPr sz="2000">
                <a:solidFill>
                  <a:schemeClr val="tx1"/>
                </a:solidFill>
                <a:latin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9pPr>
          </a:lstStyle>
          <a:p>
            <a:pPr eaLnBrk="1" hangingPunct="1">
              <a:spcBef>
                <a:spcPct val="0"/>
              </a:spcBef>
              <a:buFontTx/>
              <a:buNone/>
            </a:pPr>
            <a:endParaRPr lang="it-IT" altLang="it-IT" sz="1800">
              <a:latin typeface="Arial" panose="020B0604020202020204" pitchFamily="34" charset="0"/>
            </a:endParaRPr>
          </a:p>
        </p:txBody>
      </p:sp>
    </p:spTree>
    <p:extLst>
      <p:ext uri="{BB962C8B-B14F-4D97-AF65-F5344CB8AC3E}">
        <p14:creationId xmlns:p14="http://schemas.microsoft.com/office/powerpoint/2010/main" val="394236754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piè di pagina 4"/>
          <p:cNvSpPr>
            <a:spLocks noGrp="1"/>
          </p:cNvSpPr>
          <p:nvPr>
            <p:ph type="ftr" sz="quarter" idx="11"/>
          </p:nvPr>
        </p:nvSpPr>
        <p:spPr>
          <a:xfrm>
            <a:off x="4648200" y="6245225"/>
            <a:ext cx="2895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cs typeface="Arial" panose="020B0604020202020204" pitchFamily="34" charset="0"/>
              </a:defRPr>
            </a:lvl1pPr>
            <a:lvl2pPr marL="742950" indent="-285750">
              <a:spcBef>
                <a:spcPct val="20000"/>
              </a:spcBef>
              <a:buChar char="–"/>
              <a:defRPr sz="2800">
                <a:solidFill>
                  <a:schemeClr val="tx1"/>
                </a:solidFill>
                <a:latin typeface="Comic Sans MS" panose="030F0702030302020204" pitchFamily="66" charset="0"/>
                <a:cs typeface="Arial" panose="020B0604020202020204" pitchFamily="34" charset="0"/>
              </a:defRPr>
            </a:lvl2pPr>
            <a:lvl3pPr marL="1143000" indent="-228600">
              <a:spcBef>
                <a:spcPct val="20000"/>
              </a:spcBef>
              <a:buChar char="•"/>
              <a:defRPr sz="2400">
                <a:solidFill>
                  <a:schemeClr val="tx1"/>
                </a:solidFill>
                <a:latin typeface="Comic Sans MS" panose="030F0702030302020204" pitchFamily="66" charset="0"/>
                <a:cs typeface="Arial" panose="020B0604020202020204" pitchFamily="34" charset="0"/>
              </a:defRPr>
            </a:lvl3pPr>
            <a:lvl4pPr marL="1600200" indent="-228600">
              <a:spcBef>
                <a:spcPct val="20000"/>
              </a:spcBef>
              <a:buChar char="–"/>
              <a:defRPr sz="2000">
                <a:solidFill>
                  <a:schemeClr val="tx1"/>
                </a:solidFill>
                <a:latin typeface="Comic Sans MS" panose="030F0702030302020204" pitchFamily="66" charset="0"/>
                <a:cs typeface="Arial" panose="020B0604020202020204" pitchFamily="34" charset="0"/>
              </a:defRPr>
            </a:lvl4pPr>
            <a:lvl5pPr marL="2057400" indent="-228600">
              <a:spcBef>
                <a:spcPct val="20000"/>
              </a:spcBef>
              <a:buChar char="»"/>
              <a:defRPr sz="2000">
                <a:solidFill>
                  <a:schemeClr val="tx1"/>
                </a:solidFill>
                <a:latin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9pPr>
          </a:lstStyle>
          <a:p>
            <a:pPr>
              <a:spcBef>
                <a:spcPct val="0"/>
              </a:spcBef>
              <a:buFontTx/>
              <a:buNone/>
            </a:pPr>
            <a:r>
              <a:rPr lang="it-IT" altLang="it-IT" sz="1400">
                <a:latin typeface="Arial" panose="020B0604020202020204" pitchFamily="34" charset="0"/>
              </a:rPr>
              <a:t>a cura di Carmine RUSSO</a:t>
            </a:r>
          </a:p>
        </p:txBody>
      </p:sp>
      <p:sp>
        <p:nvSpPr>
          <p:cNvPr id="17411" name="Segnaposto numero diapositiva 5"/>
          <p:cNvSpPr>
            <a:spLocks noGrp="1"/>
          </p:cNvSpPr>
          <p:nvPr>
            <p:ph type="sldNum" sz="quarter" idx="12"/>
          </p:nvPr>
        </p:nvSpPr>
        <p:spPr>
          <a:xfrm>
            <a:off x="80772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cs typeface="Arial" panose="020B0604020202020204" pitchFamily="34" charset="0"/>
              </a:defRPr>
            </a:lvl1pPr>
            <a:lvl2pPr marL="742950" indent="-285750">
              <a:spcBef>
                <a:spcPct val="20000"/>
              </a:spcBef>
              <a:buChar char="–"/>
              <a:defRPr sz="2800">
                <a:solidFill>
                  <a:schemeClr val="tx1"/>
                </a:solidFill>
                <a:latin typeface="Comic Sans MS" panose="030F0702030302020204" pitchFamily="66" charset="0"/>
                <a:cs typeface="Arial" panose="020B0604020202020204" pitchFamily="34" charset="0"/>
              </a:defRPr>
            </a:lvl2pPr>
            <a:lvl3pPr marL="1143000" indent="-228600">
              <a:spcBef>
                <a:spcPct val="20000"/>
              </a:spcBef>
              <a:buChar char="•"/>
              <a:defRPr sz="2400">
                <a:solidFill>
                  <a:schemeClr val="tx1"/>
                </a:solidFill>
                <a:latin typeface="Comic Sans MS" panose="030F0702030302020204" pitchFamily="66" charset="0"/>
                <a:cs typeface="Arial" panose="020B0604020202020204" pitchFamily="34" charset="0"/>
              </a:defRPr>
            </a:lvl3pPr>
            <a:lvl4pPr marL="1600200" indent="-228600">
              <a:spcBef>
                <a:spcPct val="20000"/>
              </a:spcBef>
              <a:buChar char="–"/>
              <a:defRPr sz="2000">
                <a:solidFill>
                  <a:schemeClr val="tx1"/>
                </a:solidFill>
                <a:latin typeface="Comic Sans MS" panose="030F0702030302020204" pitchFamily="66" charset="0"/>
                <a:cs typeface="Arial" panose="020B0604020202020204" pitchFamily="34" charset="0"/>
              </a:defRPr>
            </a:lvl4pPr>
            <a:lvl5pPr marL="2057400" indent="-228600">
              <a:spcBef>
                <a:spcPct val="20000"/>
              </a:spcBef>
              <a:buChar char="»"/>
              <a:defRPr sz="2000">
                <a:solidFill>
                  <a:schemeClr val="tx1"/>
                </a:solidFill>
                <a:latin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9pPr>
          </a:lstStyle>
          <a:p>
            <a:pPr>
              <a:spcBef>
                <a:spcPct val="0"/>
              </a:spcBef>
              <a:buFontTx/>
              <a:buNone/>
            </a:pPr>
            <a:fld id="{7138F84F-0EA6-42FA-9BC1-74C73409736C}" type="slidenum">
              <a:rPr lang="it-IT" altLang="it-IT" sz="1400">
                <a:latin typeface="Arial" panose="020B0604020202020204" pitchFamily="34" charset="0"/>
              </a:rPr>
              <a:pPr>
                <a:spcBef>
                  <a:spcPct val="0"/>
                </a:spcBef>
                <a:buFontTx/>
                <a:buNone/>
              </a:pPr>
              <a:t>17</a:t>
            </a:fld>
            <a:endParaRPr lang="it-IT" altLang="it-IT" sz="1400">
              <a:latin typeface="Arial" panose="020B0604020202020204" pitchFamily="34" charset="0"/>
            </a:endParaRPr>
          </a:p>
        </p:txBody>
      </p:sp>
      <p:sp>
        <p:nvSpPr>
          <p:cNvPr id="17412" name="Rectangle 2"/>
          <p:cNvSpPr>
            <a:spLocks noGrp="1" noChangeArrowheads="1"/>
          </p:cNvSpPr>
          <p:nvPr>
            <p:ph type="title" idx="4294967295"/>
          </p:nvPr>
        </p:nvSpPr>
        <p:spPr>
          <a:xfrm>
            <a:off x="2209800" y="152400"/>
            <a:ext cx="6870700" cy="788988"/>
          </a:xfrm>
        </p:spPr>
        <p:txBody>
          <a:bodyPr anchor="ctr"/>
          <a:lstStyle/>
          <a:p>
            <a:pPr algn="ctr" eaLnBrk="1" hangingPunct="1"/>
            <a:r>
              <a:rPr lang="it-IT" altLang="it-IT" b="1" i="1" dirty="0">
                <a:solidFill>
                  <a:srgbClr val="FF0000"/>
                </a:solidFill>
                <a:highlight>
                  <a:srgbClr val="FFFF00"/>
                </a:highlight>
              </a:rPr>
              <a:t>Conseguenze</a:t>
            </a:r>
            <a:r>
              <a:rPr lang="it-IT" altLang="it-IT" b="1" i="1" dirty="0"/>
              <a:t> </a:t>
            </a:r>
          </a:p>
        </p:txBody>
      </p:sp>
      <p:sp>
        <p:nvSpPr>
          <p:cNvPr id="17413" name="Rectangle 3"/>
          <p:cNvSpPr>
            <a:spLocks noGrp="1" noChangeArrowheads="1"/>
          </p:cNvSpPr>
          <p:nvPr>
            <p:ph type="body" idx="4294967295"/>
          </p:nvPr>
        </p:nvSpPr>
        <p:spPr>
          <a:xfrm>
            <a:off x="1981200" y="990601"/>
            <a:ext cx="8229600" cy="5135563"/>
          </a:xfrm>
        </p:spPr>
        <p:txBody>
          <a:bodyPr/>
          <a:lstStyle/>
          <a:p>
            <a:pPr eaLnBrk="1" hangingPunct="1">
              <a:lnSpc>
                <a:spcPct val="90000"/>
              </a:lnSpc>
            </a:pPr>
            <a:r>
              <a:rPr lang="it-IT" altLang="it-IT" sz="2800" dirty="0">
                <a:solidFill>
                  <a:srgbClr val="FF0000"/>
                </a:solidFill>
                <a:highlight>
                  <a:srgbClr val="FFFF00"/>
                </a:highlight>
              </a:rPr>
              <a:t>Il ciclo di bilancio ha una naturale prospettiva pluriennale alle quali devono rispondere le politiche finanziarie</a:t>
            </a:r>
          </a:p>
          <a:p>
            <a:pPr eaLnBrk="1" hangingPunct="1">
              <a:lnSpc>
                <a:spcPct val="90000"/>
              </a:lnSpc>
            </a:pPr>
            <a:r>
              <a:rPr lang="it-IT" altLang="it-IT" sz="2800" dirty="0">
                <a:solidFill>
                  <a:srgbClr val="FF0000"/>
                </a:solidFill>
                <a:highlight>
                  <a:srgbClr val="FFFF00"/>
                </a:highlight>
              </a:rPr>
              <a:t>La durata triennale dei contratti con gli effetti che produce sui bilanci successivi comporta una considerazione comparata con l’andamento del bilancio</a:t>
            </a:r>
          </a:p>
          <a:p>
            <a:pPr eaLnBrk="1" hangingPunct="1">
              <a:lnSpc>
                <a:spcPct val="90000"/>
              </a:lnSpc>
            </a:pPr>
            <a:r>
              <a:rPr lang="it-IT" altLang="it-IT" sz="2800" dirty="0">
                <a:solidFill>
                  <a:srgbClr val="FF0000"/>
                </a:solidFill>
                <a:highlight>
                  <a:srgbClr val="FFFF00"/>
                </a:highlight>
              </a:rPr>
              <a:t>Spetta pertanto alla legge di bilancio individuare l’importo complessivo massimo delle risorse disponibili</a:t>
            </a:r>
          </a:p>
          <a:p>
            <a:pPr eaLnBrk="1" hangingPunct="1">
              <a:lnSpc>
                <a:spcPct val="90000"/>
              </a:lnSpc>
            </a:pPr>
            <a:r>
              <a:rPr lang="it-IT" altLang="it-IT" sz="2800" dirty="0">
                <a:solidFill>
                  <a:srgbClr val="FF0000"/>
                </a:solidFill>
                <a:highlight>
                  <a:srgbClr val="FFFF00"/>
                </a:highlight>
              </a:rPr>
              <a:t>Fuori da questo quadro di compatibilità va esclusa in radice ogni possibilità di recupero </a:t>
            </a:r>
          </a:p>
          <a:p>
            <a:pPr eaLnBrk="1" hangingPunct="1">
              <a:lnSpc>
                <a:spcPct val="90000"/>
              </a:lnSpc>
            </a:pPr>
            <a:endParaRPr lang="it-IT" altLang="it-IT" sz="2800" b="1" dirty="0"/>
          </a:p>
        </p:txBody>
      </p:sp>
    </p:spTree>
    <p:extLst>
      <p:ext uri="{BB962C8B-B14F-4D97-AF65-F5344CB8AC3E}">
        <p14:creationId xmlns:p14="http://schemas.microsoft.com/office/powerpoint/2010/main" val="3222984840"/>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piè di pagina 4"/>
          <p:cNvSpPr>
            <a:spLocks noGrp="1"/>
          </p:cNvSpPr>
          <p:nvPr>
            <p:ph type="ftr" sz="quarter" idx="11"/>
          </p:nvPr>
        </p:nvSpPr>
        <p:spPr>
          <a:xfrm>
            <a:off x="4648200" y="6245225"/>
            <a:ext cx="2895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cs typeface="Arial" panose="020B0604020202020204" pitchFamily="34" charset="0"/>
              </a:defRPr>
            </a:lvl1pPr>
            <a:lvl2pPr marL="742950" indent="-285750">
              <a:spcBef>
                <a:spcPct val="20000"/>
              </a:spcBef>
              <a:buChar char="–"/>
              <a:defRPr sz="2800">
                <a:solidFill>
                  <a:schemeClr val="tx1"/>
                </a:solidFill>
                <a:latin typeface="Comic Sans MS" panose="030F0702030302020204" pitchFamily="66" charset="0"/>
                <a:cs typeface="Arial" panose="020B0604020202020204" pitchFamily="34" charset="0"/>
              </a:defRPr>
            </a:lvl2pPr>
            <a:lvl3pPr marL="1143000" indent="-228600">
              <a:spcBef>
                <a:spcPct val="20000"/>
              </a:spcBef>
              <a:buChar char="•"/>
              <a:defRPr sz="2400">
                <a:solidFill>
                  <a:schemeClr val="tx1"/>
                </a:solidFill>
                <a:latin typeface="Comic Sans MS" panose="030F0702030302020204" pitchFamily="66" charset="0"/>
                <a:cs typeface="Arial" panose="020B0604020202020204" pitchFamily="34" charset="0"/>
              </a:defRPr>
            </a:lvl3pPr>
            <a:lvl4pPr marL="1600200" indent="-228600">
              <a:spcBef>
                <a:spcPct val="20000"/>
              </a:spcBef>
              <a:buChar char="–"/>
              <a:defRPr sz="2000">
                <a:solidFill>
                  <a:schemeClr val="tx1"/>
                </a:solidFill>
                <a:latin typeface="Comic Sans MS" panose="030F0702030302020204" pitchFamily="66" charset="0"/>
                <a:cs typeface="Arial" panose="020B0604020202020204" pitchFamily="34" charset="0"/>
              </a:defRPr>
            </a:lvl4pPr>
            <a:lvl5pPr marL="2057400" indent="-228600">
              <a:spcBef>
                <a:spcPct val="20000"/>
              </a:spcBef>
              <a:buChar char="»"/>
              <a:defRPr sz="2000">
                <a:solidFill>
                  <a:schemeClr val="tx1"/>
                </a:solidFill>
                <a:latin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9pPr>
          </a:lstStyle>
          <a:p>
            <a:pPr>
              <a:spcBef>
                <a:spcPct val="0"/>
              </a:spcBef>
              <a:buFontTx/>
              <a:buNone/>
            </a:pPr>
            <a:r>
              <a:rPr lang="it-IT" altLang="it-IT" sz="1400">
                <a:latin typeface="Arial" panose="020B0604020202020204" pitchFamily="34" charset="0"/>
              </a:rPr>
              <a:t>a cura di Carmine RUSSO</a:t>
            </a:r>
          </a:p>
        </p:txBody>
      </p:sp>
      <p:sp>
        <p:nvSpPr>
          <p:cNvPr id="18435" name="Segnaposto numero diapositiva 5"/>
          <p:cNvSpPr>
            <a:spLocks noGrp="1"/>
          </p:cNvSpPr>
          <p:nvPr>
            <p:ph type="sldNum" sz="quarter" idx="12"/>
          </p:nvPr>
        </p:nvSpPr>
        <p:spPr>
          <a:xfrm>
            <a:off x="80772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cs typeface="Arial" panose="020B0604020202020204" pitchFamily="34" charset="0"/>
              </a:defRPr>
            </a:lvl1pPr>
            <a:lvl2pPr marL="742950" indent="-285750">
              <a:spcBef>
                <a:spcPct val="20000"/>
              </a:spcBef>
              <a:buChar char="–"/>
              <a:defRPr sz="2800">
                <a:solidFill>
                  <a:schemeClr val="tx1"/>
                </a:solidFill>
                <a:latin typeface="Comic Sans MS" panose="030F0702030302020204" pitchFamily="66" charset="0"/>
                <a:cs typeface="Arial" panose="020B0604020202020204" pitchFamily="34" charset="0"/>
              </a:defRPr>
            </a:lvl2pPr>
            <a:lvl3pPr marL="1143000" indent="-228600">
              <a:spcBef>
                <a:spcPct val="20000"/>
              </a:spcBef>
              <a:buChar char="•"/>
              <a:defRPr sz="2400">
                <a:solidFill>
                  <a:schemeClr val="tx1"/>
                </a:solidFill>
                <a:latin typeface="Comic Sans MS" panose="030F0702030302020204" pitchFamily="66" charset="0"/>
                <a:cs typeface="Arial" panose="020B0604020202020204" pitchFamily="34" charset="0"/>
              </a:defRPr>
            </a:lvl3pPr>
            <a:lvl4pPr marL="1600200" indent="-228600">
              <a:spcBef>
                <a:spcPct val="20000"/>
              </a:spcBef>
              <a:buChar char="–"/>
              <a:defRPr sz="2000">
                <a:solidFill>
                  <a:schemeClr val="tx1"/>
                </a:solidFill>
                <a:latin typeface="Comic Sans MS" panose="030F0702030302020204" pitchFamily="66" charset="0"/>
                <a:cs typeface="Arial" panose="020B0604020202020204" pitchFamily="34" charset="0"/>
              </a:defRPr>
            </a:lvl4pPr>
            <a:lvl5pPr marL="2057400" indent="-228600">
              <a:spcBef>
                <a:spcPct val="20000"/>
              </a:spcBef>
              <a:buChar char="»"/>
              <a:defRPr sz="2000">
                <a:solidFill>
                  <a:schemeClr val="tx1"/>
                </a:solidFill>
                <a:latin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9pPr>
          </a:lstStyle>
          <a:p>
            <a:pPr>
              <a:spcBef>
                <a:spcPct val="0"/>
              </a:spcBef>
              <a:buFontTx/>
              <a:buNone/>
            </a:pPr>
            <a:fld id="{033399AA-E0F5-4352-A161-B75EFF881467}" type="slidenum">
              <a:rPr lang="it-IT" altLang="it-IT" sz="1400">
                <a:latin typeface="Arial" panose="020B0604020202020204" pitchFamily="34" charset="0"/>
              </a:rPr>
              <a:pPr>
                <a:spcBef>
                  <a:spcPct val="0"/>
                </a:spcBef>
                <a:buFontTx/>
                <a:buNone/>
              </a:pPr>
              <a:t>18</a:t>
            </a:fld>
            <a:endParaRPr lang="it-IT" altLang="it-IT" sz="1400">
              <a:latin typeface="Arial" panose="020B0604020202020204" pitchFamily="34" charset="0"/>
            </a:endParaRPr>
          </a:p>
        </p:txBody>
      </p:sp>
      <p:sp>
        <p:nvSpPr>
          <p:cNvPr id="18436" name="Rectangle 2"/>
          <p:cNvSpPr>
            <a:spLocks noGrp="1" noChangeArrowheads="1"/>
          </p:cNvSpPr>
          <p:nvPr>
            <p:ph type="title" idx="4294967295"/>
          </p:nvPr>
        </p:nvSpPr>
        <p:spPr>
          <a:xfrm>
            <a:off x="1396653" y="344487"/>
            <a:ext cx="8962372" cy="688975"/>
          </a:xfrm>
        </p:spPr>
        <p:txBody>
          <a:bodyPr anchor="ctr">
            <a:noAutofit/>
          </a:bodyPr>
          <a:lstStyle/>
          <a:p>
            <a:pPr algn="ctr" eaLnBrk="1" hangingPunct="1"/>
            <a:r>
              <a:rPr lang="it-IT" altLang="it-IT" sz="2400" b="1" i="1" dirty="0">
                <a:solidFill>
                  <a:srgbClr val="FF0000"/>
                </a:solidFill>
                <a:highlight>
                  <a:srgbClr val="FFFF00"/>
                </a:highlight>
              </a:rPr>
              <a:t>… </a:t>
            </a:r>
            <a:r>
              <a:rPr lang="it-IT" altLang="it-IT" sz="2400" b="1" i="1" cap="none" dirty="0">
                <a:solidFill>
                  <a:srgbClr val="FF0000"/>
                </a:solidFill>
                <a:highlight>
                  <a:srgbClr val="FFFF00"/>
                </a:highlight>
              </a:rPr>
              <a:t>e come si tutela la contrattazione collettiva? la soluzione salomonica della corte costituzionale</a:t>
            </a:r>
            <a:endParaRPr lang="it-IT" altLang="it-IT" sz="2400" b="1" i="1" dirty="0">
              <a:solidFill>
                <a:srgbClr val="FF0000"/>
              </a:solidFill>
              <a:highlight>
                <a:srgbClr val="FFFF00"/>
              </a:highlight>
            </a:endParaRPr>
          </a:p>
        </p:txBody>
      </p:sp>
      <p:sp>
        <p:nvSpPr>
          <p:cNvPr id="18437" name="Rectangle 3"/>
          <p:cNvSpPr>
            <a:spLocks noGrp="1" noChangeArrowheads="1"/>
          </p:cNvSpPr>
          <p:nvPr>
            <p:ph type="body" idx="4294967295"/>
          </p:nvPr>
        </p:nvSpPr>
        <p:spPr>
          <a:xfrm>
            <a:off x="1528175" y="1271587"/>
            <a:ext cx="9663830" cy="5211763"/>
          </a:xfrm>
        </p:spPr>
        <p:txBody>
          <a:bodyPr/>
          <a:lstStyle/>
          <a:p>
            <a:pPr eaLnBrk="1" hangingPunct="1">
              <a:lnSpc>
                <a:spcPct val="80000"/>
              </a:lnSpc>
            </a:pPr>
            <a:r>
              <a:rPr lang="it-IT" altLang="it-IT" sz="1600" b="1" dirty="0">
                <a:solidFill>
                  <a:srgbClr val="FF0000"/>
                </a:solidFill>
                <a:highlight>
                  <a:srgbClr val="FFFF00"/>
                </a:highlight>
              </a:rPr>
              <a:t>Il carattere ormai sistematico di tale sospensione sconfina in un bilanciamento irragionevole tra libertà sindacale (art. 39, primo comma, Cost.) ed esigenze di razionale distribuzione delle risorse e controllo della spesa, all’interno di una coerente programmazione finanziaria (art. 81, primo comma, Cost.).</a:t>
            </a:r>
          </a:p>
          <a:p>
            <a:pPr eaLnBrk="1" hangingPunct="1">
              <a:lnSpc>
                <a:spcPct val="80000"/>
              </a:lnSpc>
            </a:pPr>
            <a:endParaRPr lang="it-IT" altLang="it-IT" sz="1600" b="1" dirty="0">
              <a:solidFill>
                <a:srgbClr val="FF0000"/>
              </a:solidFill>
              <a:highlight>
                <a:srgbClr val="FFFF00"/>
              </a:highlight>
            </a:endParaRPr>
          </a:p>
          <a:p>
            <a:pPr eaLnBrk="1" hangingPunct="1">
              <a:lnSpc>
                <a:spcPct val="80000"/>
              </a:lnSpc>
            </a:pPr>
            <a:r>
              <a:rPr lang="it-IT" altLang="it-IT" sz="1600" b="1" dirty="0">
                <a:solidFill>
                  <a:srgbClr val="FF0000"/>
                </a:solidFill>
                <a:highlight>
                  <a:srgbClr val="FFFF00"/>
                </a:highlight>
              </a:rPr>
              <a:t>Il sacrificio del diritto fondamentale tutelato dall’art. 39 Cost., proprio per questo, non è più tollerabile.</a:t>
            </a:r>
          </a:p>
          <a:p>
            <a:pPr eaLnBrk="1" hangingPunct="1">
              <a:lnSpc>
                <a:spcPct val="80000"/>
              </a:lnSpc>
            </a:pPr>
            <a:endParaRPr lang="it-IT" altLang="it-IT" sz="1600" b="1" dirty="0">
              <a:solidFill>
                <a:srgbClr val="FF0000"/>
              </a:solidFill>
              <a:highlight>
                <a:srgbClr val="FFFF00"/>
              </a:highlight>
            </a:endParaRPr>
          </a:p>
          <a:p>
            <a:pPr eaLnBrk="1" hangingPunct="1">
              <a:lnSpc>
                <a:spcPct val="80000"/>
              </a:lnSpc>
            </a:pPr>
            <a:r>
              <a:rPr lang="it-IT" altLang="it-IT" sz="1600" b="1" dirty="0">
                <a:solidFill>
                  <a:srgbClr val="FF0000"/>
                </a:solidFill>
                <a:highlight>
                  <a:srgbClr val="FFFF00"/>
                </a:highlight>
              </a:rPr>
              <a:t>Solo ora si è palesata appieno la natura strutturale della sospensione della contrattazione e può, pertanto, considerarsi verificata la sopravvenuta illegittimità costituzionale, che spiega i suoi effetti a séguito della pubblicazione di questa sentenza</a:t>
            </a:r>
          </a:p>
          <a:p>
            <a:pPr algn="ctr" eaLnBrk="1" hangingPunct="1">
              <a:lnSpc>
                <a:spcPct val="80000"/>
              </a:lnSpc>
            </a:pPr>
            <a:r>
              <a:rPr lang="it-IT" altLang="it-IT" sz="1600" b="1" i="1" dirty="0">
                <a:solidFill>
                  <a:srgbClr val="FF0000"/>
                </a:solidFill>
                <a:highlight>
                  <a:srgbClr val="FFFF00"/>
                </a:highlight>
              </a:rPr>
              <a:t>(retroattività degli effetti della sentenza o incostituzionalità sopravvenuta della norma?)</a:t>
            </a:r>
          </a:p>
          <a:p>
            <a:pPr eaLnBrk="1" hangingPunct="1">
              <a:lnSpc>
                <a:spcPct val="80000"/>
              </a:lnSpc>
            </a:pPr>
            <a:endParaRPr lang="it-IT" altLang="it-IT" sz="1600" b="1" dirty="0">
              <a:solidFill>
                <a:srgbClr val="FF0000"/>
              </a:solidFill>
              <a:highlight>
                <a:srgbClr val="FFFF00"/>
              </a:highlight>
            </a:endParaRPr>
          </a:p>
          <a:p>
            <a:pPr eaLnBrk="1" hangingPunct="1">
              <a:lnSpc>
                <a:spcPct val="80000"/>
              </a:lnSpc>
            </a:pPr>
            <a:endParaRPr lang="it-IT" altLang="it-IT" sz="1600" b="1" dirty="0">
              <a:solidFill>
                <a:srgbClr val="FF0000"/>
              </a:solidFill>
              <a:highlight>
                <a:srgbClr val="FFFF00"/>
              </a:highlight>
            </a:endParaRPr>
          </a:p>
          <a:p>
            <a:pPr eaLnBrk="1" hangingPunct="1">
              <a:lnSpc>
                <a:spcPct val="80000"/>
              </a:lnSpc>
            </a:pPr>
            <a:r>
              <a:rPr lang="it-IT" altLang="it-IT" sz="1600" b="1" dirty="0">
                <a:solidFill>
                  <a:srgbClr val="FF0000"/>
                </a:solidFill>
                <a:highlight>
                  <a:srgbClr val="FFFF00"/>
                </a:highlight>
              </a:rPr>
              <a:t>Il carattere essenzialmente dinamico e procedurale della contrattazione collettiva non può che essere ridefinito dal legislatore, nel rispetto dei vincoli di spesa, lasciando impregiudicati, per il periodo già trascorso, gli effetti economici derivanti dalla disciplina esaminata.</a:t>
            </a:r>
          </a:p>
        </p:txBody>
      </p:sp>
    </p:spTree>
    <p:extLst>
      <p:ext uri="{BB962C8B-B14F-4D97-AF65-F5344CB8AC3E}">
        <p14:creationId xmlns:p14="http://schemas.microsoft.com/office/powerpoint/2010/main" val="1890575352"/>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egnaposto piè di pagina 4"/>
          <p:cNvSpPr>
            <a:spLocks noGrp="1"/>
          </p:cNvSpPr>
          <p:nvPr>
            <p:ph type="ftr" sz="quarter" idx="11"/>
          </p:nvPr>
        </p:nvSpPr>
        <p:spPr>
          <a:xfrm>
            <a:off x="4648200" y="6245225"/>
            <a:ext cx="2895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cs typeface="Arial" panose="020B0604020202020204" pitchFamily="34" charset="0"/>
              </a:defRPr>
            </a:lvl1pPr>
            <a:lvl2pPr marL="742950" indent="-285750">
              <a:spcBef>
                <a:spcPct val="20000"/>
              </a:spcBef>
              <a:buChar char="–"/>
              <a:defRPr sz="2800">
                <a:solidFill>
                  <a:schemeClr val="tx1"/>
                </a:solidFill>
                <a:latin typeface="Comic Sans MS" panose="030F0702030302020204" pitchFamily="66" charset="0"/>
                <a:cs typeface="Arial" panose="020B0604020202020204" pitchFamily="34" charset="0"/>
              </a:defRPr>
            </a:lvl2pPr>
            <a:lvl3pPr marL="1143000" indent="-228600">
              <a:spcBef>
                <a:spcPct val="20000"/>
              </a:spcBef>
              <a:buChar char="•"/>
              <a:defRPr sz="2400">
                <a:solidFill>
                  <a:schemeClr val="tx1"/>
                </a:solidFill>
                <a:latin typeface="Comic Sans MS" panose="030F0702030302020204" pitchFamily="66" charset="0"/>
                <a:cs typeface="Arial" panose="020B0604020202020204" pitchFamily="34" charset="0"/>
              </a:defRPr>
            </a:lvl3pPr>
            <a:lvl4pPr marL="1600200" indent="-228600">
              <a:spcBef>
                <a:spcPct val="20000"/>
              </a:spcBef>
              <a:buChar char="–"/>
              <a:defRPr sz="2000">
                <a:solidFill>
                  <a:schemeClr val="tx1"/>
                </a:solidFill>
                <a:latin typeface="Comic Sans MS" panose="030F0702030302020204" pitchFamily="66" charset="0"/>
                <a:cs typeface="Arial" panose="020B0604020202020204" pitchFamily="34" charset="0"/>
              </a:defRPr>
            </a:lvl4pPr>
            <a:lvl5pPr marL="2057400" indent="-228600">
              <a:spcBef>
                <a:spcPct val="20000"/>
              </a:spcBef>
              <a:buChar char="»"/>
              <a:defRPr sz="2000">
                <a:solidFill>
                  <a:schemeClr val="tx1"/>
                </a:solidFill>
                <a:latin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9pPr>
          </a:lstStyle>
          <a:p>
            <a:pPr>
              <a:spcBef>
                <a:spcPct val="0"/>
              </a:spcBef>
              <a:buFontTx/>
              <a:buNone/>
            </a:pPr>
            <a:r>
              <a:rPr lang="it-IT" altLang="it-IT" sz="1400">
                <a:latin typeface="Arial" panose="020B0604020202020204" pitchFamily="34" charset="0"/>
              </a:rPr>
              <a:t>a cura di Carmine RUSSO</a:t>
            </a:r>
          </a:p>
        </p:txBody>
      </p:sp>
      <p:sp>
        <p:nvSpPr>
          <p:cNvPr id="19459" name="Segnaposto numero diapositiva 5"/>
          <p:cNvSpPr>
            <a:spLocks noGrp="1"/>
          </p:cNvSpPr>
          <p:nvPr>
            <p:ph type="sldNum" sz="quarter" idx="12"/>
          </p:nvPr>
        </p:nvSpPr>
        <p:spPr>
          <a:xfrm>
            <a:off x="80772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cs typeface="Arial" panose="020B0604020202020204" pitchFamily="34" charset="0"/>
              </a:defRPr>
            </a:lvl1pPr>
            <a:lvl2pPr marL="742950" indent="-285750">
              <a:spcBef>
                <a:spcPct val="20000"/>
              </a:spcBef>
              <a:buChar char="–"/>
              <a:defRPr sz="2800">
                <a:solidFill>
                  <a:schemeClr val="tx1"/>
                </a:solidFill>
                <a:latin typeface="Comic Sans MS" panose="030F0702030302020204" pitchFamily="66" charset="0"/>
                <a:cs typeface="Arial" panose="020B0604020202020204" pitchFamily="34" charset="0"/>
              </a:defRPr>
            </a:lvl2pPr>
            <a:lvl3pPr marL="1143000" indent="-228600">
              <a:spcBef>
                <a:spcPct val="20000"/>
              </a:spcBef>
              <a:buChar char="•"/>
              <a:defRPr sz="2400">
                <a:solidFill>
                  <a:schemeClr val="tx1"/>
                </a:solidFill>
                <a:latin typeface="Comic Sans MS" panose="030F0702030302020204" pitchFamily="66" charset="0"/>
                <a:cs typeface="Arial" panose="020B0604020202020204" pitchFamily="34" charset="0"/>
              </a:defRPr>
            </a:lvl3pPr>
            <a:lvl4pPr marL="1600200" indent="-228600">
              <a:spcBef>
                <a:spcPct val="20000"/>
              </a:spcBef>
              <a:buChar char="–"/>
              <a:defRPr sz="2000">
                <a:solidFill>
                  <a:schemeClr val="tx1"/>
                </a:solidFill>
                <a:latin typeface="Comic Sans MS" panose="030F0702030302020204" pitchFamily="66" charset="0"/>
                <a:cs typeface="Arial" panose="020B0604020202020204" pitchFamily="34" charset="0"/>
              </a:defRPr>
            </a:lvl4pPr>
            <a:lvl5pPr marL="2057400" indent="-228600">
              <a:spcBef>
                <a:spcPct val="20000"/>
              </a:spcBef>
              <a:buChar char="»"/>
              <a:defRPr sz="2000">
                <a:solidFill>
                  <a:schemeClr val="tx1"/>
                </a:solidFill>
                <a:latin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9pPr>
          </a:lstStyle>
          <a:p>
            <a:pPr>
              <a:spcBef>
                <a:spcPct val="0"/>
              </a:spcBef>
              <a:buFontTx/>
              <a:buNone/>
            </a:pPr>
            <a:fld id="{E52D3776-F93A-4284-8BE1-C0BB39A777F8}" type="slidenum">
              <a:rPr lang="it-IT" altLang="it-IT" sz="1400">
                <a:latin typeface="Arial" panose="020B0604020202020204" pitchFamily="34" charset="0"/>
              </a:rPr>
              <a:pPr>
                <a:spcBef>
                  <a:spcPct val="0"/>
                </a:spcBef>
                <a:buFontTx/>
                <a:buNone/>
              </a:pPr>
              <a:t>19</a:t>
            </a:fld>
            <a:endParaRPr lang="it-IT" altLang="it-IT" sz="1400">
              <a:latin typeface="Arial" panose="020B0604020202020204" pitchFamily="34" charset="0"/>
            </a:endParaRPr>
          </a:p>
        </p:txBody>
      </p:sp>
      <p:sp>
        <p:nvSpPr>
          <p:cNvPr id="19460" name="Rectangle 2"/>
          <p:cNvSpPr>
            <a:spLocks noGrp="1" noChangeArrowheads="1"/>
          </p:cNvSpPr>
          <p:nvPr>
            <p:ph type="title" idx="4294967295"/>
          </p:nvPr>
        </p:nvSpPr>
        <p:spPr>
          <a:xfrm>
            <a:off x="2209800" y="152401"/>
            <a:ext cx="6870700" cy="688975"/>
          </a:xfrm>
        </p:spPr>
        <p:txBody>
          <a:bodyPr anchor="ctr">
            <a:normAutofit/>
          </a:bodyPr>
          <a:lstStyle/>
          <a:p>
            <a:pPr algn="ctr" eaLnBrk="1" hangingPunct="1"/>
            <a:r>
              <a:rPr lang="it-IT" altLang="it-IT" sz="4000" b="1" i="1" dirty="0">
                <a:solidFill>
                  <a:srgbClr val="FF0000"/>
                </a:solidFill>
              </a:rPr>
              <a:t>Dispositivo</a:t>
            </a:r>
            <a:r>
              <a:rPr lang="it-IT" altLang="it-IT" sz="4000" b="1" i="1" dirty="0"/>
              <a:t> </a:t>
            </a:r>
          </a:p>
        </p:txBody>
      </p:sp>
      <p:sp>
        <p:nvSpPr>
          <p:cNvPr id="19461" name="Rectangle 3"/>
          <p:cNvSpPr>
            <a:spLocks noGrp="1" noChangeArrowheads="1"/>
          </p:cNvSpPr>
          <p:nvPr>
            <p:ph type="body" idx="4294967295"/>
          </p:nvPr>
        </p:nvSpPr>
        <p:spPr>
          <a:xfrm>
            <a:off x="1981200" y="990601"/>
            <a:ext cx="8229600" cy="5135563"/>
          </a:xfrm>
        </p:spPr>
        <p:txBody>
          <a:bodyPr/>
          <a:lstStyle/>
          <a:p>
            <a:pPr eaLnBrk="1" hangingPunct="1">
              <a:lnSpc>
                <a:spcPct val="90000"/>
              </a:lnSpc>
            </a:pPr>
            <a:r>
              <a:rPr lang="it-IT" altLang="it-IT" i="1" dirty="0">
                <a:solidFill>
                  <a:srgbClr val="FF0000"/>
                </a:solidFill>
              </a:rPr>
              <a:t>dichiara</a:t>
            </a:r>
            <a:r>
              <a:rPr lang="it-IT" altLang="it-IT" dirty="0">
                <a:solidFill>
                  <a:srgbClr val="FF0000"/>
                </a:solidFill>
              </a:rPr>
              <a:t> </a:t>
            </a:r>
            <a:r>
              <a:rPr lang="it-IT" altLang="it-IT" b="1" i="1" dirty="0">
                <a:solidFill>
                  <a:srgbClr val="FF0000"/>
                </a:solidFill>
              </a:rPr>
              <a:t>l’illegittimità costituzionale sopravvenuta</a:t>
            </a:r>
            <a:r>
              <a:rPr lang="it-IT" altLang="it-IT" dirty="0">
                <a:solidFill>
                  <a:srgbClr val="FF0000"/>
                </a:solidFill>
              </a:rPr>
              <a:t>, </a:t>
            </a:r>
            <a:r>
              <a:rPr lang="it-IT" altLang="it-IT" b="1" i="1" dirty="0">
                <a:solidFill>
                  <a:srgbClr val="FF0000"/>
                </a:solidFill>
              </a:rPr>
              <a:t>a decorrere dal giorno successivo alla pubblicazione</a:t>
            </a:r>
            <a:r>
              <a:rPr lang="it-IT" altLang="it-IT" dirty="0">
                <a:solidFill>
                  <a:srgbClr val="FF0000"/>
                </a:solidFill>
              </a:rPr>
              <a:t> di questa sentenza nella Gazzetta Ufficiale della Repubblica e nei termini indicati in motivazione, del regime di sospensione della contrattazione collettiva</a:t>
            </a:r>
          </a:p>
          <a:p>
            <a:pPr eaLnBrk="1" hangingPunct="1">
              <a:lnSpc>
                <a:spcPct val="90000"/>
              </a:lnSpc>
            </a:pPr>
            <a:endParaRPr lang="it-IT" altLang="it-IT" dirty="0"/>
          </a:p>
          <a:p>
            <a:pPr lvl="2" eaLnBrk="1" hangingPunct="1">
              <a:lnSpc>
                <a:spcPct val="90000"/>
              </a:lnSpc>
            </a:pPr>
            <a:r>
              <a:rPr lang="it-IT" altLang="it-IT" b="1" dirty="0"/>
              <a:t>Nelle tipologie delle sentenze della Corte Costituzionale le sentenze “per illegittimità sopravvenuta” (in senso stretto) sono quelle con cui la norma sottoposta ad esame pur non presentando vizi di costituzionalità al momento della sua entrata in vigore, lo diviene in seguito ad eventi che possono metterne in discussione la legittimità; oppure quelle (per bilanciamento di valori) con le quali si differisce la efficacia della sentenza perché si ritiene che la dichiarazione di incostituzionalità possa avere effetti negativi su altri valori costituzionalmente tutelati.</a:t>
            </a:r>
          </a:p>
          <a:p>
            <a:pPr lvl="2" eaLnBrk="1" hangingPunct="1">
              <a:lnSpc>
                <a:spcPct val="90000"/>
              </a:lnSpc>
            </a:pPr>
            <a:endParaRPr lang="it-IT" altLang="it-IT" dirty="0"/>
          </a:p>
        </p:txBody>
      </p:sp>
    </p:spTree>
    <p:extLst>
      <p:ext uri="{BB962C8B-B14F-4D97-AF65-F5344CB8AC3E}">
        <p14:creationId xmlns:p14="http://schemas.microsoft.com/office/powerpoint/2010/main" val="80015084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8A3B76-AE56-15C6-6E80-CD5B2D5AECFC}"/>
              </a:ext>
            </a:extLst>
          </p:cNvPr>
          <p:cNvSpPr>
            <a:spLocks noGrp="1"/>
          </p:cNvSpPr>
          <p:nvPr>
            <p:ph type="title"/>
          </p:nvPr>
        </p:nvSpPr>
        <p:spPr/>
        <p:txBody>
          <a:bodyPr>
            <a:normAutofit/>
          </a:bodyPr>
          <a:lstStyle/>
          <a:p>
            <a:pPr algn="ctr"/>
            <a:r>
              <a:rPr lang="it-IT" sz="6000" b="1" dirty="0">
                <a:solidFill>
                  <a:srgbClr val="FF0000"/>
                </a:solidFill>
                <a:highlight>
                  <a:srgbClr val="FFFF00"/>
                </a:highlight>
              </a:rPr>
              <a:t>Due direttrici di analisi</a:t>
            </a:r>
          </a:p>
        </p:txBody>
      </p:sp>
      <p:sp>
        <p:nvSpPr>
          <p:cNvPr id="3" name="CasellaDiTesto 2">
            <a:extLst>
              <a:ext uri="{FF2B5EF4-FFF2-40B4-BE49-F238E27FC236}">
                <a16:creationId xmlns:a16="http://schemas.microsoft.com/office/drawing/2014/main" id="{32F272CC-F777-EBCE-4165-51422B2819EF}"/>
              </a:ext>
            </a:extLst>
          </p:cNvPr>
          <p:cNvSpPr txBox="1"/>
          <p:nvPr/>
        </p:nvSpPr>
        <p:spPr>
          <a:xfrm>
            <a:off x="517584" y="2218767"/>
            <a:ext cx="3950897" cy="1200329"/>
          </a:xfrm>
          <a:prstGeom prst="rect">
            <a:avLst/>
          </a:prstGeom>
          <a:noFill/>
        </p:spPr>
        <p:txBody>
          <a:bodyPr wrap="square" rtlCol="0">
            <a:spAutoFit/>
          </a:bodyPr>
          <a:lstStyle/>
          <a:p>
            <a:pPr algn="ctr"/>
            <a:r>
              <a:rPr lang="it-IT" sz="3600" b="1" dirty="0">
                <a:solidFill>
                  <a:srgbClr val="FF0000"/>
                </a:solidFill>
                <a:highlight>
                  <a:srgbClr val="FFFF00"/>
                </a:highlight>
              </a:rPr>
              <a:t>Assetti istituzionali delle p. a.</a:t>
            </a:r>
          </a:p>
        </p:txBody>
      </p:sp>
      <p:sp>
        <p:nvSpPr>
          <p:cNvPr id="4" name="CasellaDiTesto 3">
            <a:extLst>
              <a:ext uri="{FF2B5EF4-FFF2-40B4-BE49-F238E27FC236}">
                <a16:creationId xmlns:a16="http://schemas.microsoft.com/office/drawing/2014/main" id="{E15EFA41-5417-CF02-A0BF-14A10CFB0937}"/>
              </a:ext>
            </a:extLst>
          </p:cNvPr>
          <p:cNvSpPr txBox="1"/>
          <p:nvPr/>
        </p:nvSpPr>
        <p:spPr>
          <a:xfrm>
            <a:off x="7723521" y="2228671"/>
            <a:ext cx="3950898" cy="1200329"/>
          </a:xfrm>
          <a:prstGeom prst="rect">
            <a:avLst/>
          </a:prstGeom>
          <a:noFill/>
        </p:spPr>
        <p:txBody>
          <a:bodyPr wrap="square" rtlCol="0">
            <a:spAutoFit/>
          </a:bodyPr>
          <a:lstStyle/>
          <a:p>
            <a:r>
              <a:rPr lang="it-IT" sz="3600" b="1" dirty="0">
                <a:solidFill>
                  <a:srgbClr val="FF0000"/>
                </a:solidFill>
                <a:highlight>
                  <a:srgbClr val="FFFF00"/>
                </a:highlight>
              </a:rPr>
              <a:t>Caratteristiche del rapporto di lavoro</a:t>
            </a:r>
          </a:p>
        </p:txBody>
      </p:sp>
      <p:sp>
        <p:nvSpPr>
          <p:cNvPr id="5" name="CasellaDiTesto 4">
            <a:extLst>
              <a:ext uri="{FF2B5EF4-FFF2-40B4-BE49-F238E27FC236}">
                <a16:creationId xmlns:a16="http://schemas.microsoft.com/office/drawing/2014/main" id="{B0C3CDF1-8B5E-77DD-3992-0D434F29D45B}"/>
              </a:ext>
            </a:extLst>
          </p:cNvPr>
          <p:cNvSpPr txBox="1"/>
          <p:nvPr/>
        </p:nvSpPr>
        <p:spPr>
          <a:xfrm>
            <a:off x="1112658" y="4968815"/>
            <a:ext cx="10331718" cy="769441"/>
          </a:xfrm>
          <a:prstGeom prst="rect">
            <a:avLst/>
          </a:prstGeom>
          <a:noFill/>
        </p:spPr>
        <p:txBody>
          <a:bodyPr wrap="square" rtlCol="0">
            <a:spAutoFit/>
          </a:bodyPr>
          <a:lstStyle/>
          <a:p>
            <a:pPr algn="ctr"/>
            <a:r>
              <a:rPr lang="it-IT" sz="4400" b="1" dirty="0">
                <a:solidFill>
                  <a:srgbClr val="FF0000"/>
                </a:solidFill>
                <a:highlight>
                  <a:srgbClr val="FFFF00"/>
                </a:highlight>
              </a:rPr>
              <a:t>Modello di relazioni sindacali </a:t>
            </a:r>
          </a:p>
        </p:txBody>
      </p:sp>
      <p:sp>
        <p:nvSpPr>
          <p:cNvPr id="6" name="Freccia tridirezionale 5">
            <a:extLst>
              <a:ext uri="{FF2B5EF4-FFF2-40B4-BE49-F238E27FC236}">
                <a16:creationId xmlns:a16="http://schemas.microsoft.com/office/drawing/2014/main" id="{B68A372B-2536-9DE9-00A2-87260B950D11}"/>
              </a:ext>
            </a:extLst>
          </p:cNvPr>
          <p:cNvSpPr/>
          <p:nvPr/>
        </p:nvSpPr>
        <p:spPr>
          <a:xfrm rot="10800000">
            <a:off x="4623756" y="2578608"/>
            <a:ext cx="2829465" cy="1751852"/>
          </a:xfrm>
          <a:prstGeom prst="leftRigh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Segnaposto piè di pagina 6">
            <a:extLst>
              <a:ext uri="{FF2B5EF4-FFF2-40B4-BE49-F238E27FC236}">
                <a16:creationId xmlns:a16="http://schemas.microsoft.com/office/drawing/2014/main" id="{BCF017D1-3253-E14D-D5CB-B875A8376775}"/>
              </a:ext>
            </a:extLst>
          </p:cNvPr>
          <p:cNvSpPr>
            <a:spLocks noGrp="1"/>
          </p:cNvSpPr>
          <p:nvPr>
            <p:ph type="ftr" sz="quarter" idx="11"/>
          </p:nvPr>
        </p:nvSpPr>
        <p:spPr/>
        <p:txBody>
          <a:bodyPr/>
          <a:lstStyle/>
          <a:p>
            <a:r>
              <a:rPr lang="it-IT" b="1" dirty="0"/>
              <a:t>a cura di Carmine RUSSO</a:t>
            </a:r>
            <a:endParaRPr lang="en-US" b="1" dirty="0"/>
          </a:p>
        </p:txBody>
      </p:sp>
      <p:sp>
        <p:nvSpPr>
          <p:cNvPr id="8" name="Segnaposto numero diapositiva 7">
            <a:extLst>
              <a:ext uri="{FF2B5EF4-FFF2-40B4-BE49-F238E27FC236}">
                <a16:creationId xmlns:a16="http://schemas.microsoft.com/office/drawing/2014/main" id="{0F3EC7B5-6732-6198-1442-6C523C518120}"/>
              </a:ext>
            </a:extLst>
          </p:cNvPr>
          <p:cNvSpPr>
            <a:spLocks noGrp="1"/>
          </p:cNvSpPr>
          <p:nvPr>
            <p:ph type="sldNum" sz="quarter" idx="12"/>
          </p:nvPr>
        </p:nvSpPr>
        <p:spPr/>
        <p:txBody>
          <a:bodyPr/>
          <a:lstStyle/>
          <a:p>
            <a:fld id="{6D22F896-40B5-4ADD-8801-0D06FADFA095}" type="slidenum">
              <a:rPr lang="en-US" smtClean="0"/>
              <a:t>2</a:t>
            </a:fld>
            <a:endParaRPr lang="en-US" dirty="0"/>
          </a:p>
        </p:txBody>
      </p:sp>
    </p:spTree>
    <p:extLst>
      <p:ext uri="{BB962C8B-B14F-4D97-AF65-F5344CB8AC3E}">
        <p14:creationId xmlns:p14="http://schemas.microsoft.com/office/powerpoint/2010/main" val="30682808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5E95A8FF-773D-9FDD-670A-C9D191277F12}"/>
              </a:ext>
            </a:extLst>
          </p:cNvPr>
          <p:cNvSpPr>
            <a:spLocks noGrp="1"/>
          </p:cNvSpPr>
          <p:nvPr>
            <p:ph type="title"/>
          </p:nvPr>
        </p:nvSpPr>
        <p:spPr>
          <a:xfrm>
            <a:off x="1141413" y="618518"/>
            <a:ext cx="9905998" cy="448281"/>
          </a:xfrm>
        </p:spPr>
        <p:txBody>
          <a:bodyPr>
            <a:normAutofit/>
          </a:bodyPr>
          <a:lstStyle/>
          <a:p>
            <a:pPr algn="ctr"/>
            <a:r>
              <a:rPr lang="it-IT" sz="2400" b="1" dirty="0">
                <a:solidFill>
                  <a:srgbClr val="FF0000"/>
                </a:solidFill>
                <a:highlight>
                  <a:srgbClr val="FFFF00"/>
                </a:highlight>
              </a:rPr>
              <a:t>Il rapporto bilancio - diritto sociale «Incomprimibile»</a:t>
            </a:r>
          </a:p>
        </p:txBody>
      </p:sp>
      <p:sp>
        <p:nvSpPr>
          <p:cNvPr id="5" name="Segnaposto contenuto 4">
            <a:extLst>
              <a:ext uri="{FF2B5EF4-FFF2-40B4-BE49-F238E27FC236}">
                <a16:creationId xmlns:a16="http://schemas.microsoft.com/office/drawing/2014/main" id="{949DA1C6-B38E-2505-44CF-6D321DDD179B}"/>
              </a:ext>
            </a:extLst>
          </p:cNvPr>
          <p:cNvSpPr>
            <a:spLocks noGrp="1"/>
          </p:cNvSpPr>
          <p:nvPr>
            <p:ph idx="1"/>
          </p:nvPr>
        </p:nvSpPr>
        <p:spPr>
          <a:xfrm>
            <a:off x="1141412" y="1302707"/>
            <a:ext cx="9905999" cy="4488494"/>
          </a:xfrm>
        </p:spPr>
        <p:txBody>
          <a:bodyPr/>
          <a:lstStyle/>
          <a:p>
            <a:r>
              <a:rPr lang="it-IT" b="1" dirty="0">
                <a:solidFill>
                  <a:srgbClr val="FF0000"/>
                </a:solidFill>
                <a:highlight>
                  <a:srgbClr val="FFFF00"/>
                </a:highlight>
              </a:rPr>
              <a:t>La garanzia dei diritti sociali incomprimibili deve condizionare il bilancio e non il bilancio a condizionare la erogazione della prestazione</a:t>
            </a:r>
          </a:p>
          <a:p>
            <a:pPr lvl="1"/>
            <a:r>
              <a:rPr lang="it-IT" b="1" dirty="0">
                <a:solidFill>
                  <a:srgbClr val="FF0000"/>
                </a:solidFill>
                <a:highlight>
                  <a:srgbClr val="FFFF00"/>
                </a:highlight>
              </a:rPr>
              <a:t>Sentenza 16 dicembre 2016 n. 275</a:t>
            </a:r>
          </a:p>
        </p:txBody>
      </p:sp>
      <p:sp>
        <p:nvSpPr>
          <p:cNvPr id="2" name="Segnaposto piè di pagina 1">
            <a:extLst>
              <a:ext uri="{FF2B5EF4-FFF2-40B4-BE49-F238E27FC236}">
                <a16:creationId xmlns:a16="http://schemas.microsoft.com/office/drawing/2014/main" id="{A1B25DE4-990D-F200-D910-837D857688E5}"/>
              </a:ext>
            </a:extLst>
          </p:cNvPr>
          <p:cNvSpPr>
            <a:spLocks noGrp="1"/>
          </p:cNvSpPr>
          <p:nvPr>
            <p:ph type="ftr" sz="quarter" idx="11"/>
          </p:nvPr>
        </p:nvSpPr>
        <p:spPr/>
        <p:txBody>
          <a:bodyPr/>
          <a:lstStyle/>
          <a:p>
            <a:r>
              <a:rPr lang="it-IT"/>
              <a:t>a cura di Carmine RUSSO</a:t>
            </a:r>
            <a:endParaRPr lang="en-US" dirty="0"/>
          </a:p>
        </p:txBody>
      </p:sp>
      <p:sp>
        <p:nvSpPr>
          <p:cNvPr id="3" name="Segnaposto numero diapositiva 2">
            <a:extLst>
              <a:ext uri="{FF2B5EF4-FFF2-40B4-BE49-F238E27FC236}">
                <a16:creationId xmlns:a16="http://schemas.microsoft.com/office/drawing/2014/main" id="{62D5BD95-F8A0-D455-2FC8-4DB86789B85A}"/>
              </a:ext>
            </a:extLst>
          </p:cNvPr>
          <p:cNvSpPr>
            <a:spLocks noGrp="1"/>
          </p:cNvSpPr>
          <p:nvPr>
            <p:ph type="sldNum" sz="quarter" idx="12"/>
          </p:nvPr>
        </p:nvSpPr>
        <p:spPr/>
        <p:txBody>
          <a:bodyPr/>
          <a:lstStyle/>
          <a:p>
            <a:fld id="{6D22F896-40B5-4ADD-8801-0D06FADFA095}" type="slidenum">
              <a:rPr lang="en-US" smtClean="0"/>
              <a:t>20</a:t>
            </a:fld>
            <a:endParaRPr lang="en-US" dirty="0"/>
          </a:p>
        </p:txBody>
      </p:sp>
    </p:spTree>
    <p:extLst>
      <p:ext uri="{BB962C8B-B14F-4D97-AF65-F5344CB8AC3E}">
        <p14:creationId xmlns:p14="http://schemas.microsoft.com/office/powerpoint/2010/main" val="21186510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0A4F6F-E231-E411-1B0B-EFD387F09DBE}"/>
              </a:ext>
            </a:extLst>
          </p:cNvPr>
          <p:cNvSpPr>
            <a:spLocks noGrp="1"/>
          </p:cNvSpPr>
          <p:nvPr>
            <p:ph type="title"/>
          </p:nvPr>
        </p:nvSpPr>
        <p:spPr>
          <a:xfrm>
            <a:off x="1141413" y="618518"/>
            <a:ext cx="9905998" cy="634085"/>
          </a:xfrm>
        </p:spPr>
        <p:txBody>
          <a:bodyPr/>
          <a:lstStyle/>
          <a:p>
            <a:pPr algn="ctr"/>
            <a:r>
              <a:rPr lang="it-IT" b="1" dirty="0">
                <a:solidFill>
                  <a:srgbClr val="FF0000"/>
                </a:solidFill>
              </a:rPr>
              <a:t>Accordo 30 novembre 2016</a:t>
            </a:r>
          </a:p>
        </p:txBody>
      </p:sp>
      <p:sp>
        <p:nvSpPr>
          <p:cNvPr id="3" name="Segnaposto contenuto 2">
            <a:extLst>
              <a:ext uri="{FF2B5EF4-FFF2-40B4-BE49-F238E27FC236}">
                <a16:creationId xmlns:a16="http://schemas.microsoft.com/office/drawing/2014/main" id="{C34622C5-08F8-E792-FD99-2E2981D4B7E0}"/>
              </a:ext>
            </a:extLst>
          </p:cNvPr>
          <p:cNvSpPr>
            <a:spLocks noGrp="1"/>
          </p:cNvSpPr>
          <p:nvPr>
            <p:ph idx="1"/>
          </p:nvPr>
        </p:nvSpPr>
        <p:spPr>
          <a:xfrm>
            <a:off x="1141412" y="1440493"/>
            <a:ext cx="9905999" cy="4350708"/>
          </a:xfrm>
        </p:spPr>
        <p:txBody>
          <a:bodyPr>
            <a:normAutofit/>
          </a:bodyPr>
          <a:lstStyle/>
          <a:p>
            <a:r>
              <a:rPr lang="it-IT" sz="1400" b="1" dirty="0">
                <a:solidFill>
                  <a:srgbClr val="0070C0"/>
                </a:solidFill>
                <a:highlight>
                  <a:srgbClr val="FFFF00"/>
                </a:highlight>
              </a:rPr>
              <a:t>Dal «</a:t>
            </a:r>
            <a:r>
              <a:rPr lang="it-IT" sz="1400" b="1" dirty="0">
                <a:solidFill>
                  <a:srgbClr val="BA3106"/>
                </a:solidFill>
                <a:highlight>
                  <a:srgbClr val="FFFF00"/>
                </a:highlight>
              </a:rPr>
              <a:t>New Public management</a:t>
            </a:r>
            <a:r>
              <a:rPr lang="it-IT" sz="1400" b="1" dirty="0">
                <a:solidFill>
                  <a:srgbClr val="0070C0"/>
                </a:solidFill>
                <a:highlight>
                  <a:srgbClr val="FFFF00"/>
                </a:highlight>
              </a:rPr>
              <a:t>» (introduce logiche di mercato, efficienza e tecniche manageriali tipiche del settore privato)  al «</a:t>
            </a:r>
            <a:r>
              <a:rPr lang="it-IT" sz="1400" b="1" dirty="0" err="1">
                <a:solidFill>
                  <a:srgbClr val="BA3106"/>
                </a:solidFill>
                <a:highlight>
                  <a:srgbClr val="FFFF00"/>
                </a:highlight>
              </a:rPr>
              <a:t>Creating</a:t>
            </a:r>
            <a:r>
              <a:rPr lang="it-IT" sz="1400" b="1" dirty="0">
                <a:solidFill>
                  <a:srgbClr val="BA3106"/>
                </a:solidFill>
                <a:highlight>
                  <a:srgbClr val="FFFF00"/>
                </a:highlight>
              </a:rPr>
              <a:t> Public Value</a:t>
            </a:r>
            <a:r>
              <a:rPr lang="it-IT" sz="1400" b="1" dirty="0">
                <a:solidFill>
                  <a:srgbClr val="0070C0"/>
                </a:solidFill>
                <a:highlight>
                  <a:srgbClr val="FFFF00"/>
                </a:highlight>
              </a:rPr>
              <a:t>» (il benessere creato da istituzioni pubbliche)</a:t>
            </a:r>
          </a:p>
          <a:p>
            <a:r>
              <a:rPr lang="it-IT" dirty="0">
                <a:solidFill>
                  <a:srgbClr val="BA3106"/>
                </a:solidFill>
                <a:highlight>
                  <a:srgbClr val="FFFF00"/>
                </a:highlight>
              </a:rPr>
              <a:t>«I lavoratori sono il motore del buon funzionamento della pubblica amministrazione: da loro, dall’organizzazione del lavoro, nonché dall’organizzazione delle singole amministrazioni, dipendono principalmente i tempi di risposta e la qualità dei servizi che vengono offerti ai cittadini e alle imprese. Il settore pubblico ha bisogno di una profonda innovazione, che parta dai bisogni delle persone e che si ponga al fianco e non al di sopra di cittadini e imprese.»</a:t>
            </a:r>
            <a:endParaRPr lang="it-IT" b="1" dirty="0">
              <a:solidFill>
                <a:srgbClr val="BA3106"/>
              </a:solidFill>
              <a:highlight>
                <a:srgbClr val="FFFF00"/>
              </a:highlight>
            </a:endParaRPr>
          </a:p>
        </p:txBody>
      </p:sp>
      <p:sp>
        <p:nvSpPr>
          <p:cNvPr id="4" name="Segnaposto piè di pagina 3">
            <a:extLst>
              <a:ext uri="{FF2B5EF4-FFF2-40B4-BE49-F238E27FC236}">
                <a16:creationId xmlns:a16="http://schemas.microsoft.com/office/drawing/2014/main" id="{53D191A1-19FC-54ED-3253-331E5B2311C9}"/>
              </a:ext>
            </a:extLst>
          </p:cNvPr>
          <p:cNvSpPr>
            <a:spLocks noGrp="1"/>
          </p:cNvSpPr>
          <p:nvPr>
            <p:ph type="ftr" sz="quarter" idx="11"/>
          </p:nvPr>
        </p:nvSpPr>
        <p:spPr/>
        <p:txBody>
          <a:bodyPr/>
          <a:lstStyle/>
          <a:p>
            <a:r>
              <a:rPr lang="it-IT"/>
              <a:t>a cura di Carmine RUSSO</a:t>
            </a:r>
            <a:endParaRPr lang="en-US" dirty="0"/>
          </a:p>
        </p:txBody>
      </p:sp>
      <p:sp>
        <p:nvSpPr>
          <p:cNvPr id="5" name="Segnaposto numero diapositiva 4">
            <a:extLst>
              <a:ext uri="{FF2B5EF4-FFF2-40B4-BE49-F238E27FC236}">
                <a16:creationId xmlns:a16="http://schemas.microsoft.com/office/drawing/2014/main" id="{A322BFF7-228C-7BB7-81EF-FA17338F8EAF}"/>
              </a:ext>
            </a:extLst>
          </p:cNvPr>
          <p:cNvSpPr>
            <a:spLocks noGrp="1"/>
          </p:cNvSpPr>
          <p:nvPr>
            <p:ph type="sldNum" sz="quarter" idx="12"/>
          </p:nvPr>
        </p:nvSpPr>
        <p:spPr/>
        <p:txBody>
          <a:bodyPr/>
          <a:lstStyle/>
          <a:p>
            <a:fld id="{6D22F896-40B5-4ADD-8801-0D06FADFA095}" type="slidenum">
              <a:rPr lang="en-US" smtClean="0"/>
              <a:t>21</a:t>
            </a:fld>
            <a:endParaRPr lang="en-US" dirty="0"/>
          </a:p>
        </p:txBody>
      </p:sp>
    </p:spTree>
    <p:extLst>
      <p:ext uri="{BB962C8B-B14F-4D97-AF65-F5344CB8AC3E}">
        <p14:creationId xmlns:p14="http://schemas.microsoft.com/office/powerpoint/2010/main" val="29973897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5B12C7-AA8B-C921-D73F-C7292319D7FF}"/>
              </a:ext>
            </a:extLst>
          </p:cNvPr>
          <p:cNvSpPr>
            <a:spLocks noGrp="1"/>
          </p:cNvSpPr>
          <p:nvPr>
            <p:ph type="title"/>
          </p:nvPr>
        </p:nvSpPr>
        <p:spPr>
          <a:xfrm>
            <a:off x="1141413" y="618518"/>
            <a:ext cx="9905998" cy="345986"/>
          </a:xfrm>
        </p:spPr>
        <p:txBody>
          <a:bodyPr>
            <a:normAutofit fontScale="90000"/>
          </a:bodyPr>
          <a:lstStyle/>
          <a:p>
            <a:pPr algn="ctr"/>
            <a:r>
              <a:rPr lang="it-IT" dirty="0">
                <a:solidFill>
                  <a:srgbClr val="BA3106"/>
                </a:solidFill>
                <a:highlight>
                  <a:srgbClr val="FFFF00"/>
                </a:highlight>
              </a:rPr>
              <a:t>Le relazioni sindacali del </a:t>
            </a:r>
            <a:r>
              <a:rPr lang="it-IT" dirty="0" err="1">
                <a:solidFill>
                  <a:srgbClr val="BA3106"/>
                </a:solidFill>
                <a:highlight>
                  <a:srgbClr val="FFFF00"/>
                </a:highlight>
              </a:rPr>
              <a:t>dopoblocco</a:t>
            </a:r>
            <a:endParaRPr lang="it-IT" dirty="0">
              <a:solidFill>
                <a:srgbClr val="BA3106"/>
              </a:solidFill>
              <a:highlight>
                <a:srgbClr val="FFFF00"/>
              </a:highlight>
            </a:endParaRPr>
          </a:p>
        </p:txBody>
      </p:sp>
      <p:sp>
        <p:nvSpPr>
          <p:cNvPr id="3" name="Segnaposto contenuto 2">
            <a:extLst>
              <a:ext uri="{FF2B5EF4-FFF2-40B4-BE49-F238E27FC236}">
                <a16:creationId xmlns:a16="http://schemas.microsoft.com/office/drawing/2014/main" id="{A3CEE97F-E42D-BEC4-09E3-4479942EA8AC}"/>
              </a:ext>
            </a:extLst>
          </p:cNvPr>
          <p:cNvSpPr>
            <a:spLocks noGrp="1"/>
          </p:cNvSpPr>
          <p:nvPr>
            <p:ph idx="1"/>
          </p:nvPr>
        </p:nvSpPr>
        <p:spPr>
          <a:xfrm>
            <a:off x="1141412" y="1177447"/>
            <a:ext cx="9905999" cy="4613754"/>
          </a:xfrm>
        </p:spPr>
        <p:txBody>
          <a:bodyPr>
            <a:normAutofit fontScale="85000" lnSpcReduction="10000"/>
          </a:bodyPr>
          <a:lstStyle/>
          <a:p>
            <a:pPr>
              <a:buFont typeface="Wingdings" panose="05000000000000000000" pitchFamily="2" charset="2"/>
              <a:buChar char="ü"/>
            </a:pPr>
            <a:r>
              <a:rPr lang="it-IT" b="1" dirty="0">
                <a:solidFill>
                  <a:srgbClr val="BA3106"/>
                </a:solidFill>
                <a:highlight>
                  <a:srgbClr val="FFFF00"/>
                </a:highlight>
              </a:rPr>
              <a:t>definizione di un intervento legislativo volto a promuovere il riequilibrio, a favore della contrattazione del rapporto tra le fonti che disciplinano il rapporto di lavoro per i dipendenti di tutti i settori, aree e comparti di contrattazione, per una ripartizione efficace ed equa delle materie di competenza e degli ambiti di azione della legge e del contratto.</a:t>
            </a:r>
          </a:p>
          <a:p>
            <a:pPr>
              <a:buFont typeface="Wingdings" panose="05000000000000000000" pitchFamily="2" charset="2"/>
              <a:buChar char="ü"/>
            </a:pPr>
            <a:r>
              <a:rPr lang="it-IT" b="1" dirty="0">
                <a:solidFill>
                  <a:srgbClr val="BA3106"/>
                </a:solidFill>
                <a:highlight>
                  <a:srgbClr val="FFFF00"/>
                </a:highlight>
              </a:rPr>
              <a:t>individuare ulteriori ambiti di esercizio della partecipazione sindacale per nuove e piene relazioni sindacali, definiti dai contratti collettivi;</a:t>
            </a:r>
          </a:p>
          <a:p>
            <a:pPr>
              <a:buFont typeface="Wingdings" panose="05000000000000000000" pitchFamily="2" charset="2"/>
              <a:buChar char="ü"/>
            </a:pPr>
            <a:r>
              <a:rPr lang="it-IT" b="1" dirty="0">
                <a:solidFill>
                  <a:srgbClr val="BA3106"/>
                </a:solidFill>
                <a:highlight>
                  <a:srgbClr val="FFFF00"/>
                </a:highlight>
              </a:rPr>
              <a:t>riformare l’articolo 40, comma 3-ter, del </a:t>
            </a:r>
            <a:r>
              <a:rPr lang="it-IT" b="1" u="sng" dirty="0">
                <a:solidFill>
                  <a:srgbClr val="BA3106"/>
                </a:solidFill>
                <a:highlight>
                  <a:srgbClr val="FFFF00"/>
                </a:highlight>
                <a:hlinkClick r:id="rId2">
                  <a:extLst>
                    <a:ext uri="{A12FA001-AC4F-418D-AE19-62706E023703}">
                      <ahyp:hlinkClr xmlns:ahyp="http://schemas.microsoft.com/office/drawing/2018/hyperlinkcolor" val="tx"/>
                    </a:ext>
                  </a:extLst>
                </a:hlinkClick>
              </a:rPr>
              <a:t>D.lgs. 165/2001</a:t>
            </a:r>
            <a:r>
              <a:rPr lang="it-IT" b="1" dirty="0">
                <a:solidFill>
                  <a:srgbClr val="BA3106"/>
                </a:solidFill>
                <a:highlight>
                  <a:srgbClr val="FFFF00"/>
                </a:highlight>
              </a:rPr>
              <a:t> vincolando il ricorso all’atto unilaterale motivato delle amministrazioni, dopo aver esperito tutte le procedure negoziali e nel rispetto della correttezza dei rapporti tra le parti, limitatamente ai casi nei quali il perdurare dello stallo nelle trattative, per un periodo di tempo che sarà definito dai contratti collettivi, determini un pregiudizio economico all’azione amministrativa. </a:t>
            </a:r>
            <a:br>
              <a:rPr lang="it-IT" dirty="0"/>
            </a:br>
            <a:endParaRPr lang="it-IT" dirty="0"/>
          </a:p>
        </p:txBody>
      </p:sp>
      <p:sp>
        <p:nvSpPr>
          <p:cNvPr id="4" name="Segnaposto piè di pagina 3">
            <a:extLst>
              <a:ext uri="{FF2B5EF4-FFF2-40B4-BE49-F238E27FC236}">
                <a16:creationId xmlns:a16="http://schemas.microsoft.com/office/drawing/2014/main" id="{7D33286E-6F46-C4C2-B07B-D19A0FB14354}"/>
              </a:ext>
            </a:extLst>
          </p:cNvPr>
          <p:cNvSpPr>
            <a:spLocks noGrp="1"/>
          </p:cNvSpPr>
          <p:nvPr>
            <p:ph type="ftr" sz="quarter" idx="11"/>
          </p:nvPr>
        </p:nvSpPr>
        <p:spPr/>
        <p:txBody>
          <a:bodyPr/>
          <a:lstStyle/>
          <a:p>
            <a:r>
              <a:rPr lang="it-IT"/>
              <a:t>a cura di Carmine RUSSO</a:t>
            </a:r>
            <a:endParaRPr lang="en-US" dirty="0"/>
          </a:p>
        </p:txBody>
      </p:sp>
      <p:sp>
        <p:nvSpPr>
          <p:cNvPr id="5" name="Segnaposto numero diapositiva 4">
            <a:extLst>
              <a:ext uri="{FF2B5EF4-FFF2-40B4-BE49-F238E27FC236}">
                <a16:creationId xmlns:a16="http://schemas.microsoft.com/office/drawing/2014/main" id="{8BFCF488-BE80-72B2-0D8A-ECF4FAB8D7B5}"/>
              </a:ext>
            </a:extLst>
          </p:cNvPr>
          <p:cNvSpPr>
            <a:spLocks noGrp="1"/>
          </p:cNvSpPr>
          <p:nvPr>
            <p:ph type="sldNum" sz="quarter" idx="12"/>
          </p:nvPr>
        </p:nvSpPr>
        <p:spPr/>
        <p:txBody>
          <a:bodyPr/>
          <a:lstStyle/>
          <a:p>
            <a:fld id="{6D22F896-40B5-4ADD-8801-0D06FADFA095}" type="slidenum">
              <a:rPr lang="en-US" smtClean="0"/>
              <a:t>22</a:t>
            </a:fld>
            <a:endParaRPr lang="en-US" dirty="0"/>
          </a:p>
        </p:txBody>
      </p:sp>
    </p:spTree>
    <p:extLst>
      <p:ext uri="{BB962C8B-B14F-4D97-AF65-F5344CB8AC3E}">
        <p14:creationId xmlns:p14="http://schemas.microsoft.com/office/powerpoint/2010/main" val="27909138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egnaposto piè di pagina 4"/>
          <p:cNvSpPr>
            <a:spLocks noGrp="1"/>
          </p:cNvSpPr>
          <p:nvPr>
            <p:ph type="ftr" sz="quarter" idx="11"/>
          </p:nvPr>
        </p:nvSpPr>
        <p:spPr>
          <a:xfrm>
            <a:off x="4648200" y="6245225"/>
            <a:ext cx="2895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cs typeface="Arial" panose="020B0604020202020204" pitchFamily="34" charset="0"/>
              </a:defRPr>
            </a:lvl1pPr>
            <a:lvl2pPr marL="742950" indent="-285750">
              <a:spcBef>
                <a:spcPct val="20000"/>
              </a:spcBef>
              <a:buChar char="–"/>
              <a:defRPr sz="2800">
                <a:solidFill>
                  <a:schemeClr val="tx1"/>
                </a:solidFill>
                <a:latin typeface="Comic Sans MS" panose="030F0702030302020204" pitchFamily="66" charset="0"/>
                <a:cs typeface="Arial" panose="020B0604020202020204" pitchFamily="34" charset="0"/>
              </a:defRPr>
            </a:lvl2pPr>
            <a:lvl3pPr marL="1143000" indent="-228600">
              <a:spcBef>
                <a:spcPct val="20000"/>
              </a:spcBef>
              <a:buChar char="•"/>
              <a:defRPr sz="2400">
                <a:solidFill>
                  <a:schemeClr val="tx1"/>
                </a:solidFill>
                <a:latin typeface="Comic Sans MS" panose="030F0702030302020204" pitchFamily="66" charset="0"/>
                <a:cs typeface="Arial" panose="020B0604020202020204" pitchFamily="34" charset="0"/>
              </a:defRPr>
            </a:lvl3pPr>
            <a:lvl4pPr marL="1600200" indent="-228600">
              <a:spcBef>
                <a:spcPct val="20000"/>
              </a:spcBef>
              <a:buChar char="–"/>
              <a:defRPr sz="2000">
                <a:solidFill>
                  <a:schemeClr val="tx1"/>
                </a:solidFill>
                <a:latin typeface="Comic Sans MS" panose="030F0702030302020204" pitchFamily="66" charset="0"/>
                <a:cs typeface="Arial" panose="020B0604020202020204" pitchFamily="34" charset="0"/>
              </a:defRPr>
            </a:lvl4pPr>
            <a:lvl5pPr marL="2057400" indent="-228600">
              <a:spcBef>
                <a:spcPct val="20000"/>
              </a:spcBef>
              <a:buChar char="»"/>
              <a:defRPr sz="2000">
                <a:solidFill>
                  <a:schemeClr val="tx1"/>
                </a:solidFill>
                <a:latin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9pPr>
          </a:lstStyle>
          <a:p>
            <a:pPr>
              <a:spcBef>
                <a:spcPct val="0"/>
              </a:spcBef>
              <a:buFontTx/>
              <a:buNone/>
            </a:pPr>
            <a:r>
              <a:rPr lang="it-IT" altLang="it-IT" sz="1400">
                <a:latin typeface="Arial" panose="020B0604020202020204" pitchFamily="34" charset="0"/>
              </a:rPr>
              <a:t>a cura di Carmine RUSSO</a:t>
            </a:r>
          </a:p>
        </p:txBody>
      </p:sp>
      <p:sp>
        <p:nvSpPr>
          <p:cNvPr id="14339" name="Segnaposto numero diapositiva 5"/>
          <p:cNvSpPr>
            <a:spLocks noGrp="1"/>
          </p:cNvSpPr>
          <p:nvPr>
            <p:ph type="sldNum" sz="quarter" idx="12"/>
          </p:nvPr>
        </p:nvSpPr>
        <p:spPr>
          <a:xfrm>
            <a:off x="8077200" y="6245225"/>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cs typeface="Arial" panose="020B0604020202020204" pitchFamily="34" charset="0"/>
              </a:defRPr>
            </a:lvl1pPr>
            <a:lvl2pPr marL="742950" indent="-285750">
              <a:spcBef>
                <a:spcPct val="20000"/>
              </a:spcBef>
              <a:buChar char="–"/>
              <a:defRPr sz="2800">
                <a:solidFill>
                  <a:schemeClr val="tx1"/>
                </a:solidFill>
                <a:latin typeface="Comic Sans MS" panose="030F0702030302020204" pitchFamily="66" charset="0"/>
                <a:cs typeface="Arial" panose="020B0604020202020204" pitchFamily="34" charset="0"/>
              </a:defRPr>
            </a:lvl2pPr>
            <a:lvl3pPr marL="1143000" indent="-228600">
              <a:spcBef>
                <a:spcPct val="20000"/>
              </a:spcBef>
              <a:buChar char="•"/>
              <a:defRPr sz="2400">
                <a:solidFill>
                  <a:schemeClr val="tx1"/>
                </a:solidFill>
                <a:latin typeface="Comic Sans MS" panose="030F0702030302020204" pitchFamily="66" charset="0"/>
                <a:cs typeface="Arial" panose="020B0604020202020204" pitchFamily="34" charset="0"/>
              </a:defRPr>
            </a:lvl3pPr>
            <a:lvl4pPr marL="1600200" indent="-228600">
              <a:spcBef>
                <a:spcPct val="20000"/>
              </a:spcBef>
              <a:buChar char="–"/>
              <a:defRPr sz="2000">
                <a:solidFill>
                  <a:schemeClr val="tx1"/>
                </a:solidFill>
                <a:latin typeface="Comic Sans MS" panose="030F0702030302020204" pitchFamily="66" charset="0"/>
                <a:cs typeface="Arial" panose="020B0604020202020204" pitchFamily="34" charset="0"/>
              </a:defRPr>
            </a:lvl4pPr>
            <a:lvl5pPr marL="2057400" indent="-228600">
              <a:spcBef>
                <a:spcPct val="20000"/>
              </a:spcBef>
              <a:buChar char="»"/>
              <a:defRPr sz="2000">
                <a:solidFill>
                  <a:schemeClr val="tx1"/>
                </a:solidFill>
                <a:latin typeface="Comic Sans MS" panose="030F0702030302020204" pitchFamily="66"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cs typeface="Arial" panose="020B0604020202020204" pitchFamily="34" charset="0"/>
              </a:defRPr>
            </a:lvl9pPr>
          </a:lstStyle>
          <a:p>
            <a:pPr>
              <a:spcBef>
                <a:spcPct val="0"/>
              </a:spcBef>
              <a:buFontTx/>
              <a:buNone/>
            </a:pPr>
            <a:fld id="{06EF8B80-3BBB-4168-B313-69F2C164C518}" type="slidenum">
              <a:rPr lang="it-IT" altLang="it-IT" sz="1400">
                <a:latin typeface="Arial" panose="020B0604020202020204" pitchFamily="34" charset="0"/>
              </a:rPr>
              <a:pPr>
                <a:spcBef>
                  <a:spcPct val="0"/>
                </a:spcBef>
                <a:buFontTx/>
                <a:buNone/>
              </a:pPr>
              <a:t>23</a:t>
            </a:fld>
            <a:endParaRPr lang="it-IT" altLang="it-IT" sz="1400">
              <a:latin typeface="Arial" panose="020B0604020202020204" pitchFamily="34" charset="0"/>
            </a:endParaRPr>
          </a:p>
        </p:txBody>
      </p:sp>
      <p:sp>
        <p:nvSpPr>
          <p:cNvPr id="14340" name="Rectangle 2"/>
          <p:cNvSpPr>
            <a:spLocks noGrp="1" noChangeArrowheads="1"/>
          </p:cNvSpPr>
          <p:nvPr>
            <p:ph type="title" idx="4294967295"/>
          </p:nvPr>
        </p:nvSpPr>
        <p:spPr>
          <a:xfrm>
            <a:off x="2209800" y="152400"/>
            <a:ext cx="6870700" cy="762000"/>
          </a:xfrm>
        </p:spPr>
        <p:txBody>
          <a:bodyPr anchor="ctr"/>
          <a:lstStyle/>
          <a:p>
            <a:pPr eaLnBrk="1" hangingPunct="1"/>
            <a:r>
              <a:rPr lang="it-IT" altLang="it-IT" sz="2400" b="1">
                <a:solidFill>
                  <a:srgbClr val="FF0000"/>
                </a:solidFill>
              </a:rPr>
              <a:t>Le tappe della revisione normativa in Italia</a:t>
            </a:r>
          </a:p>
        </p:txBody>
      </p:sp>
      <p:sp>
        <p:nvSpPr>
          <p:cNvPr id="14341" name="Rectangle 3"/>
          <p:cNvSpPr>
            <a:spLocks noGrp="1" noChangeArrowheads="1"/>
          </p:cNvSpPr>
          <p:nvPr>
            <p:ph type="body" idx="4294967295"/>
          </p:nvPr>
        </p:nvSpPr>
        <p:spPr>
          <a:xfrm>
            <a:off x="1233814" y="838199"/>
            <a:ext cx="9914350" cy="5343395"/>
          </a:xfrm>
        </p:spPr>
        <p:txBody>
          <a:bodyPr>
            <a:normAutofit fontScale="25000" lnSpcReduction="20000"/>
          </a:bodyPr>
          <a:lstStyle/>
          <a:p>
            <a:pPr eaLnBrk="1" hangingPunct="1">
              <a:lnSpc>
                <a:spcPct val="80000"/>
              </a:lnSpc>
            </a:pPr>
            <a:endParaRPr lang="it-IT" altLang="it-IT" sz="1200" b="1" dirty="0"/>
          </a:p>
          <a:p>
            <a:r>
              <a:rPr lang="it-IT" altLang="it-IT" sz="4800" b="1" dirty="0">
                <a:solidFill>
                  <a:srgbClr val="FF0000"/>
                </a:solidFill>
                <a:highlight>
                  <a:srgbClr val="FFFF00"/>
                </a:highlight>
              </a:rPr>
              <a:t>DECRETO-LEGISLATIVO 27 ottobre 2009, n. 150</a:t>
            </a:r>
          </a:p>
          <a:p>
            <a:pPr lvl="1"/>
            <a:r>
              <a:rPr lang="it-IT" altLang="it-IT" sz="5600" b="1" dirty="0">
                <a:solidFill>
                  <a:srgbClr val="FF0000"/>
                </a:solidFill>
                <a:highlight>
                  <a:srgbClr val="FFFF00"/>
                </a:highlight>
              </a:rPr>
              <a:t>Ottimizzazione della produttività del lavoro pubblico e di efficienza e trasparenza delle pubbliche amministrazioni</a:t>
            </a:r>
            <a:r>
              <a:rPr lang="it-IT" altLang="it-IT" sz="4800" b="1" dirty="0">
                <a:solidFill>
                  <a:srgbClr val="FF0000"/>
                </a:solidFill>
                <a:highlight>
                  <a:srgbClr val="FFFF00"/>
                </a:highlight>
              </a:rPr>
              <a:t>. </a:t>
            </a:r>
          </a:p>
          <a:p>
            <a:pPr eaLnBrk="1" hangingPunct="1">
              <a:lnSpc>
                <a:spcPct val="80000"/>
              </a:lnSpc>
            </a:pPr>
            <a:r>
              <a:rPr lang="it-IT" altLang="it-IT" sz="4800" b="1" dirty="0">
                <a:solidFill>
                  <a:srgbClr val="FF0000"/>
                </a:solidFill>
                <a:highlight>
                  <a:srgbClr val="FFFF00"/>
                </a:highlight>
              </a:rPr>
              <a:t>DECRETO-LEGGE 31 maggio 2010, n. 78</a:t>
            </a:r>
          </a:p>
          <a:p>
            <a:pPr lvl="1" eaLnBrk="1" hangingPunct="1">
              <a:lnSpc>
                <a:spcPct val="80000"/>
              </a:lnSpc>
            </a:pPr>
            <a:r>
              <a:rPr lang="it-IT" altLang="it-IT" sz="5600" b="1" dirty="0">
                <a:solidFill>
                  <a:srgbClr val="FF0000"/>
                </a:solidFill>
                <a:highlight>
                  <a:srgbClr val="FFFF00"/>
                </a:highlight>
              </a:rPr>
              <a:t>Misure urgenti in materia di stabilizzazione finanziaria e di competitività economica (con successive proroghe di blocco della contrattazione e congelamento fondi). </a:t>
            </a:r>
          </a:p>
          <a:p>
            <a:pPr eaLnBrk="1" hangingPunct="1">
              <a:lnSpc>
                <a:spcPct val="80000"/>
              </a:lnSpc>
            </a:pPr>
            <a:r>
              <a:rPr lang="it-IT" altLang="it-IT" sz="4800" b="1" dirty="0">
                <a:solidFill>
                  <a:srgbClr val="FF0000"/>
                </a:solidFill>
                <a:highlight>
                  <a:srgbClr val="FFFF00"/>
                </a:highlight>
              </a:rPr>
              <a:t>LEGGE COSTITUZIONALE 20 aprile 2012, n. 1</a:t>
            </a:r>
          </a:p>
          <a:p>
            <a:pPr lvl="1" eaLnBrk="1" hangingPunct="1">
              <a:lnSpc>
                <a:spcPct val="80000"/>
              </a:lnSpc>
            </a:pPr>
            <a:r>
              <a:rPr lang="it-IT" altLang="it-IT" sz="5600" b="1" dirty="0">
                <a:solidFill>
                  <a:srgbClr val="FF0000"/>
                </a:solidFill>
                <a:highlight>
                  <a:srgbClr val="FFFF00"/>
                </a:highlight>
              </a:rPr>
              <a:t>Introduzione del principio del pareggio di bilancio nella Carta costituzionale</a:t>
            </a:r>
          </a:p>
          <a:p>
            <a:pPr eaLnBrk="1" hangingPunct="1">
              <a:lnSpc>
                <a:spcPct val="80000"/>
              </a:lnSpc>
            </a:pPr>
            <a:r>
              <a:rPr lang="it-IT" altLang="it-IT" sz="4800" b="1" dirty="0">
                <a:solidFill>
                  <a:srgbClr val="FF0000"/>
                </a:solidFill>
                <a:highlight>
                  <a:srgbClr val="FFFF00"/>
                </a:highlight>
              </a:rPr>
              <a:t>CORTE COSTITUZIONALE: Sentenza n. 178 del 23/7/2015</a:t>
            </a:r>
          </a:p>
          <a:p>
            <a:pPr lvl="1" eaLnBrk="1" hangingPunct="1">
              <a:lnSpc>
                <a:spcPct val="80000"/>
              </a:lnSpc>
            </a:pPr>
            <a:r>
              <a:rPr lang="it-IT" altLang="it-IT" sz="5600" b="1" dirty="0">
                <a:solidFill>
                  <a:srgbClr val="FF0000"/>
                </a:solidFill>
                <a:highlight>
                  <a:srgbClr val="FFFF00"/>
                </a:highlight>
              </a:rPr>
              <a:t>Superamento blocco contrattazione e rispetto vincoli finanziari</a:t>
            </a:r>
          </a:p>
          <a:p>
            <a:pPr eaLnBrk="1" hangingPunct="1">
              <a:lnSpc>
                <a:spcPct val="80000"/>
              </a:lnSpc>
            </a:pPr>
            <a:r>
              <a:rPr lang="it-IT" altLang="it-IT" sz="4800" b="1" dirty="0">
                <a:solidFill>
                  <a:srgbClr val="FF0000"/>
                </a:solidFill>
                <a:highlight>
                  <a:srgbClr val="FFFF00"/>
                </a:highlight>
              </a:rPr>
              <a:t>LEGGE 7 agosto 2015, n. 124</a:t>
            </a:r>
          </a:p>
          <a:p>
            <a:pPr lvl="1" eaLnBrk="1" hangingPunct="1">
              <a:lnSpc>
                <a:spcPct val="80000"/>
              </a:lnSpc>
            </a:pPr>
            <a:r>
              <a:rPr lang="it-IT" altLang="it-IT" sz="5600" b="1" dirty="0">
                <a:solidFill>
                  <a:srgbClr val="FF0000"/>
                </a:solidFill>
                <a:highlight>
                  <a:srgbClr val="FFFF00"/>
                </a:highlight>
              </a:rPr>
              <a:t>Deleghe al Governo in materia di riorganizzazione delle amministrazioni pubbliche  (artt. 11 e 17)</a:t>
            </a:r>
          </a:p>
          <a:p>
            <a:pPr eaLnBrk="1" hangingPunct="1">
              <a:lnSpc>
                <a:spcPct val="80000"/>
              </a:lnSpc>
            </a:pPr>
            <a:r>
              <a:rPr lang="it-IT" altLang="it-IT" sz="4800" b="1" dirty="0">
                <a:solidFill>
                  <a:srgbClr val="FF0000"/>
                </a:solidFill>
                <a:highlight>
                  <a:srgbClr val="FFFF00"/>
                </a:highlight>
              </a:rPr>
              <a:t>CCNQ 13/07/2016 </a:t>
            </a:r>
            <a:r>
              <a:rPr lang="it-IT" altLang="it-IT" sz="5600" b="1" dirty="0">
                <a:solidFill>
                  <a:srgbClr val="FF0000"/>
                </a:solidFill>
                <a:highlight>
                  <a:srgbClr val="FFFF00"/>
                </a:highlight>
              </a:rPr>
              <a:t>Definizione dei comparti e delle aree di contrattazione collettiva nazionale (2016-2018)</a:t>
            </a:r>
          </a:p>
          <a:p>
            <a:pPr eaLnBrk="1" hangingPunct="1">
              <a:lnSpc>
                <a:spcPct val="80000"/>
              </a:lnSpc>
            </a:pPr>
            <a:r>
              <a:rPr lang="it-IT" altLang="it-IT" sz="4800" b="1" dirty="0">
                <a:solidFill>
                  <a:srgbClr val="FF0000"/>
                </a:solidFill>
                <a:highlight>
                  <a:srgbClr val="FFFF00"/>
                </a:highlight>
              </a:rPr>
              <a:t>INTESA 30 novembre 2016 </a:t>
            </a:r>
          </a:p>
          <a:p>
            <a:pPr lvl="1" eaLnBrk="1" hangingPunct="1">
              <a:lnSpc>
                <a:spcPct val="80000"/>
              </a:lnSpc>
            </a:pPr>
            <a:r>
              <a:rPr lang="it-IT" altLang="it-IT" sz="5600" b="1" dirty="0">
                <a:solidFill>
                  <a:srgbClr val="FF0000"/>
                </a:solidFill>
                <a:highlight>
                  <a:srgbClr val="FFFF00"/>
                </a:highlight>
              </a:rPr>
              <a:t>Su quadro normativo e criteri di indirizzo per i rinnovi dei contratti pubblici (Governo – CGIL, CISL, UIL) </a:t>
            </a:r>
          </a:p>
          <a:p>
            <a:pPr eaLnBrk="1" hangingPunct="1">
              <a:lnSpc>
                <a:spcPct val="80000"/>
              </a:lnSpc>
            </a:pPr>
            <a:r>
              <a:rPr lang="it-IT" altLang="it-IT" sz="4800" b="1" dirty="0">
                <a:solidFill>
                  <a:srgbClr val="FF0000"/>
                </a:solidFill>
                <a:highlight>
                  <a:srgbClr val="FFFF00"/>
                </a:highlight>
              </a:rPr>
              <a:t>DPCM 27 febbraio 2017</a:t>
            </a:r>
          </a:p>
          <a:p>
            <a:pPr lvl="1" eaLnBrk="1" hangingPunct="1">
              <a:lnSpc>
                <a:spcPct val="80000"/>
              </a:lnSpc>
            </a:pPr>
            <a:r>
              <a:rPr lang="it-IT" altLang="it-IT" sz="5600" b="1" dirty="0">
                <a:solidFill>
                  <a:srgbClr val="FF0000"/>
                </a:solidFill>
                <a:highlight>
                  <a:srgbClr val="FFFF00"/>
                </a:highlight>
              </a:rPr>
              <a:t>Ripartizione del Fondo di cui all'articolo 1, comma 365, della legge 11 dicembre 2016, n. 232. (Legge di bilancio </a:t>
            </a:r>
          </a:p>
          <a:p>
            <a:pPr eaLnBrk="1" hangingPunct="1">
              <a:lnSpc>
                <a:spcPct val="80000"/>
              </a:lnSpc>
            </a:pPr>
            <a:r>
              <a:rPr lang="it-IT" altLang="it-IT" sz="4800" b="1" dirty="0">
                <a:solidFill>
                  <a:srgbClr val="FF0000"/>
                </a:solidFill>
                <a:highlight>
                  <a:srgbClr val="FFFF00"/>
                </a:highlight>
              </a:rPr>
              <a:t>DECRETO LEGISLATIVO 25 maggio 2017, n. 74</a:t>
            </a:r>
          </a:p>
          <a:p>
            <a:pPr lvl="1" eaLnBrk="1" hangingPunct="1">
              <a:lnSpc>
                <a:spcPct val="80000"/>
              </a:lnSpc>
            </a:pPr>
            <a:r>
              <a:rPr lang="it-IT" altLang="it-IT" sz="5600" b="1" dirty="0">
                <a:solidFill>
                  <a:srgbClr val="FF0000"/>
                </a:solidFill>
                <a:highlight>
                  <a:srgbClr val="FFFF00"/>
                </a:highlight>
              </a:rPr>
              <a:t>Modifiche al decreto legislativo 27 ottobre 2009, n. 150, in attuazione dell'articolo 17, comma 1, lettera r), della legge 7 agosto 2015, n. 124. </a:t>
            </a:r>
          </a:p>
          <a:p>
            <a:pPr eaLnBrk="1" hangingPunct="1">
              <a:lnSpc>
                <a:spcPct val="80000"/>
              </a:lnSpc>
            </a:pPr>
            <a:r>
              <a:rPr lang="it-IT" altLang="it-IT" sz="4800" b="1" dirty="0">
                <a:solidFill>
                  <a:srgbClr val="FF0000"/>
                </a:solidFill>
                <a:highlight>
                  <a:srgbClr val="FFFF00"/>
                </a:highlight>
              </a:rPr>
              <a:t>DECRETO LEGISLATIVO 25 maggio 2017, n. 75</a:t>
            </a:r>
          </a:p>
          <a:p>
            <a:pPr lvl="1" eaLnBrk="1" hangingPunct="1">
              <a:lnSpc>
                <a:spcPct val="80000"/>
              </a:lnSpc>
            </a:pPr>
            <a:r>
              <a:rPr lang="it-IT" altLang="it-IT" sz="5600" b="1" dirty="0">
                <a:solidFill>
                  <a:srgbClr val="FF0000"/>
                </a:solidFill>
                <a:highlight>
                  <a:srgbClr val="FFFF00"/>
                </a:highlight>
              </a:rPr>
              <a:t>Modifiche e integrazioni al decreto legislativo 30 marzo 2001, n. 165, ai sensi degli articoli 16, commi 1, lettera a), e 2, lettere b), c), d) ed e) e 17, comma 1, lettere a), c), e), f), g), h), l) m), n), o), q), r), s) e z), della legge 7 agosto 2015, n. 124, in materia di riorganizzazione delle amministrazioni </a:t>
            </a:r>
            <a:r>
              <a:rPr lang="it-IT" altLang="it-IT" sz="4800" b="1" dirty="0">
                <a:solidFill>
                  <a:srgbClr val="FF0000"/>
                </a:solidFill>
                <a:highlight>
                  <a:srgbClr val="FFFF00"/>
                </a:highlight>
              </a:rPr>
              <a:t>pubbliche </a:t>
            </a:r>
            <a:r>
              <a:rPr lang="it-IT" altLang="it-IT" sz="4400" b="1" dirty="0">
                <a:solidFill>
                  <a:srgbClr val="FF0000"/>
                </a:solidFill>
                <a:highlight>
                  <a:srgbClr val="FFFF00"/>
                </a:highlight>
              </a:rPr>
              <a:t>                                           </a:t>
            </a:r>
          </a:p>
        </p:txBody>
      </p:sp>
    </p:spTree>
    <p:extLst>
      <p:ext uri="{BB962C8B-B14F-4D97-AF65-F5344CB8AC3E}">
        <p14:creationId xmlns:p14="http://schemas.microsoft.com/office/powerpoint/2010/main" val="336537752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olo 12">
            <a:extLst>
              <a:ext uri="{FF2B5EF4-FFF2-40B4-BE49-F238E27FC236}">
                <a16:creationId xmlns:a16="http://schemas.microsoft.com/office/drawing/2014/main" id="{58B19BAA-313E-9F98-3C60-0C4D835596AB}"/>
              </a:ext>
            </a:extLst>
          </p:cNvPr>
          <p:cNvSpPr>
            <a:spLocks noGrp="1"/>
          </p:cNvSpPr>
          <p:nvPr>
            <p:ph type="title"/>
          </p:nvPr>
        </p:nvSpPr>
        <p:spPr/>
        <p:txBody>
          <a:bodyPr>
            <a:noAutofit/>
          </a:bodyPr>
          <a:lstStyle/>
          <a:p>
            <a:pPr algn="ctr"/>
            <a:r>
              <a:rPr lang="it-IT" sz="3200" b="1" dirty="0">
                <a:solidFill>
                  <a:srgbClr val="FF0000"/>
                </a:solidFill>
                <a:highlight>
                  <a:srgbClr val="FFFF00"/>
                </a:highlight>
              </a:rPr>
              <a:t>Dalle origini alla Costituzione:</a:t>
            </a:r>
            <a:br>
              <a:rPr lang="it-IT" sz="3200" b="1" dirty="0">
                <a:solidFill>
                  <a:srgbClr val="FF0000"/>
                </a:solidFill>
                <a:highlight>
                  <a:srgbClr val="FFFF00"/>
                </a:highlight>
              </a:rPr>
            </a:br>
            <a:r>
              <a:rPr lang="it-IT" sz="3200" b="1" dirty="0">
                <a:solidFill>
                  <a:srgbClr val="FF0000"/>
                </a:solidFill>
                <a:highlight>
                  <a:srgbClr val="FFFF00"/>
                </a:highlight>
              </a:rPr>
              <a:t>la conservazione della stabilità dello Stato</a:t>
            </a:r>
          </a:p>
        </p:txBody>
      </p:sp>
      <p:sp>
        <p:nvSpPr>
          <p:cNvPr id="14" name="Segnaposto testo 13">
            <a:extLst>
              <a:ext uri="{FF2B5EF4-FFF2-40B4-BE49-F238E27FC236}">
                <a16:creationId xmlns:a16="http://schemas.microsoft.com/office/drawing/2014/main" id="{4224F831-6923-A77E-4AAC-1D472CAAC180}"/>
              </a:ext>
            </a:extLst>
          </p:cNvPr>
          <p:cNvSpPr>
            <a:spLocks noGrp="1"/>
          </p:cNvSpPr>
          <p:nvPr>
            <p:ph type="body" idx="1"/>
          </p:nvPr>
        </p:nvSpPr>
        <p:spPr>
          <a:xfrm>
            <a:off x="1370018" y="1917803"/>
            <a:ext cx="4649783" cy="510967"/>
          </a:xfrm>
        </p:spPr>
        <p:txBody>
          <a:bodyPr/>
          <a:lstStyle/>
          <a:p>
            <a:pPr algn="ctr"/>
            <a:r>
              <a:rPr lang="it-IT" b="1" dirty="0">
                <a:solidFill>
                  <a:srgbClr val="FF0000"/>
                </a:solidFill>
                <a:highlight>
                  <a:srgbClr val="FFFF00"/>
                </a:highlight>
              </a:rPr>
              <a:t>Dall’Unità Al 1922</a:t>
            </a:r>
          </a:p>
        </p:txBody>
      </p:sp>
      <p:sp>
        <p:nvSpPr>
          <p:cNvPr id="15" name="Segnaposto contenuto 14">
            <a:extLst>
              <a:ext uri="{FF2B5EF4-FFF2-40B4-BE49-F238E27FC236}">
                <a16:creationId xmlns:a16="http://schemas.microsoft.com/office/drawing/2014/main" id="{374B01E3-8BC2-B859-577F-7B099397B213}"/>
              </a:ext>
            </a:extLst>
          </p:cNvPr>
          <p:cNvSpPr>
            <a:spLocks noGrp="1"/>
          </p:cNvSpPr>
          <p:nvPr>
            <p:ph sz="half" idx="2"/>
          </p:nvPr>
        </p:nvSpPr>
        <p:spPr>
          <a:xfrm>
            <a:off x="1141410" y="2448831"/>
            <a:ext cx="4878391" cy="3342367"/>
          </a:xfrm>
        </p:spPr>
        <p:txBody>
          <a:bodyPr>
            <a:normAutofit fontScale="92500" lnSpcReduction="10000"/>
          </a:bodyPr>
          <a:lstStyle/>
          <a:p>
            <a:r>
              <a:rPr lang="it-IT" b="1" dirty="0">
                <a:solidFill>
                  <a:srgbClr val="FF0000"/>
                </a:solidFill>
                <a:highlight>
                  <a:srgbClr val="FFFF00"/>
                </a:highlight>
              </a:rPr>
              <a:t>Amministrazioni d’ordine di tipo ministeriale (Interni, Esteri e Difesa, Tesoro, Giustizia)</a:t>
            </a:r>
          </a:p>
          <a:p>
            <a:r>
              <a:rPr lang="it-IT" b="1" dirty="0">
                <a:solidFill>
                  <a:srgbClr val="FF0000"/>
                </a:solidFill>
                <a:highlight>
                  <a:srgbClr val="FFFF00"/>
                </a:highlight>
              </a:rPr>
              <a:t>Rapporto di lavoro natura pubblicistica con statuto predeterminato dallo </a:t>
            </a:r>
            <a:r>
              <a:rPr lang="it-IT" b="1" i="1" u="sng" dirty="0">
                <a:solidFill>
                  <a:srgbClr val="FF0000"/>
                </a:solidFill>
                <a:highlight>
                  <a:srgbClr val="FFFF00"/>
                </a:highlight>
              </a:rPr>
              <a:t>Stato</a:t>
            </a:r>
          </a:p>
          <a:p>
            <a:r>
              <a:rPr lang="it-IT" b="1" dirty="0">
                <a:solidFill>
                  <a:srgbClr val="FF0000"/>
                </a:solidFill>
                <a:highlight>
                  <a:srgbClr val="FFFF00"/>
                </a:highlight>
              </a:rPr>
              <a:t>Attività sindacale tollerata ma ininfluente</a:t>
            </a:r>
          </a:p>
        </p:txBody>
      </p:sp>
      <p:sp>
        <p:nvSpPr>
          <p:cNvPr id="16" name="Segnaposto testo 15">
            <a:extLst>
              <a:ext uri="{FF2B5EF4-FFF2-40B4-BE49-F238E27FC236}">
                <a16:creationId xmlns:a16="http://schemas.microsoft.com/office/drawing/2014/main" id="{857B2760-C6A5-D42A-4085-11A31CA575CC}"/>
              </a:ext>
            </a:extLst>
          </p:cNvPr>
          <p:cNvSpPr>
            <a:spLocks noGrp="1"/>
          </p:cNvSpPr>
          <p:nvPr>
            <p:ph type="body" sz="quarter" idx="3"/>
          </p:nvPr>
        </p:nvSpPr>
        <p:spPr>
          <a:xfrm>
            <a:off x="6286504" y="1940602"/>
            <a:ext cx="4646602" cy="510968"/>
          </a:xfrm>
        </p:spPr>
        <p:txBody>
          <a:bodyPr/>
          <a:lstStyle/>
          <a:p>
            <a:pPr algn="ctr"/>
            <a:r>
              <a:rPr lang="it-IT" b="1" dirty="0">
                <a:solidFill>
                  <a:srgbClr val="FF0000"/>
                </a:solidFill>
                <a:highlight>
                  <a:srgbClr val="FFFF00"/>
                </a:highlight>
              </a:rPr>
              <a:t>Dal 1923 al 1942</a:t>
            </a:r>
          </a:p>
        </p:txBody>
      </p:sp>
      <p:sp>
        <p:nvSpPr>
          <p:cNvPr id="17" name="Segnaposto contenuto 16">
            <a:extLst>
              <a:ext uri="{FF2B5EF4-FFF2-40B4-BE49-F238E27FC236}">
                <a16:creationId xmlns:a16="http://schemas.microsoft.com/office/drawing/2014/main" id="{B4AB942E-7BAA-12B2-25D0-E09DD61AA720}"/>
              </a:ext>
            </a:extLst>
          </p:cNvPr>
          <p:cNvSpPr>
            <a:spLocks noGrp="1"/>
          </p:cNvSpPr>
          <p:nvPr>
            <p:ph sz="quarter" idx="4"/>
          </p:nvPr>
        </p:nvSpPr>
        <p:spPr>
          <a:xfrm>
            <a:off x="6172200" y="2448831"/>
            <a:ext cx="4875210" cy="3342367"/>
          </a:xfrm>
        </p:spPr>
        <p:txBody>
          <a:bodyPr>
            <a:normAutofit fontScale="92500" lnSpcReduction="10000"/>
          </a:bodyPr>
          <a:lstStyle/>
          <a:p>
            <a:r>
              <a:rPr lang="it-IT" b="1" dirty="0">
                <a:solidFill>
                  <a:srgbClr val="FF0000"/>
                </a:solidFill>
                <a:highlight>
                  <a:srgbClr val="FFFF00"/>
                </a:highlight>
              </a:rPr>
              <a:t>Amministrazioni ministeriale d’ordine e di propaganda accentrata nel Capo di Governo</a:t>
            </a:r>
          </a:p>
          <a:p>
            <a:r>
              <a:rPr lang="it-IT" b="1" dirty="0">
                <a:solidFill>
                  <a:srgbClr val="FF0000"/>
                </a:solidFill>
                <a:highlight>
                  <a:srgbClr val="FFFF00"/>
                </a:highlight>
              </a:rPr>
              <a:t>Rapporto di lavoro gerarchizzato sul modello militare e garanzia di fedeltà al </a:t>
            </a:r>
            <a:r>
              <a:rPr lang="it-IT" b="1" i="1" u="sng" dirty="0">
                <a:solidFill>
                  <a:srgbClr val="FF0000"/>
                </a:solidFill>
                <a:highlight>
                  <a:srgbClr val="FFFF00"/>
                </a:highlight>
              </a:rPr>
              <a:t>Partito</a:t>
            </a:r>
            <a:r>
              <a:rPr lang="it-IT" b="1" dirty="0">
                <a:solidFill>
                  <a:srgbClr val="FF0000"/>
                </a:solidFill>
                <a:highlight>
                  <a:srgbClr val="FFFF00"/>
                </a:highlight>
              </a:rPr>
              <a:t> ed epurazione razziale</a:t>
            </a:r>
          </a:p>
          <a:p>
            <a:r>
              <a:rPr lang="it-IT" b="1" dirty="0">
                <a:solidFill>
                  <a:srgbClr val="FF0000"/>
                </a:solidFill>
                <a:highlight>
                  <a:srgbClr val="FFFF00"/>
                </a:highlight>
              </a:rPr>
              <a:t>Attività sindacale vietata e sciopero come reato</a:t>
            </a:r>
          </a:p>
        </p:txBody>
      </p:sp>
      <p:sp>
        <p:nvSpPr>
          <p:cNvPr id="2" name="Segnaposto piè di pagina 1">
            <a:extLst>
              <a:ext uri="{FF2B5EF4-FFF2-40B4-BE49-F238E27FC236}">
                <a16:creationId xmlns:a16="http://schemas.microsoft.com/office/drawing/2014/main" id="{8C749A58-7694-DBA3-B41C-03DE39DC03F5}"/>
              </a:ext>
            </a:extLst>
          </p:cNvPr>
          <p:cNvSpPr>
            <a:spLocks noGrp="1"/>
          </p:cNvSpPr>
          <p:nvPr>
            <p:ph type="ftr" sz="quarter" idx="11"/>
          </p:nvPr>
        </p:nvSpPr>
        <p:spPr/>
        <p:txBody>
          <a:bodyPr/>
          <a:lstStyle/>
          <a:p>
            <a:r>
              <a:rPr lang="it-IT"/>
              <a:t>a cura di Carmine RUSSO</a:t>
            </a:r>
            <a:endParaRPr lang="en-US" dirty="0"/>
          </a:p>
        </p:txBody>
      </p:sp>
      <p:sp>
        <p:nvSpPr>
          <p:cNvPr id="3" name="Segnaposto numero diapositiva 2">
            <a:extLst>
              <a:ext uri="{FF2B5EF4-FFF2-40B4-BE49-F238E27FC236}">
                <a16:creationId xmlns:a16="http://schemas.microsoft.com/office/drawing/2014/main" id="{B00F2C95-2946-2812-CF0B-F8046EC3AB89}"/>
              </a:ext>
            </a:extLst>
          </p:cNvPr>
          <p:cNvSpPr>
            <a:spLocks noGrp="1"/>
          </p:cNvSpPr>
          <p:nvPr>
            <p:ph type="sldNum" sz="quarter" idx="12"/>
          </p:nvPr>
        </p:nvSpPr>
        <p:spPr/>
        <p:txBody>
          <a:bodyPr/>
          <a:lstStyle/>
          <a:p>
            <a:fld id="{6D22F896-40B5-4ADD-8801-0D06FADFA095}" type="slidenum">
              <a:rPr lang="en-US" smtClean="0"/>
              <a:t>3</a:t>
            </a:fld>
            <a:endParaRPr lang="en-US" dirty="0"/>
          </a:p>
        </p:txBody>
      </p:sp>
    </p:spTree>
    <p:extLst>
      <p:ext uri="{BB962C8B-B14F-4D97-AF65-F5344CB8AC3E}">
        <p14:creationId xmlns:p14="http://schemas.microsoft.com/office/powerpoint/2010/main" val="140700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B41DB052-7B1C-9C73-59EE-50BC08596F48}"/>
              </a:ext>
            </a:extLst>
          </p:cNvPr>
          <p:cNvSpPr>
            <a:spLocks noGrp="1"/>
          </p:cNvSpPr>
          <p:nvPr>
            <p:ph type="title"/>
          </p:nvPr>
        </p:nvSpPr>
        <p:spPr/>
        <p:txBody>
          <a:bodyPr/>
          <a:lstStyle/>
          <a:p>
            <a:pPr algn="ctr"/>
            <a:r>
              <a:rPr lang="it-IT" b="1" dirty="0">
                <a:solidFill>
                  <a:srgbClr val="FF0000"/>
                </a:solidFill>
                <a:highlight>
                  <a:srgbClr val="FFFF00"/>
                </a:highlight>
              </a:rPr>
              <a:t>DALL’ARBITRIO ALLA REGOLA: </a:t>
            </a:r>
            <a:br>
              <a:rPr lang="it-IT" b="1" dirty="0">
                <a:solidFill>
                  <a:srgbClr val="FF0000"/>
                </a:solidFill>
                <a:highlight>
                  <a:srgbClr val="FFFF00"/>
                </a:highlight>
              </a:rPr>
            </a:br>
            <a:r>
              <a:rPr lang="it-IT" b="1" dirty="0">
                <a:solidFill>
                  <a:srgbClr val="FF0000"/>
                </a:solidFill>
                <a:highlight>
                  <a:srgbClr val="FFFF00"/>
                </a:highlight>
              </a:rPr>
              <a:t>LA PUBBLICA AMMINISTRAZIONE GARANTE DEI DIRITTI</a:t>
            </a:r>
          </a:p>
        </p:txBody>
      </p:sp>
      <p:sp>
        <p:nvSpPr>
          <p:cNvPr id="8" name="Segnaposto testo 7">
            <a:extLst>
              <a:ext uri="{FF2B5EF4-FFF2-40B4-BE49-F238E27FC236}">
                <a16:creationId xmlns:a16="http://schemas.microsoft.com/office/drawing/2014/main" id="{38B1F6E5-9D1F-45F3-CC5B-41CF6DD32139}"/>
              </a:ext>
            </a:extLst>
          </p:cNvPr>
          <p:cNvSpPr>
            <a:spLocks noGrp="1"/>
          </p:cNvSpPr>
          <p:nvPr>
            <p:ph type="body" idx="1"/>
          </p:nvPr>
        </p:nvSpPr>
        <p:spPr/>
        <p:txBody>
          <a:bodyPr>
            <a:normAutofit fontScale="92500" lnSpcReduction="10000"/>
          </a:bodyPr>
          <a:lstStyle/>
          <a:p>
            <a:pPr algn="ctr"/>
            <a:r>
              <a:rPr lang="it-IT" sz="4000" b="1" dirty="0">
                <a:solidFill>
                  <a:srgbClr val="0070C0"/>
                </a:solidFill>
                <a:highlight>
                  <a:srgbClr val="FFFF00"/>
                </a:highlight>
              </a:rPr>
              <a:t>Il Cosiddetto «codice etico» del dipendente pubblico</a:t>
            </a:r>
          </a:p>
        </p:txBody>
      </p:sp>
      <p:sp>
        <p:nvSpPr>
          <p:cNvPr id="2" name="Segnaposto piè di pagina 1">
            <a:extLst>
              <a:ext uri="{FF2B5EF4-FFF2-40B4-BE49-F238E27FC236}">
                <a16:creationId xmlns:a16="http://schemas.microsoft.com/office/drawing/2014/main" id="{92B5D999-72A9-66B2-92F8-77E24F69C78D}"/>
              </a:ext>
            </a:extLst>
          </p:cNvPr>
          <p:cNvSpPr>
            <a:spLocks noGrp="1"/>
          </p:cNvSpPr>
          <p:nvPr>
            <p:ph type="ftr" sz="quarter" idx="11"/>
          </p:nvPr>
        </p:nvSpPr>
        <p:spPr/>
        <p:txBody>
          <a:bodyPr/>
          <a:lstStyle/>
          <a:p>
            <a:r>
              <a:rPr lang="it-IT"/>
              <a:t>a cura di Carmine RUSSO</a:t>
            </a:r>
            <a:endParaRPr lang="en-US" dirty="0"/>
          </a:p>
        </p:txBody>
      </p:sp>
      <p:sp>
        <p:nvSpPr>
          <p:cNvPr id="3" name="Segnaposto numero diapositiva 2">
            <a:extLst>
              <a:ext uri="{FF2B5EF4-FFF2-40B4-BE49-F238E27FC236}">
                <a16:creationId xmlns:a16="http://schemas.microsoft.com/office/drawing/2014/main" id="{23A820CC-CB04-707A-A1FD-37A4BAEEFAD1}"/>
              </a:ext>
            </a:extLst>
          </p:cNvPr>
          <p:cNvSpPr>
            <a:spLocks noGrp="1"/>
          </p:cNvSpPr>
          <p:nvPr>
            <p:ph type="sldNum" sz="quarter" idx="12"/>
          </p:nvPr>
        </p:nvSpPr>
        <p:spPr/>
        <p:txBody>
          <a:bodyPr/>
          <a:lstStyle/>
          <a:p>
            <a:fld id="{6D22F896-40B5-4ADD-8801-0D06FADFA095}" type="slidenum">
              <a:rPr lang="en-US" smtClean="0"/>
              <a:t>4</a:t>
            </a:fld>
            <a:endParaRPr lang="en-US" dirty="0"/>
          </a:p>
        </p:txBody>
      </p:sp>
    </p:spTree>
    <p:extLst>
      <p:ext uri="{BB962C8B-B14F-4D97-AF65-F5344CB8AC3E}">
        <p14:creationId xmlns:p14="http://schemas.microsoft.com/office/powerpoint/2010/main" val="2463277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6D699F9C-D1AE-B665-62EC-8B00679A66B4}"/>
              </a:ext>
            </a:extLst>
          </p:cNvPr>
          <p:cNvSpPr txBox="1"/>
          <p:nvPr/>
        </p:nvSpPr>
        <p:spPr>
          <a:xfrm>
            <a:off x="492369" y="752942"/>
            <a:ext cx="10787362" cy="3970318"/>
          </a:xfrm>
          <a:prstGeom prst="rect">
            <a:avLst/>
          </a:prstGeom>
          <a:noFill/>
        </p:spPr>
        <p:txBody>
          <a:bodyPr wrap="square">
            <a:spAutoFit/>
          </a:bodyPr>
          <a:lstStyle/>
          <a:p>
            <a:pPr algn="ctr"/>
            <a:r>
              <a:rPr lang="it-IT" b="1" dirty="0">
                <a:solidFill>
                  <a:srgbClr val="FF0000"/>
                </a:solidFill>
                <a:highlight>
                  <a:srgbClr val="FFFF00"/>
                </a:highlight>
              </a:rPr>
              <a:t>PARTE II ORDINAMENTO DELLA REPUBBLICA</a:t>
            </a:r>
          </a:p>
          <a:p>
            <a:pPr algn="ctr"/>
            <a:r>
              <a:rPr lang="it-IT" b="1" dirty="0">
                <a:solidFill>
                  <a:srgbClr val="FF0000"/>
                </a:solidFill>
                <a:highlight>
                  <a:srgbClr val="FFFF00"/>
                </a:highlight>
              </a:rPr>
              <a:t>TITOLO III IL GOVERNO</a:t>
            </a:r>
          </a:p>
          <a:p>
            <a:pPr algn="ctr"/>
            <a:r>
              <a:rPr lang="it-IT" b="1" dirty="0">
                <a:solidFill>
                  <a:srgbClr val="FF0000"/>
                </a:solidFill>
                <a:highlight>
                  <a:srgbClr val="FFFF00"/>
                </a:highlight>
              </a:rPr>
              <a:t>SEZIONE II La Pubblica Amministrazione. </a:t>
            </a:r>
          </a:p>
          <a:p>
            <a:pPr algn="ctr"/>
            <a:endParaRPr lang="it-IT" b="1" dirty="0">
              <a:solidFill>
                <a:srgbClr val="FF0000"/>
              </a:solidFill>
              <a:highlight>
                <a:srgbClr val="FFFF00"/>
              </a:highlight>
            </a:endParaRPr>
          </a:p>
          <a:p>
            <a:r>
              <a:rPr lang="it-IT" b="1" dirty="0">
                <a:solidFill>
                  <a:srgbClr val="FF0000"/>
                </a:solidFill>
                <a:highlight>
                  <a:srgbClr val="FFFF00"/>
                </a:highlight>
              </a:rPr>
              <a:t>Art. 97. </a:t>
            </a:r>
            <a:r>
              <a:rPr lang="it-IT" b="1" strike="dblStrike" dirty="0">
                <a:solidFill>
                  <a:srgbClr val="FF0000"/>
                </a:solidFill>
                <a:highlight>
                  <a:srgbClr val="FFFF00"/>
                </a:highlight>
              </a:rPr>
              <a:t>Le pubbliche amministrazioni, in coerenza con l’ordinamento dell’Unione europea, assicurano l’equilibrio dei bilanci e la sostenibilità del debito pubblico</a:t>
            </a:r>
            <a:r>
              <a:rPr lang="it-IT" b="1" dirty="0">
                <a:solidFill>
                  <a:srgbClr val="FF0000"/>
                </a:solidFill>
                <a:highlight>
                  <a:srgbClr val="FFFF00"/>
                </a:highlight>
              </a:rPr>
              <a:t>. </a:t>
            </a:r>
          </a:p>
          <a:p>
            <a:r>
              <a:rPr lang="it-IT" b="1" dirty="0">
                <a:solidFill>
                  <a:srgbClr val="FF0000"/>
                </a:solidFill>
                <a:highlight>
                  <a:srgbClr val="FFFF00"/>
                </a:highlight>
              </a:rPr>
              <a:t>I pubblici uffici sono organizzati secondo disposizioni di legge, in modo che siano assicurati il buon andamento e l’imparzialità dell’amministrazione. </a:t>
            </a:r>
          </a:p>
          <a:p>
            <a:r>
              <a:rPr lang="it-IT" b="1" dirty="0">
                <a:solidFill>
                  <a:srgbClr val="FF0000"/>
                </a:solidFill>
                <a:highlight>
                  <a:srgbClr val="FFFF00"/>
                </a:highlight>
              </a:rPr>
              <a:t>Agli impieghi nelle pubbliche amministrazioni si accede mediante concorso, salvo i casi stabiliti dalla legge. </a:t>
            </a:r>
          </a:p>
          <a:p>
            <a:endParaRPr lang="it-IT" b="1" dirty="0">
              <a:solidFill>
                <a:srgbClr val="FF0000"/>
              </a:solidFill>
              <a:highlight>
                <a:srgbClr val="FFFF00"/>
              </a:highlight>
            </a:endParaRPr>
          </a:p>
          <a:p>
            <a:r>
              <a:rPr lang="it-IT" b="1" dirty="0">
                <a:solidFill>
                  <a:srgbClr val="FF0000"/>
                </a:solidFill>
                <a:highlight>
                  <a:srgbClr val="FFFF00"/>
                </a:highlight>
              </a:rPr>
              <a:t>Art. 98. I pubblici impiegati sono al servizio esclusivo della Nazione. </a:t>
            </a:r>
          </a:p>
          <a:p>
            <a:r>
              <a:rPr lang="it-IT" b="1" dirty="0">
                <a:solidFill>
                  <a:srgbClr val="FF0000"/>
                </a:solidFill>
                <a:highlight>
                  <a:srgbClr val="FFFF00"/>
                </a:highlight>
              </a:rPr>
              <a:t>Se sono membri del Parlamento, non possono conseguire promozioni se non per anzianità. </a:t>
            </a:r>
          </a:p>
          <a:p>
            <a:r>
              <a:rPr lang="it-IT" b="1" dirty="0">
                <a:solidFill>
                  <a:srgbClr val="FF0000"/>
                </a:solidFill>
                <a:highlight>
                  <a:srgbClr val="FFFF00"/>
                </a:highlight>
              </a:rPr>
              <a:t>Si possono con legge stabilire limitazioni al diritto d’iscriversi ai partiti politici per i magistrati, i militari di carriera in servizio attivo, i funzionari ed agenti di polizia, i rappresentanti diplomatici e consolari all’estero.</a:t>
            </a:r>
          </a:p>
        </p:txBody>
      </p:sp>
      <p:sp>
        <p:nvSpPr>
          <p:cNvPr id="2" name="Segnaposto piè di pagina 1">
            <a:extLst>
              <a:ext uri="{FF2B5EF4-FFF2-40B4-BE49-F238E27FC236}">
                <a16:creationId xmlns:a16="http://schemas.microsoft.com/office/drawing/2014/main" id="{F2B62993-9964-D2CE-7272-E833069B5148}"/>
              </a:ext>
            </a:extLst>
          </p:cNvPr>
          <p:cNvSpPr>
            <a:spLocks noGrp="1"/>
          </p:cNvSpPr>
          <p:nvPr>
            <p:ph type="ftr" sz="quarter" idx="11"/>
          </p:nvPr>
        </p:nvSpPr>
        <p:spPr/>
        <p:txBody>
          <a:bodyPr/>
          <a:lstStyle/>
          <a:p>
            <a:r>
              <a:rPr lang="it-IT"/>
              <a:t>a cura di Carmine RUSSO</a:t>
            </a:r>
            <a:endParaRPr lang="en-US" dirty="0"/>
          </a:p>
        </p:txBody>
      </p:sp>
      <p:sp>
        <p:nvSpPr>
          <p:cNvPr id="3" name="Segnaposto numero diapositiva 2">
            <a:extLst>
              <a:ext uri="{FF2B5EF4-FFF2-40B4-BE49-F238E27FC236}">
                <a16:creationId xmlns:a16="http://schemas.microsoft.com/office/drawing/2014/main" id="{4A03721D-CD9E-3C16-B7A2-E582F6913736}"/>
              </a:ext>
            </a:extLst>
          </p:cNvPr>
          <p:cNvSpPr>
            <a:spLocks noGrp="1"/>
          </p:cNvSpPr>
          <p:nvPr>
            <p:ph type="sldNum" sz="quarter" idx="12"/>
          </p:nvPr>
        </p:nvSpPr>
        <p:spPr/>
        <p:txBody>
          <a:bodyPr/>
          <a:lstStyle/>
          <a:p>
            <a:fld id="{6D22F896-40B5-4ADD-8801-0D06FADFA095}" type="slidenum">
              <a:rPr lang="en-US" smtClean="0"/>
              <a:t>5</a:t>
            </a:fld>
            <a:endParaRPr lang="en-US" dirty="0"/>
          </a:p>
        </p:txBody>
      </p:sp>
    </p:spTree>
    <p:extLst>
      <p:ext uri="{BB962C8B-B14F-4D97-AF65-F5344CB8AC3E}">
        <p14:creationId xmlns:p14="http://schemas.microsoft.com/office/powerpoint/2010/main" val="3344889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FD42D0-3878-21D2-C534-C3671E749344}"/>
              </a:ext>
            </a:extLst>
          </p:cNvPr>
          <p:cNvSpPr>
            <a:spLocks noGrp="1"/>
          </p:cNvSpPr>
          <p:nvPr>
            <p:ph type="title"/>
          </p:nvPr>
        </p:nvSpPr>
        <p:spPr>
          <a:xfrm>
            <a:off x="1141413" y="618518"/>
            <a:ext cx="9905998" cy="596419"/>
          </a:xfrm>
        </p:spPr>
        <p:txBody>
          <a:bodyPr>
            <a:noAutofit/>
          </a:bodyPr>
          <a:lstStyle/>
          <a:p>
            <a:pPr algn="ctr"/>
            <a:r>
              <a:rPr lang="it-IT" sz="2400" dirty="0">
                <a:solidFill>
                  <a:srgbClr val="FF0000"/>
                </a:solidFill>
                <a:highlight>
                  <a:srgbClr val="FFFF00"/>
                </a:highlight>
              </a:rPr>
              <a:t>La Pubblica amministrazione e il lavoro </a:t>
            </a:r>
            <a:br>
              <a:rPr lang="it-IT" sz="2400" dirty="0">
                <a:solidFill>
                  <a:srgbClr val="FF0000"/>
                </a:solidFill>
                <a:highlight>
                  <a:srgbClr val="FFFF00"/>
                </a:highlight>
              </a:rPr>
            </a:br>
            <a:r>
              <a:rPr lang="it-IT" sz="2400" dirty="0">
                <a:solidFill>
                  <a:srgbClr val="FF0000"/>
                </a:solidFill>
                <a:highlight>
                  <a:srgbClr val="FFFF00"/>
                </a:highlight>
              </a:rPr>
              <a:t>nella assemblea Costituente</a:t>
            </a:r>
          </a:p>
        </p:txBody>
      </p:sp>
      <p:sp>
        <p:nvSpPr>
          <p:cNvPr id="3" name="Segnaposto contenuto 2">
            <a:extLst>
              <a:ext uri="{FF2B5EF4-FFF2-40B4-BE49-F238E27FC236}">
                <a16:creationId xmlns:a16="http://schemas.microsoft.com/office/drawing/2014/main" id="{E19BFCBD-775B-7494-B12F-5A19AB760BC9}"/>
              </a:ext>
            </a:extLst>
          </p:cNvPr>
          <p:cNvSpPr>
            <a:spLocks noGrp="1"/>
          </p:cNvSpPr>
          <p:nvPr>
            <p:ph idx="1"/>
          </p:nvPr>
        </p:nvSpPr>
        <p:spPr>
          <a:xfrm>
            <a:off x="1141412" y="1214937"/>
            <a:ext cx="9905999" cy="4576264"/>
          </a:xfrm>
        </p:spPr>
        <p:txBody>
          <a:bodyPr>
            <a:normAutofit fontScale="77500" lnSpcReduction="20000"/>
          </a:bodyPr>
          <a:lstStyle/>
          <a:p>
            <a:r>
              <a:rPr lang="it-IT" dirty="0">
                <a:solidFill>
                  <a:srgbClr val="FF0000"/>
                </a:solidFill>
                <a:highlight>
                  <a:srgbClr val="FFFF00"/>
                </a:highlight>
              </a:rPr>
              <a:t>La Pubblica amministrazione è collocata sotto il Governo, ma organizzata dal Parlamento</a:t>
            </a:r>
          </a:p>
          <a:p>
            <a:pPr lvl="1"/>
            <a:r>
              <a:rPr lang="it-IT" dirty="0">
                <a:solidFill>
                  <a:srgbClr val="0070C0"/>
                </a:solidFill>
                <a:highlight>
                  <a:srgbClr val="FFFF00"/>
                </a:highlight>
              </a:rPr>
              <a:t>Principio di legalità: rigida e ampia riserva di legge per emanciparla dalle pressioni di una maggioranza</a:t>
            </a:r>
          </a:p>
          <a:p>
            <a:pPr lvl="1"/>
            <a:r>
              <a:rPr lang="it-IT" dirty="0">
                <a:solidFill>
                  <a:srgbClr val="0070C0"/>
                </a:solidFill>
                <a:highlight>
                  <a:srgbClr val="FFFF00"/>
                </a:highlight>
              </a:rPr>
              <a:t>Il pubblico dipendente è al servizio esclusivo della Nazione (intesa non come Stato ma come cittadini titolari di diritti)</a:t>
            </a:r>
          </a:p>
          <a:p>
            <a:pPr lvl="1"/>
            <a:r>
              <a:rPr lang="it-IT" dirty="0">
                <a:solidFill>
                  <a:srgbClr val="0070C0"/>
                </a:solidFill>
                <a:highlight>
                  <a:srgbClr val="FFFF00"/>
                </a:highlight>
              </a:rPr>
              <a:t>Antidiscriminatoria ed efficace: imparzialità e buon andamento</a:t>
            </a:r>
          </a:p>
          <a:p>
            <a:pPr lvl="1"/>
            <a:r>
              <a:rPr lang="it-IT" dirty="0">
                <a:solidFill>
                  <a:srgbClr val="0070C0"/>
                </a:solidFill>
                <a:highlight>
                  <a:srgbClr val="FFFF00"/>
                </a:highlight>
              </a:rPr>
              <a:t>Accesso per concorso: argine alle nomine di fedeltà;  selezione delle competenze</a:t>
            </a:r>
          </a:p>
          <a:p>
            <a:pPr lvl="1"/>
            <a:r>
              <a:rPr lang="it-IT" dirty="0">
                <a:solidFill>
                  <a:srgbClr val="0070C0"/>
                </a:solidFill>
                <a:highlight>
                  <a:srgbClr val="FFFF00"/>
                </a:highlight>
              </a:rPr>
              <a:t>Vicinanza al territorio (le Regioni)</a:t>
            </a:r>
          </a:p>
          <a:p>
            <a:pPr lvl="1"/>
            <a:endParaRPr lang="it-IT" dirty="0">
              <a:solidFill>
                <a:srgbClr val="0070C0"/>
              </a:solidFill>
              <a:highlight>
                <a:srgbClr val="FFFF00"/>
              </a:highlight>
            </a:endParaRPr>
          </a:p>
          <a:p>
            <a:r>
              <a:rPr lang="it-IT" dirty="0">
                <a:solidFill>
                  <a:srgbClr val="FF0000"/>
                </a:solidFill>
                <a:highlight>
                  <a:srgbClr val="FFFF00"/>
                </a:highlight>
              </a:rPr>
              <a:t>Il lavoro è fondamento della Repubblica a prescindere dalla natura giuridica del rapporto</a:t>
            </a:r>
          </a:p>
          <a:p>
            <a:pPr lvl="1"/>
            <a:r>
              <a:rPr lang="it-IT" dirty="0">
                <a:solidFill>
                  <a:srgbClr val="0070C0"/>
                </a:solidFill>
                <a:highlight>
                  <a:srgbClr val="FFFF00"/>
                </a:highlight>
              </a:rPr>
              <a:t>Non è riconosciuta la piena applicabilità dell’art. 36</a:t>
            </a:r>
          </a:p>
          <a:p>
            <a:pPr lvl="1"/>
            <a:r>
              <a:rPr lang="it-IT" dirty="0">
                <a:solidFill>
                  <a:srgbClr val="0070C0"/>
                </a:solidFill>
                <a:highlight>
                  <a:srgbClr val="FFFF00"/>
                </a:highlight>
              </a:rPr>
              <a:t>Si discute sull’opportunità di riconoscere il diritto di sciopero</a:t>
            </a:r>
          </a:p>
          <a:p>
            <a:pPr lvl="1"/>
            <a:r>
              <a:rPr lang="it-IT" dirty="0">
                <a:solidFill>
                  <a:srgbClr val="0070C0"/>
                </a:solidFill>
                <a:highlight>
                  <a:srgbClr val="FFFF00"/>
                </a:highlight>
              </a:rPr>
              <a:t>Si estende la riserva di legge anche al lavoro limitando di fatto il ruolo sindacale a una funzione di </a:t>
            </a:r>
            <a:r>
              <a:rPr lang="it-IT" dirty="0" err="1">
                <a:solidFill>
                  <a:srgbClr val="0070C0"/>
                </a:solidFill>
                <a:highlight>
                  <a:srgbClr val="FFFF00"/>
                </a:highlight>
              </a:rPr>
              <a:t>lobbyng</a:t>
            </a:r>
            <a:r>
              <a:rPr lang="it-IT" dirty="0">
                <a:solidFill>
                  <a:srgbClr val="0070C0"/>
                </a:solidFill>
                <a:highlight>
                  <a:srgbClr val="FFFF00"/>
                </a:highlight>
              </a:rPr>
              <a:t>.</a:t>
            </a:r>
          </a:p>
          <a:p>
            <a:pPr lvl="1"/>
            <a:r>
              <a:rPr lang="it-IT" dirty="0">
                <a:solidFill>
                  <a:srgbClr val="0070C0"/>
                </a:solidFill>
                <a:highlight>
                  <a:srgbClr val="FFFF00"/>
                </a:highlight>
              </a:rPr>
              <a:t>Lo sciopero dei pubblici dipendenti:</a:t>
            </a:r>
          </a:p>
          <a:p>
            <a:pPr lvl="2"/>
            <a:r>
              <a:rPr lang="it-IT">
                <a:solidFill>
                  <a:srgbClr val="0070C0"/>
                </a:solidFill>
                <a:highlight>
                  <a:srgbClr val="FFFF00"/>
                </a:highlight>
              </a:rPr>
              <a:t>Si può scioperare </a:t>
            </a:r>
            <a:r>
              <a:rPr lang="it-IT" dirty="0">
                <a:solidFill>
                  <a:srgbClr val="0070C0"/>
                </a:solidFill>
                <a:highlight>
                  <a:srgbClr val="FFFF00"/>
                </a:highlight>
              </a:rPr>
              <a:t>contro lo Stato?</a:t>
            </a:r>
          </a:p>
          <a:p>
            <a:endParaRPr lang="it-IT" dirty="0"/>
          </a:p>
        </p:txBody>
      </p:sp>
      <p:sp>
        <p:nvSpPr>
          <p:cNvPr id="4" name="Segnaposto piè di pagina 3">
            <a:extLst>
              <a:ext uri="{FF2B5EF4-FFF2-40B4-BE49-F238E27FC236}">
                <a16:creationId xmlns:a16="http://schemas.microsoft.com/office/drawing/2014/main" id="{F51DF7A4-AD82-F6D5-81AC-779BACE73375}"/>
              </a:ext>
            </a:extLst>
          </p:cNvPr>
          <p:cNvSpPr>
            <a:spLocks noGrp="1"/>
          </p:cNvSpPr>
          <p:nvPr>
            <p:ph type="ftr" sz="quarter" idx="11"/>
          </p:nvPr>
        </p:nvSpPr>
        <p:spPr/>
        <p:txBody>
          <a:bodyPr/>
          <a:lstStyle/>
          <a:p>
            <a:r>
              <a:rPr lang="it-IT"/>
              <a:t>a cura di Carmine RUSSO</a:t>
            </a:r>
            <a:endParaRPr lang="en-US" dirty="0"/>
          </a:p>
        </p:txBody>
      </p:sp>
      <p:sp>
        <p:nvSpPr>
          <p:cNvPr id="5" name="Segnaposto numero diapositiva 4">
            <a:extLst>
              <a:ext uri="{FF2B5EF4-FFF2-40B4-BE49-F238E27FC236}">
                <a16:creationId xmlns:a16="http://schemas.microsoft.com/office/drawing/2014/main" id="{2A0F756A-AB1A-2E37-73E8-E60B94504672}"/>
              </a:ext>
            </a:extLst>
          </p:cNvPr>
          <p:cNvSpPr>
            <a:spLocks noGrp="1"/>
          </p:cNvSpPr>
          <p:nvPr>
            <p:ph type="sldNum" sz="quarter" idx="12"/>
          </p:nvPr>
        </p:nvSpPr>
        <p:spPr/>
        <p:txBody>
          <a:bodyPr/>
          <a:lstStyle/>
          <a:p>
            <a:fld id="{6D22F896-40B5-4ADD-8801-0D06FADFA095}" type="slidenum">
              <a:rPr lang="en-US" smtClean="0"/>
              <a:t>6</a:t>
            </a:fld>
            <a:endParaRPr lang="en-US" dirty="0"/>
          </a:p>
        </p:txBody>
      </p:sp>
    </p:spTree>
    <p:extLst>
      <p:ext uri="{BB962C8B-B14F-4D97-AF65-F5344CB8AC3E}">
        <p14:creationId xmlns:p14="http://schemas.microsoft.com/office/powerpoint/2010/main" val="2813477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8F892AC3-258E-97F2-048E-FF48654E1D39}"/>
              </a:ext>
            </a:extLst>
          </p:cNvPr>
          <p:cNvSpPr>
            <a:spLocks noGrp="1"/>
          </p:cNvSpPr>
          <p:nvPr>
            <p:ph type="title"/>
          </p:nvPr>
        </p:nvSpPr>
        <p:spPr>
          <a:xfrm>
            <a:off x="1141413" y="618518"/>
            <a:ext cx="9905998" cy="778961"/>
          </a:xfrm>
        </p:spPr>
        <p:txBody>
          <a:bodyPr>
            <a:noAutofit/>
          </a:bodyPr>
          <a:lstStyle/>
          <a:p>
            <a:pPr algn="ctr"/>
            <a:r>
              <a:rPr lang="it-IT" b="1" dirty="0">
                <a:solidFill>
                  <a:srgbClr val="FF0000"/>
                </a:solidFill>
                <a:highlight>
                  <a:srgbClr val="FFFF00"/>
                </a:highlight>
              </a:rPr>
              <a:t>La pubblica amministrazione e il lavoro nella Costituzione</a:t>
            </a:r>
          </a:p>
        </p:txBody>
      </p:sp>
      <p:sp>
        <p:nvSpPr>
          <p:cNvPr id="8" name="Segnaposto contenuto 7">
            <a:extLst>
              <a:ext uri="{FF2B5EF4-FFF2-40B4-BE49-F238E27FC236}">
                <a16:creationId xmlns:a16="http://schemas.microsoft.com/office/drawing/2014/main" id="{D21F150E-415A-66BB-EB76-12D3D9D9AA67}"/>
              </a:ext>
            </a:extLst>
          </p:cNvPr>
          <p:cNvSpPr>
            <a:spLocks noGrp="1"/>
          </p:cNvSpPr>
          <p:nvPr>
            <p:ph idx="1"/>
          </p:nvPr>
        </p:nvSpPr>
        <p:spPr>
          <a:xfrm>
            <a:off x="1141412" y="1673524"/>
            <a:ext cx="9905999" cy="4727275"/>
          </a:xfrm>
        </p:spPr>
        <p:txBody>
          <a:bodyPr>
            <a:normAutofit/>
          </a:bodyPr>
          <a:lstStyle/>
          <a:p>
            <a:r>
              <a:rPr lang="it-IT" b="1" dirty="0"/>
              <a:t>Promozione sociale del ruolo delle amministrazioni: dall’amministrazione d’ordine all’amministrazione di servizio (il servizio pubblico)</a:t>
            </a:r>
          </a:p>
          <a:p>
            <a:pPr lvl="1"/>
            <a:r>
              <a:rPr lang="it-IT" b="1" i="1" u="sng" dirty="0"/>
              <a:t>Riconoscimento</a:t>
            </a:r>
            <a:r>
              <a:rPr lang="it-IT" b="1" dirty="0"/>
              <a:t> e garanzia dei diritti (Prima parte)</a:t>
            </a:r>
          </a:p>
          <a:p>
            <a:r>
              <a:rPr lang="it-IT" b="1" dirty="0"/>
              <a:t>Gli artt. 97 e 98: un traghettamento verso la democrazia col peso di una cultura giuridica ottocentesca e una esperienza politica dittatoriale</a:t>
            </a:r>
          </a:p>
          <a:p>
            <a:endParaRPr lang="it-IT" dirty="0"/>
          </a:p>
        </p:txBody>
      </p:sp>
      <p:sp>
        <p:nvSpPr>
          <p:cNvPr id="2" name="CasellaDiTesto 1">
            <a:extLst>
              <a:ext uri="{FF2B5EF4-FFF2-40B4-BE49-F238E27FC236}">
                <a16:creationId xmlns:a16="http://schemas.microsoft.com/office/drawing/2014/main" id="{9070ADCB-EA7F-5A9C-423B-33177EF34BA9}"/>
              </a:ext>
            </a:extLst>
          </p:cNvPr>
          <p:cNvSpPr txBox="1"/>
          <p:nvPr/>
        </p:nvSpPr>
        <p:spPr>
          <a:xfrm>
            <a:off x="1797485" y="4672208"/>
            <a:ext cx="8943583" cy="1477328"/>
          </a:xfrm>
          <a:prstGeom prst="rect">
            <a:avLst/>
          </a:prstGeom>
          <a:noFill/>
        </p:spPr>
        <p:txBody>
          <a:bodyPr wrap="square" rtlCol="0">
            <a:spAutoFit/>
          </a:bodyPr>
          <a:lstStyle/>
          <a:p>
            <a:pPr algn="ctr"/>
            <a:r>
              <a:rPr lang="it-IT" b="1" dirty="0">
                <a:solidFill>
                  <a:srgbClr val="FF0000"/>
                </a:solidFill>
                <a:highlight>
                  <a:srgbClr val="FFFF00"/>
                </a:highlight>
              </a:rPr>
              <a:t>Nel Consiglio generale di Ladispoli del 1953 la CISL chiede il riconoscimento della contrattazione anche nel settore del pubblico impiego, ma afferma che si batterà per il riconoscimento dei diritti dei lavoratori (adeguamento dei salari e superamento della gerarchizzazione dell’inquadramento) quale che sia la fonte di regolamentazione del rapporto di lavoro</a:t>
            </a:r>
          </a:p>
        </p:txBody>
      </p:sp>
      <p:sp>
        <p:nvSpPr>
          <p:cNvPr id="3" name="Segnaposto piè di pagina 2">
            <a:extLst>
              <a:ext uri="{FF2B5EF4-FFF2-40B4-BE49-F238E27FC236}">
                <a16:creationId xmlns:a16="http://schemas.microsoft.com/office/drawing/2014/main" id="{5CC57571-200A-32BE-F2BD-EA6F70A88C13}"/>
              </a:ext>
            </a:extLst>
          </p:cNvPr>
          <p:cNvSpPr>
            <a:spLocks noGrp="1"/>
          </p:cNvSpPr>
          <p:nvPr>
            <p:ph type="ftr" sz="quarter" idx="11"/>
          </p:nvPr>
        </p:nvSpPr>
        <p:spPr/>
        <p:txBody>
          <a:bodyPr/>
          <a:lstStyle/>
          <a:p>
            <a:r>
              <a:rPr lang="it-IT"/>
              <a:t>a cura di Carmine RUSSO</a:t>
            </a:r>
            <a:endParaRPr lang="en-US" dirty="0"/>
          </a:p>
        </p:txBody>
      </p:sp>
      <p:sp>
        <p:nvSpPr>
          <p:cNvPr id="4" name="Segnaposto numero diapositiva 3">
            <a:extLst>
              <a:ext uri="{FF2B5EF4-FFF2-40B4-BE49-F238E27FC236}">
                <a16:creationId xmlns:a16="http://schemas.microsoft.com/office/drawing/2014/main" id="{601E20FB-98E1-035A-187C-FE8AB7201458}"/>
              </a:ext>
            </a:extLst>
          </p:cNvPr>
          <p:cNvSpPr>
            <a:spLocks noGrp="1"/>
          </p:cNvSpPr>
          <p:nvPr>
            <p:ph type="sldNum" sz="quarter" idx="12"/>
          </p:nvPr>
        </p:nvSpPr>
        <p:spPr/>
        <p:txBody>
          <a:bodyPr/>
          <a:lstStyle/>
          <a:p>
            <a:fld id="{6D22F896-40B5-4ADD-8801-0D06FADFA095}" type="slidenum">
              <a:rPr lang="en-US" smtClean="0"/>
              <a:t>7</a:t>
            </a:fld>
            <a:endParaRPr lang="en-US" dirty="0"/>
          </a:p>
        </p:txBody>
      </p:sp>
    </p:spTree>
    <p:extLst>
      <p:ext uri="{BB962C8B-B14F-4D97-AF65-F5344CB8AC3E}">
        <p14:creationId xmlns:p14="http://schemas.microsoft.com/office/powerpoint/2010/main" val="3464280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E00D23-41FC-5F1E-8834-81AAEAF06E38}"/>
              </a:ext>
            </a:extLst>
          </p:cNvPr>
          <p:cNvSpPr>
            <a:spLocks noGrp="1"/>
          </p:cNvSpPr>
          <p:nvPr>
            <p:ph type="title"/>
          </p:nvPr>
        </p:nvSpPr>
        <p:spPr/>
        <p:txBody>
          <a:bodyPr>
            <a:noAutofit/>
          </a:bodyPr>
          <a:lstStyle/>
          <a:p>
            <a:pPr algn="ctr"/>
            <a:r>
              <a:rPr lang="it-IT" sz="2400" b="1" dirty="0">
                <a:solidFill>
                  <a:srgbClr val="FF0000"/>
                </a:solidFill>
                <a:highlight>
                  <a:srgbClr val="FFFF00"/>
                </a:highlight>
              </a:rPr>
              <a:t>Gli anni ‘60:</a:t>
            </a:r>
            <a:br>
              <a:rPr lang="it-IT" sz="2400" b="1" dirty="0">
                <a:solidFill>
                  <a:srgbClr val="FF0000"/>
                </a:solidFill>
                <a:highlight>
                  <a:srgbClr val="FFFF00"/>
                </a:highlight>
              </a:rPr>
            </a:br>
            <a:endParaRPr lang="it-IT" sz="2400" b="1" dirty="0">
              <a:solidFill>
                <a:srgbClr val="FF0000"/>
              </a:solidFill>
              <a:highlight>
                <a:srgbClr val="FFFF00"/>
              </a:highlight>
            </a:endParaRPr>
          </a:p>
        </p:txBody>
      </p:sp>
      <p:sp>
        <p:nvSpPr>
          <p:cNvPr id="11" name="Segnaposto testo 10">
            <a:extLst>
              <a:ext uri="{FF2B5EF4-FFF2-40B4-BE49-F238E27FC236}">
                <a16:creationId xmlns:a16="http://schemas.microsoft.com/office/drawing/2014/main" id="{A19F3136-C0B6-D7BD-FF96-65D12CB8A108}"/>
              </a:ext>
            </a:extLst>
          </p:cNvPr>
          <p:cNvSpPr>
            <a:spLocks noGrp="1"/>
          </p:cNvSpPr>
          <p:nvPr>
            <p:ph type="body" idx="1"/>
          </p:nvPr>
        </p:nvSpPr>
        <p:spPr>
          <a:xfrm>
            <a:off x="1370018" y="1637225"/>
            <a:ext cx="4649783" cy="823912"/>
          </a:xfrm>
        </p:spPr>
        <p:txBody>
          <a:bodyPr>
            <a:normAutofit fontScale="92500"/>
          </a:bodyPr>
          <a:lstStyle/>
          <a:p>
            <a:r>
              <a:rPr lang="it-IT" b="1" dirty="0">
                <a:solidFill>
                  <a:srgbClr val="FF0000"/>
                </a:solidFill>
                <a:highlight>
                  <a:srgbClr val="FFFF00"/>
                </a:highlight>
              </a:rPr>
              <a:t>Il fallimento di un modello unico di regolamentazione</a:t>
            </a:r>
            <a:endParaRPr lang="it-IT" dirty="0"/>
          </a:p>
        </p:txBody>
      </p:sp>
      <p:sp>
        <p:nvSpPr>
          <p:cNvPr id="3" name="Segnaposto contenuto 2">
            <a:extLst>
              <a:ext uri="{FF2B5EF4-FFF2-40B4-BE49-F238E27FC236}">
                <a16:creationId xmlns:a16="http://schemas.microsoft.com/office/drawing/2014/main" id="{51FFA703-C14F-D3B8-422E-A8944F82A460}"/>
              </a:ext>
            </a:extLst>
          </p:cNvPr>
          <p:cNvSpPr>
            <a:spLocks noGrp="1"/>
          </p:cNvSpPr>
          <p:nvPr>
            <p:ph sz="half" idx="2"/>
          </p:nvPr>
        </p:nvSpPr>
        <p:spPr>
          <a:xfrm>
            <a:off x="1141410" y="2461137"/>
            <a:ext cx="4878391" cy="3330061"/>
          </a:xfrm>
        </p:spPr>
        <p:txBody>
          <a:bodyPr>
            <a:normAutofit fontScale="85000" lnSpcReduction="20000"/>
          </a:bodyPr>
          <a:lstStyle/>
          <a:p>
            <a:r>
              <a:rPr lang="it-IT" sz="1700" dirty="0"/>
              <a:t>Legge 209/1908 (Statuto degli impiegati civili dello Stato)</a:t>
            </a:r>
          </a:p>
          <a:p>
            <a:pPr lvl="1"/>
            <a:r>
              <a:rPr lang="it-IT" sz="1400" dirty="0"/>
              <a:t>R.D. 2395/1923 (Riforme De Stefani)</a:t>
            </a:r>
          </a:p>
          <a:p>
            <a:r>
              <a:rPr lang="it-IT" sz="1700" dirty="0"/>
              <a:t>Leggi fascistissime (1925-1926; 1938) (fedeltà al fascismo, giuramento alle norme del Partito, scioglimento sindacati e partiti, leggi razziali, espulsione oppositori politici, sciopero come reato)</a:t>
            </a:r>
          </a:p>
          <a:p>
            <a:r>
              <a:rPr lang="it-IT" sz="1700" dirty="0"/>
              <a:t>Dpr 3/1957 Testo unico impiegati civili dello Stato</a:t>
            </a:r>
          </a:p>
          <a:p>
            <a:pPr lvl="1"/>
            <a:r>
              <a:rPr lang="it-IT" sz="1400" dirty="0"/>
              <a:t>La diaspora di leggine degli anni ’60 (circa 3000, quasi il 70% di quelle approvate, contenevano norme settoriali sul pubblico impiego: indennità, inquadramento, specificità di amministrazione o professione)</a:t>
            </a:r>
          </a:p>
          <a:p>
            <a:pPr lvl="1"/>
            <a:r>
              <a:rPr lang="it-IT" sz="1400" dirty="0"/>
              <a:t>L’espansione della spesa con difficoltà di monitorarla e controllarla (frammentazione competenze ministeriali: Bilancio, Finanze, Tesoro)</a:t>
            </a:r>
          </a:p>
          <a:p>
            <a:pPr lvl="1"/>
            <a:endParaRPr lang="it-IT" dirty="0"/>
          </a:p>
          <a:p>
            <a:pPr lvl="1"/>
            <a:endParaRPr lang="it-IT" dirty="0"/>
          </a:p>
        </p:txBody>
      </p:sp>
      <p:sp>
        <p:nvSpPr>
          <p:cNvPr id="12" name="Segnaposto testo 11">
            <a:extLst>
              <a:ext uri="{FF2B5EF4-FFF2-40B4-BE49-F238E27FC236}">
                <a16:creationId xmlns:a16="http://schemas.microsoft.com/office/drawing/2014/main" id="{747F17EA-15F6-5D1B-E597-5AA45B290FB8}"/>
              </a:ext>
            </a:extLst>
          </p:cNvPr>
          <p:cNvSpPr>
            <a:spLocks noGrp="1"/>
          </p:cNvSpPr>
          <p:nvPr>
            <p:ph type="body" sz="quarter" idx="3"/>
          </p:nvPr>
        </p:nvSpPr>
        <p:spPr>
          <a:xfrm>
            <a:off x="6400808" y="1566816"/>
            <a:ext cx="4646602" cy="823912"/>
          </a:xfrm>
        </p:spPr>
        <p:txBody>
          <a:bodyPr>
            <a:normAutofit fontScale="92500"/>
          </a:bodyPr>
          <a:lstStyle/>
          <a:p>
            <a:r>
              <a:rPr lang="it-IT" b="1" dirty="0">
                <a:solidFill>
                  <a:srgbClr val="FF0000"/>
                </a:solidFill>
                <a:highlight>
                  <a:srgbClr val="FFFF00"/>
                </a:highlight>
              </a:rPr>
              <a:t>La nascita e il rafforzamento del sindacalismo autonomo</a:t>
            </a:r>
          </a:p>
        </p:txBody>
      </p:sp>
      <p:graphicFrame>
        <p:nvGraphicFramePr>
          <p:cNvPr id="14" name="Segnaposto contenuto 13">
            <a:extLst>
              <a:ext uri="{FF2B5EF4-FFF2-40B4-BE49-F238E27FC236}">
                <a16:creationId xmlns:a16="http://schemas.microsoft.com/office/drawing/2014/main" id="{E7E0BB96-7710-D3AD-2ABC-4A4CD70FAEAB}"/>
              </a:ext>
            </a:extLst>
          </p:cNvPr>
          <p:cNvGraphicFramePr>
            <a:graphicFrameLocks noGrp="1"/>
          </p:cNvGraphicFramePr>
          <p:nvPr>
            <p:ph sz="quarter" idx="4"/>
            <p:extLst>
              <p:ext uri="{D42A27DB-BD31-4B8C-83A1-F6EECF244321}">
                <p14:modId xmlns:p14="http://schemas.microsoft.com/office/powerpoint/2010/main" val="3339212266"/>
              </p:ext>
            </p:extLst>
          </p:nvPr>
        </p:nvGraphicFramePr>
        <p:xfrm>
          <a:off x="6194121" y="2461137"/>
          <a:ext cx="4853291" cy="3196779"/>
        </p:xfrm>
        <a:graphic>
          <a:graphicData uri="http://schemas.openxmlformats.org/drawingml/2006/table">
            <a:tbl>
              <a:tblPr firstRow="1" bandRow="1">
                <a:tableStyleId>{5C22544A-7EE6-4342-B048-85BDC9FD1C3A}</a:tableStyleId>
              </a:tblPr>
              <a:tblGrid>
                <a:gridCol w="2415685">
                  <a:extLst>
                    <a:ext uri="{9D8B030D-6E8A-4147-A177-3AD203B41FA5}">
                      <a16:colId xmlns:a16="http://schemas.microsoft.com/office/drawing/2014/main" val="1576719650"/>
                    </a:ext>
                  </a:extLst>
                </a:gridCol>
                <a:gridCol w="2437606">
                  <a:extLst>
                    <a:ext uri="{9D8B030D-6E8A-4147-A177-3AD203B41FA5}">
                      <a16:colId xmlns:a16="http://schemas.microsoft.com/office/drawing/2014/main" val="3619500532"/>
                    </a:ext>
                  </a:extLst>
                </a:gridCol>
              </a:tblGrid>
              <a:tr h="638873">
                <a:tc>
                  <a:txBody>
                    <a:bodyPr/>
                    <a:lstStyle/>
                    <a:p>
                      <a:pPr algn="ctr"/>
                      <a:r>
                        <a:rPr lang="it-IT" b="1" dirty="0">
                          <a:solidFill>
                            <a:srgbClr val="FF0000"/>
                          </a:solidFill>
                          <a:highlight>
                            <a:srgbClr val="FFFF00"/>
                          </a:highlight>
                        </a:rPr>
                        <a:t>Sindacati confederali</a:t>
                      </a:r>
                    </a:p>
                  </a:txBody>
                  <a:tcPr/>
                </a:tc>
                <a:tc>
                  <a:txBody>
                    <a:bodyPr/>
                    <a:lstStyle/>
                    <a:p>
                      <a:pPr algn="ctr"/>
                      <a:r>
                        <a:rPr lang="it-IT" b="1" dirty="0">
                          <a:solidFill>
                            <a:srgbClr val="FF0000"/>
                          </a:solidFill>
                          <a:highlight>
                            <a:srgbClr val="FFFF00"/>
                          </a:highlight>
                        </a:rPr>
                        <a:t>Sindacati autonomi</a:t>
                      </a:r>
                    </a:p>
                  </a:txBody>
                  <a:tcPr/>
                </a:tc>
                <a:extLst>
                  <a:ext uri="{0D108BD9-81ED-4DB2-BD59-A6C34878D82A}">
                    <a16:rowId xmlns:a16="http://schemas.microsoft.com/office/drawing/2014/main" val="2003423256"/>
                  </a:ext>
                </a:extLst>
              </a:tr>
              <a:tr h="638873">
                <a:tc>
                  <a:txBody>
                    <a:bodyPr/>
                    <a:lstStyle/>
                    <a:p>
                      <a:pPr algn="ctr"/>
                      <a:r>
                        <a:rPr lang="it-IT" b="1" dirty="0">
                          <a:solidFill>
                            <a:srgbClr val="FF0000"/>
                          </a:solidFill>
                          <a:highlight>
                            <a:srgbClr val="FFFF00"/>
                          </a:highlight>
                        </a:rPr>
                        <a:t>Riforme generali e programmazione</a:t>
                      </a:r>
                    </a:p>
                  </a:txBody>
                  <a:tcPr/>
                </a:tc>
                <a:tc>
                  <a:txBody>
                    <a:bodyPr/>
                    <a:lstStyle/>
                    <a:p>
                      <a:pPr algn="ctr"/>
                      <a:r>
                        <a:rPr lang="it-IT" b="1" dirty="0">
                          <a:solidFill>
                            <a:srgbClr val="FF0000"/>
                          </a:solidFill>
                          <a:highlight>
                            <a:srgbClr val="FFFF00"/>
                          </a:highlight>
                        </a:rPr>
                        <a:t>Aumenti e indennità</a:t>
                      </a:r>
                    </a:p>
                  </a:txBody>
                  <a:tcPr/>
                </a:tc>
                <a:extLst>
                  <a:ext uri="{0D108BD9-81ED-4DB2-BD59-A6C34878D82A}">
                    <a16:rowId xmlns:a16="http://schemas.microsoft.com/office/drawing/2014/main" val="2272887216"/>
                  </a:ext>
                </a:extLst>
              </a:tr>
              <a:tr h="638873">
                <a:tc>
                  <a:txBody>
                    <a:bodyPr/>
                    <a:lstStyle/>
                    <a:p>
                      <a:pPr algn="ctr"/>
                      <a:r>
                        <a:rPr lang="it-IT" b="1" dirty="0">
                          <a:solidFill>
                            <a:srgbClr val="FF0000"/>
                          </a:solidFill>
                          <a:highlight>
                            <a:srgbClr val="FFFF00"/>
                          </a:highlight>
                        </a:rPr>
                        <a:t>Confronto con Governo</a:t>
                      </a:r>
                    </a:p>
                  </a:txBody>
                  <a:tcPr/>
                </a:tc>
                <a:tc>
                  <a:txBody>
                    <a:bodyPr/>
                    <a:lstStyle/>
                    <a:p>
                      <a:pPr algn="ctr"/>
                      <a:r>
                        <a:rPr lang="it-IT" b="1" dirty="0">
                          <a:solidFill>
                            <a:srgbClr val="FF0000"/>
                          </a:solidFill>
                          <a:highlight>
                            <a:srgbClr val="FFFF00"/>
                          </a:highlight>
                        </a:rPr>
                        <a:t>Lobby parlamentare</a:t>
                      </a:r>
                    </a:p>
                  </a:txBody>
                  <a:tcPr/>
                </a:tc>
                <a:extLst>
                  <a:ext uri="{0D108BD9-81ED-4DB2-BD59-A6C34878D82A}">
                    <a16:rowId xmlns:a16="http://schemas.microsoft.com/office/drawing/2014/main" val="272279028"/>
                  </a:ext>
                </a:extLst>
              </a:tr>
              <a:tr h="638873">
                <a:tc>
                  <a:txBody>
                    <a:bodyPr/>
                    <a:lstStyle/>
                    <a:p>
                      <a:pPr algn="ctr"/>
                      <a:r>
                        <a:rPr lang="it-IT" b="1" dirty="0">
                          <a:solidFill>
                            <a:srgbClr val="FF0000"/>
                          </a:solidFill>
                          <a:highlight>
                            <a:srgbClr val="FFFF00"/>
                          </a:highlight>
                        </a:rPr>
                        <a:t>Rappresentanza ampia</a:t>
                      </a:r>
                    </a:p>
                  </a:txBody>
                  <a:tcPr/>
                </a:tc>
                <a:tc>
                  <a:txBody>
                    <a:bodyPr/>
                    <a:lstStyle/>
                    <a:p>
                      <a:pPr algn="ctr"/>
                      <a:r>
                        <a:rPr lang="it-IT" b="1" dirty="0" err="1">
                          <a:solidFill>
                            <a:srgbClr val="FF0000"/>
                          </a:solidFill>
                          <a:highlight>
                            <a:srgbClr val="FFFF00"/>
                          </a:highlight>
                        </a:rPr>
                        <a:t>Microrappresentanza</a:t>
                      </a:r>
                      <a:endParaRPr lang="it-IT" b="1" dirty="0">
                        <a:solidFill>
                          <a:srgbClr val="FF0000"/>
                        </a:solidFill>
                        <a:highlight>
                          <a:srgbClr val="FFFF00"/>
                        </a:highlight>
                      </a:endParaRPr>
                    </a:p>
                    <a:p>
                      <a:pPr algn="ctr"/>
                      <a:endParaRPr lang="it-IT" b="1" dirty="0">
                        <a:solidFill>
                          <a:srgbClr val="FF0000"/>
                        </a:solidFill>
                        <a:highlight>
                          <a:srgbClr val="FFFF00"/>
                        </a:highlight>
                      </a:endParaRPr>
                    </a:p>
                  </a:txBody>
                  <a:tcPr/>
                </a:tc>
                <a:extLst>
                  <a:ext uri="{0D108BD9-81ED-4DB2-BD59-A6C34878D82A}">
                    <a16:rowId xmlns:a16="http://schemas.microsoft.com/office/drawing/2014/main" val="2032640407"/>
                  </a:ext>
                </a:extLst>
              </a:tr>
              <a:tr h="638873">
                <a:tc>
                  <a:txBody>
                    <a:bodyPr/>
                    <a:lstStyle/>
                    <a:p>
                      <a:pPr algn="ctr"/>
                      <a:r>
                        <a:rPr lang="it-IT" b="1" dirty="0">
                          <a:solidFill>
                            <a:srgbClr val="FF0000"/>
                          </a:solidFill>
                          <a:highlight>
                            <a:srgbClr val="FFFF00"/>
                          </a:highlight>
                        </a:rPr>
                        <a:t>Leggi quadro</a:t>
                      </a:r>
                    </a:p>
                  </a:txBody>
                  <a:tcPr/>
                </a:tc>
                <a:tc>
                  <a:txBody>
                    <a:bodyPr/>
                    <a:lstStyle/>
                    <a:p>
                      <a:pPr algn="ctr"/>
                      <a:r>
                        <a:rPr lang="it-IT" b="1" dirty="0">
                          <a:solidFill>
                            <a:srgbClr val="FF0000"/>
                          </a:solidFill>
                          <a:highlight>
                            <a:srgbClr val="FFFF00"/>
                          </a:highlight>
                        </a:rPr>
                        <a:t>Leggine </a:t>
                      </a:r>
                    </a:p>
                  </a:txBody>
                  <a:tcPr/>
                </a:tc>
                <a:extLst>
                  <a:ext uri="{0D108BD9-81ED-4DB2-BD59-A6C34878D82A}">
                    <a16:rowId xmlns:a16="http://schemas.microsoft.com/office/drawing/2014/main" val="2350213340"/>
                  </a:ext>
                </a:extLst>
              </a:tr>
            </a:tbl>
          </a:graphicData>
        </a:graphic>
      </p:graphicFrame>
      <p:sp>
        <p:nvSpPr>
          <p:cNvPr id="4" name="Segnaposto piè di pagina 3">
            <a:extLst>
              <a:ext uri="{FF2B5EF4-FFF2-40B4-BE49-F238E27FC236}">
                <a16:creationId xmlns:a16="http://schemas.microsoft.com/office/drawing/2014/main" id="{ABECDD9C-5D43-02E5-BAC2-B07BF04795EE}"/>
              </a:ext>
            </a:extLst>
          </p:cNvPr>
          <p:cNvSpPr>
            <a:spLocks noGrp="1"/>
          </p:cNvSpPr>
          <p:nvPr>
            <p:ph type="ftr" sz="quarter" idx="11"/>
          </p:nvPr>
        </p:nvSpPr>
        <p:spPr/>
        <p:txBody>
          <a:bodyPr/>
          <a:lstStyle/>
          <a:p>
            <a:r>
              <a:rPr lang="it-IT"/>
              <a:t>a cura di Carmine RUSSO</a:t>
            </a:r>
            <a:endParaRPr lang="en-US" dirty="0"/>
          </a:p>
        </p:txBody>
      </p:sp>
      <p:sp>
        <p:nvSpPr>
          <p:cNvPr id="5" name="Segnaposto numero diapositiva 4">
            <a:extLst>
              <a:ext uri="{FF2B5EF4-FFF2-40B4-BE49-F238E27FC236}">
                <a16:creationId xmlns:a16="http://schemas.microsoft.com/office/drawing/2014/main" id="{39783454-38E3-8E1B-D383-4025B6C2CFA9}"/>
              </a:ext>
            </a:extLst>
          </p:cNvPr>
          <p:cNvSpPr>
            <a:spLocks noGrp="1"/>
          </p:cNvSpPr>
          <p:nvPr>
            <p:ph type="sldNum" sz="quarter" idx="12"/>
          </p:nvPr>
        </p:nvSpPr>
        <p:spPr/>
        <p:txBody>
          <a:bodyPr/>
          <a:lstStyle/>
          <a:p>
            <a:fld id="{6D22F896-40B5-4ADD-8801-0D06FADFA095}" type="slidenum">
              <a:rPr lang="en-US" smtClean="0"/>
              <a:t>8</a:t>
            </a:fld>
            <a:endParaRPr lang="en-US" dirty="0"/>
          </a:p>
        </p:txBody>
      </p:sp>
    </p:spTree>
    <p:extLst>
      <p:ext uri="{BB962C8B-B14F-4D97-AF65-F5344CB8AC3E}">
        <p14:creationId xmlns:p14="http://schemas.microsoft.com/office/powerpoint/2010/main" val="774832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D87A7A-38A1-B0D9-87C6-649FEF42D620}"/>
              </a:ext>
            </a:extLst>
          </p:cNvPr>
          <p:cNvSpPr>
            <a:spLocks noGrp="1"/>
          </p:cNvSpPr>
          <p:nvPr>
            <p:ph type="title"/>
          </p:nvPr>
        </p:nvSpPr>
        <p:spPr>
          <a:xfrm>
            <a:off x="1141413" y="609600"/>
            <a:ext cx="9905998" cy="762000"/>
          </a:xfrm>
        </p:spPr>
        <p:txBody>
          <a:bodyPr>
            <a:normAutofit/>
          </a:bodyPr>
          <a:lstStyle/>
          <a:p>
            <a:pPr algn="ctr"/>
            <a:r>
              <a:rPr lang="it-IT" sz="2000" b="1" dirty="0">
                <a:solidFill>
                  <a:srgbClr val="FF0000"/>
                </a:solidFill>
                <a:highlight>
                  <a:srgbClr val="FFFF00"/>
                </a:highlight>
              </a:rPr>
              <a:t>Gli anni ‘70:</a:t>
            </a:r>
            <a:br>
              <a:rPr lang="it-IT" sz="2000" b="1" dirty="0">
                <a:solidFill>
                  <a:srgbClr val="FF0000"/>
                </a:solidFill>
                <a:highlight>
                  <a:srgbClr val="FFFF00"/>
                </a:highlight>
              </a:rPr>
            </a:br>
            <a:r>
              <a:rPr lang="it-IT" sz="2000" b="1" dirty="0">
                <a:solidFill>
                  <a:srgbClr val="FF0000"/>
                </a:solidFill>
                <a:highlight>
                  <a:srgbClr val="FFFF00"/>
                </a:highlight>
              </a:rPr>
              <a:t>il doppio DNA della contrattazione collettiva</a:t>
            </a:r>
          </a:p>
        </p:txBody>
      </p:sp>
      <p:sp>
        <p:nvSpPr>
          <p:cNvPr id="12" name="Segnaposto testo 11">
            <a:extLst>
              <a:ext uri="{FF2B5EF4-FFF2-40B4-BE49-F238E27FC236}">
                <a16:creationId xmlns:a16="http://schemas.microsoft.com/office/drawing/2014/main" id="{6756C91F-BC9D-782E-EC0E-DA7F877FC008}"/>
              </a:ext>
            </a:extLst>
          </p:cNvPr>
          <p:cNvSpPr>
            <a:spLocks noGrp="1"/>
          </p:cNvSpPr>
          <p:nvPr>
            <p:ph type="body" idx="1"/>
          </p:nvPr>
        </p:nvSpPr>
        <p:spPr>
          <a:xfrm>
            <a:off x="1141411" y="1460504"/>
            <a:ext cx="3196899" cy="685800"/>
          </a:xfrm>
        </p:spPr>
        <p:txBody>
          <a:bodyPr/>
          <a:lstStyle/>
          <a:p>
            <a:pPr algn="ctr"/>
            <a:r>
              <a:rPr lang="it-IT" sz="1600" b="1" dirty="0">
                <a:solidFill>
                  <a:srgbClr val="FF0000"/>
                </a:solidFill>
                <a:highlight>
                  <a:srgbClr val="FFFF00"/>
                </a:highlight>
              </a:rPr>
              <a:t>L’approccio istituzionale alla riforma della P.A.</a:t>
            </a:r>
          </a:p>
        </p:txBody>
      </p:sp>
      <p:sp>
        <p:nvSpPr>
          <p:cNvPr id="15" name="Segnaposto testo 14">
            <a:extLst>
              <a:ext uri="{FF2B5EF4-FFF2-40B4-BE49-F238E27FC236}">
                <a16:creationId xmlns:a16="http://schemas.microsoft.com/office/drawing/2014/main" id="{EBA15CBE-F9E6-3B78-B192-A222C15577BE}"/>
              </a:ext>
            </a:extLst>
          </p:cNvPr>
          <p:cNvSpPr>
            <a:spLocks noGrp="1"/>
          </p:cNvSpPr>
          <p:nvPr>
            <p:ph type="body" sz="half" idx="15"/>
          </p:nvPr>
        </p:nvSpPr>
        <p:spPr>
          <a:xfrm>
            <a:off x="1127918" y="2235208"/>
            <a:ext cx="3208735" cy="3555991"/>
          </a:xfrm>
        </p:spPr>
        <p:txBody>
          <a:bodyPr/>
          <a:lstStyle/>
          <a:p>
            <a:pPr>
              <a:lnSpc>
                <a:spcPct val="100000"/>
              </a:lnSpc>
            </a:pPr>
            <a:r>
              <a:rPr lang="it-IT" dirty="0"/>
              <a:t>Prime forme di sussidiarietà (La nascita delle Regioni a statuto ordinario e il trasferimento di funzioni a Regioni e comuni)</a:t>
            </a:r>
          </a:p>
          <a:p>
            <a:pPr>
              <a:lnSpc>
                <a:spcPct val="100000"/>
              </a:lnSpc>
            </a:pPr>
            <a:r>
              <a:rPr lang="it-IT" dirty="0"/>
              <a:t>Istituzione del SSN</a:t>
            </a:r>
          </a:p>
          <a:p>
            <a:pPr>
              <a:lnSpc>
                <a:spcPct val="100000"/>
              </a:lnSpc>
            </a:pPr>
            <a:r>
              <a:rPr lang="it-IT" dirty="0"/>
              <a:t>Partecipazione sociale (organi collegiali della scuola)</a:t>
            </a:r>
          </a:p>
          <a:p>
            <a:pPr>
              <a:lnSpc>
                <a:spcPct val="100000"/>
              </a:lnSpc>
            </a:pPr>
            <a:endParaRPr lang="it-IT" dirty="0"/>
          </a:p>
          <a:p>
            <a:pPr>
              <a:lnSpc>
                <a:spcPct val="100000"/>
              </a:lnSpc>
            </a:pPr>
            <a:endParaRPr lang="it-IT" dirty="0"/>
          </a:p>
          <a:p>
            <a:pPr algn="ctr">
              <a:lnSpc>
                <a:spcPct val="100000"/>
              </a:lnSpc>
            </a:pPr>
            <a:r>
              <a:rPr lang="it-IT" dirty="0">
                <a:solidFill>
                  <a:srgbClr val="FF0000"/>
                </a:solidFill>
                <a:highlight>
                  <a:srgbClr val="FFFF00"/>
                </a:highlight>
              </a:rPr>
              <a:t>DEMOCRAZIA, DECENTRAMENTO, PARTECIPAZIONE</a:t>
            </a:r>
          </a:p>
        </p:txBody>
      </p:sp>
      <p:sp>
        <p:nvSpPr>
          <p:cNvPr id="13" name="Segnaposto testo 12">
            <a:extLst>
              <a:ext uri="{FF2B5EF4-FFF2-40B4-BE49-F238E27FC236}">
                <a16:creationId xmlns:a16="http://schemas.microsoft.com/office/drawing/2014/main" id="{A6ED5A1D-FAB5-D410-7B50-609781EBC1CB}"/>
              </a:ext>
            </a:extLst>
          </p:cNvPr>
          <p:cNvSpPr>
            <a:spLocks noGrp="1"/>
          </p:cNvSpPr>
          <p:nvPr>
            <p:ph type="body" sz="quarter" idx="3"/>
          </p:nvPr>
        </p:nvSpPr>
        <p:spPr>
          <a:xfrm>
            <a:off x="4502219" y="1479449"/>
            <a:ext cx="3184385" cy="685800"/>
          </a:xfrm>
        </p:spPr>
        <p:txBody>
          <a:bodyPr/>
          <a:lstStyle/>
          <a:p>
            <a:pPr algn="ctr"/>
            <a:r>
              <a:rPr lang="it-IT" sz="1800" b="1" dirty="0">
                <a:solidFill>
                  <a:srgbClr val="FF0000"/>
                </a:solidFill>
                <a:highlight>
                  <a:srgbClr val="FFFF00"/>
                </a:highlight>
              </a:rPr>
              <a:t>Le </a:t>
            </a:r>
            <a:r>
              <a:rPr lang="it-IT" sz="1800" b="1" dirty="0" err="1">
                <a:solidFill>
                  <a:srgbClr val="FF0000"/>
                </a:solidFill>
                <a:highlight>
                  <a:srgbClr val="FFFF00"/>
                </a:highlight>
              </a:rPr>
              <a:t>nOVITà</a:t>
            </a:r>
            <a:r>
              <a:rPr lang="it-IT" sz="1800" b="1" dirty="0">
                <a:solidFill>
                  <a:srgbClr val="FF0000"/>
                </a:solidFill>
                <a:highlight>
                  <a:srgbClr val="FFFF00"/>
                </a:highlight>
              </a:rPr>
              <a:t> Nel rapporto di lavoro</a:t>
            </a:r>
          </a:p>
        </p:txBody>
      </p:sp>
      <p:sp>
        <p:nvSpPr>
          <p:cNvPr id="16" name="Segnaposto testo 15">
            <a:extLst>
              <a:ext uri="{FF2B5EF4-FFF2-40B4-BE49-F238E27FC236}">
                <a16:creationId xmlns:a16="http://schemas.microsoft.com/office/drawing/2014/main" id="{77174F03-05FD-FD21-1149-58D0DA0643D9}"/>
              </a:ext>
            </a:extLst>
          </p:cNvPr>
          <p:cNvSpPr>
            <a:spLocks noGrp="1"/>
          </p:cNvSpPr>
          <p:nvPr>
            <p:ph type="body" sz="half" idx="16"/>
          </p:nvPr>
        </p:nvSpPr>
        <p:spPr>
          <a:xfrm>
            <a:off x="4504213" y="2235208"/>
            <a:ext cx="3195830" cy="3559163"/>
          </a:xfrm>
        </p:spPr>
        <p:txBody>
          <a:bodyPr/>
          <a:lstStyle/>
          <a:p>
            <a:pPr marL="285750" indent="-285750">
              <a:buFont typeface="Arial" panose="020B0604020202020204" pitchFamily="34" charset="0"/>
              <a:buChar char="•"/>
            </a:pPr>
            <a:r>
              <a:rPr lang="it-IT" dirty="0"/>
              <a:t>La qualifica funzionale rompe la gerarchia formale dell’inquadramento</a:t>
            </a:r>
          </a:p>
          <a:p>
            <a:pPr marL="285750" indent="-285750">
              <a:buFont typeface="Arial" panose="020B0604020202020204" pitchFamily="34" charset="0"/>
              <a:buChar char="•"/>
            </a:pPr>
            <a:r>
              <a:rPr lang="it-IT" dirty="0"/>
              <a:t>Lo Statuto dei lavoratori estende i diritti sindacali</a:t>
            </a:r>
          </a:p>
        </p:txBody>
      </p:sp>
      <p:sp>
        <p:nvSpPr>
          <p:cNvPr id="14" name="Segnaposto testo 13">
            <a:extLst>
              <a:ext uri="{FF2B5EF4-FFF2-40B4-BE49-F238E27FC236}">
                <a16:creationId xmlns:a16="http://schemas.microsoft.com/office/drawing/2014/main" id="{C2711FA7-6E7A-A890-1C96-017C39D45744}"/>
              </a:ext>
            </a:extLst>
          </p:cNvPr>
          <p:cNvSpPr>
            <a:spLocks noGrp="1"/>
          </p:cNvSpPr>
          <p:nvPr>
            <p:ph type="body" sz="quarter" idx="13"/>
          </p:nvPr>
        </p:nvSpPr>
        <p:spPr>
          <a:xfrm>
            <a:off x="7771023" y="1479449"/>
            <a:ext cx="3194968" cy="685800"/>
          </a:xfrm>
        </p:spPr>
        <p:txBody>
          <a:bodyPr/>
          <a:lstStyle/>
          <a:p>
            <a:pPr algn="ctr"/>
            <a:r>
              <a:rPr lang="it-IT" sz="1800" b="1" dirty="0">
                <a:solidFill>
                  <a:srgbClr val="FF0000"/>
                </a:solidFill>
                <a:highlight>
                  <a:srgbClr val="FFFF00"/>
                </a:highlight>
              </a:rPr>
              <a:t>La contrattazione collettiva</a:t>
            </a:r>
          </a:p>
        </p:txBody>
      </p:sp>
      <p:sp>
        <p:nvSpPr>
          <p:cNvPr id="17" name="Segnaposto testo 16">
            <a:extLst>
              <a:ext uri="{FF2B5EF4-FFF2-40B4-BE49-F238E27FC236}">
                <a16:creationId xmlns:a16="http://schemas.microsoft.com/office/drawing/2014/main" id="{987919FA-67D4-9CA4-FB60-8496E9B2987F}"/>
              </a:ext>
            </a:extLst>
          </p:cNvPr>
          <p:cNvSpPr>
            <a:spLocks noGrp="1"/>
          </p:cNvSpPr>
          <p:nvPr>
            <p:ph type="body" sz="half" idx="17"/>
          </p:nvPr>
        </p:nvSpPr>
        <p:spPr>
          <a:xfrm>
            <a:off x="7852442" y="2232036"/>
            <a:ext cx="3194968" cy="3559163"/>
          </a:xfrm>
        </p:spPr>
        <p:txBody>
          <a:bodyPr>
            <a:normAutofit/>
          </a:bodyPr>
          <a:lstStyle/>
          <a:p>
            <a:r>
              <a:rPr lang="it-IT" b="1" dirty="0">
                <a:solidFill>
                  <a:srgbClr val="FF0000"/>
                </a:solidFill>
                <a:highlight>
                  <a:srgbClr val="FFFF00"/>
                </a:highlight>
              </a:rPr>
              <a:t>Accordo 17 marzo 1973 Governo CGIL-CISL-UIL: affrontare i temi del controllo della spesa pubblica attraverso la contrattazione collettiva</a:t>
            </a:r>
          </a:p>
          <a:p>
            <a:pPr marL="285750" indent="-285750">
              <a:buFont typeface="Arial" panose="020B0604020202020204" pitchFamily="34" charset="0"/>
              <a:buChar char="•"/>
            </a:pPr>
            <a:r>
              <a:rPr lang="it-IT" b="1" dirty="0">
                <a:solidFill>
                  <a:srgbClr val="FF0000"/>
                </a:solidFill>
                <a:highlight>
                  <a:srgbClr val="FFFF00"/>
                </a:highlight>
              </a:rPr>
              <a:t>I punti chiave dell'accordo:</a:t>
            </a:r>
          </a:p>
          <a:p>
            <a:pPr marL="742950" lvl="1" indent="-285750">
              <a:buFont typeface="Arial" panose="020B0604020202020204" pitchFamily="34" charset="0"/>
              <a:buChar char="•"/>
            </a:pPr>
            <a:r>
              <a:rPr lang="it-IT" b="1" dirty="0">
                <a:solidFill>
                  <a:srgbClr val="FF0000"/>
                </a:solidFill>
                <a:highlight>
                  <a:srgbClr val="FFFF00"/>
                </a:highlight>
              </a:rPr>
              <a:t>Riduzione dell'orario di lavoro</a:t>
            </a:r>
          </a:p>
          <a:p>
            <a:pPr marL="742950" lvl="1" indent="-285750">
              <a:buFont typeface="Arial" panose="020B0604020202020204" pitchFamily="34" charset="0"/>
              <a:buChar char="•"/>
            </a:pPr>
            <a:r>
              <a:rPr lang="it-IT" b="1" dirty="0">
                <a:solidFill>
                  <a:srgbClr val="FF0000"/>
                </a:solidFill>
                <a:highlight>
                  <a:srgbClr val="FFFF00"/>
                </a:highlight>
              </a:rPr>
              <a:t>Perequazione salariale</a:t>
            </a:r>
          </a:p>
          <a:p>
            <a:pPr marL="742950" lvl="1" indent="-285750">
              <a:buFont typeface="Arial" panose="020B0604020202020204" pitchFamily="34" charset="0"/>
              <a:buChar char="•"/>
            </a:pPr>
            <a:r>
              <a:rPr lang="it-IT" b="1" dirty="0">
                <a:solidFill>
                  <a:srgbClr val="FF0000"/>
                </a:solidFill>
                <a:highlight>
                  <a:srgbClr val="FFFF00"/>
                </a:highlight>
              </a:rPr>
              <a:t>Assetto retributivo e "Scala Mobile</a:t>
            </a:r>
          </a:p>
          <a:p>
            <a:pPr marL="742950" lvl="1" indent="-285750">
              <a:buFont typeface="Arial" panose="020B0604020202020204" pitchFamily="34" charset="0"/>
              <a:buChar char="•"/>
            </a:pPr>
            <a:r>
              <a:rPr lang="it-IT" b="1" dirty="0">
                <a:solidFill>
                  <a:srgbClr val="FF0000"/>
                </a:solidFill>
                <a:highlight>
                  <a:srgbClr val="FFFF00"/>
                </a:highlight>
              </a:rPr>
              <a:t>Riforma delle carriere:</a:t>
            </a:r>
            <a:r>
              <a:rPr lang="it-IT" dirty="0">
                <a:solidFill>
                  <a:srgbClr val="FF0000"/>
                </a:solidFill>
                <a:highlight>
                  <a:srgbClr val="FFFF00"/>
                </a:highlight>
              </a:rPr>
              <a:t>.</a:t>
            </a:r>
          </a:p>
          <a:p>
            <a:pPr algn="ctr"/>
            <a:br>
              <a:rPr lang="it-IT" dirty="0"/>
            </a:br>
            <a:r>
              <a:rPr lang="it-IT" b="1" dirty="0">
                <a:solidFill>
                  <a:srgbClr val="FF0000"/>
                </a:solidFill>
              </a:rPr>
              <a:t>Prime sperimentazioni settoriali e limitate da recepire in legge</a:t>
            </a:r>
          </a:p>
          <a:p>
            <a:endParaRPr lang="it-IT" dirty="0"/>
          </a:p>
        </p:txBody>
      </p:sp>
      <p:sp>
        <p:nvSpPr>
          <p:cNvPr id="4" name="Segnaposto piè di pagina 3">
            <a:extLst>
              <a:ext uri="{FF2B5EF4-FFF2-40B4-BE49-F238E27FC236}">
                <a16:creationId xmlns:a16="http://schemas.microsoft.com/office/drawing/2014/main" id="{342A3293-5BBA-27A3-8E40-1E9CB6096656}"/>
              </a:ext>
            </a:extLst>
          </p:cNvPr>
          <p:cNvSpPr>
            <a:spLocks noGrp="1"/>
          </p:cNvSpPr>
          <p:nvPr>
            <p:ph type="ftr" sz="quarter" idx="11"/>
          </p:nvPr>
        </p:nvSpPr>
        <p:spPr/>
        <p:txBody>
          <a:bodyPr/>
          <a:lstStyle/>
          <a:p>
            <a:r>
              <a:rPr lang="it-IT"/>
              <a:t>a cura di Carmine RUSSO</a:t>
            </a:r>
            <a:endParaRPr lang="en-US" dirty="0"/>
          </a:p>
        </p:txBody>
      </p:sp>
      <p:sp>
        <p:nvSpPr>
          <p:cNvPr id="5" name="Segnaposto numero diapositiva 4">
            <a:extLst>
              <a:ext uri="{FF2B5EF4-FFF2-40B4-BE49-F238E27FC236}">
                <a16:creationId xmlns:a16="http://schemas.microsoft.com/office/drawing/2014/main" id="{8E972F33-F2E1-20AD-EF70-6B2FBF7325CF}"/>
              </a:ext>
            </a:extLst>
          </p:cNvPr>
          <p:cNvSpPr>
            <a:spLocks noGrp="1"/>
          </p:cNvSpPr>
          <p:nvPr>
            <p:ph type="sldNum" sz="quarter" idx="12"/>
          </p:nvPr>
        </p:nvSpPr>
        <p:spPr/>
        <p:txBody>
          <a:bodyPr/>
          <a:lstStyle/>
          <a:p>
            <a:fld id="{6D22F896-40B5-4ADD-8801-0D06FADFA095}" type="slidenum">
              <a:rPr lang="en-US" smtClean="0"/>
              <a:t>9</a:t>
            </a:fld>
            <a:endParaRPr lang="en-US" dirty="0"/>
          </a:p>
        </p:txBody>
      </p:sp>
    </p:spTree>
    <p:extLst>
      <p:ext uri="{BB962C8B-B14F-4D97-AF65-F5344CB8AC3E}">
        <p14:creationId xmlns:p14="http://schemas.microsoft.com/office/powerpoint/2010/main" val="17533883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{FC207C5C-A29B-49E3-B299-D88A82A3E994}TF6d5feb1e-e145-43f1-b745-cb4b54c5ee97964d7bf0-e091912c42a4</Template>
  <TotalTime>1163</TotalTime>
  <Words>3035</Words>
  <Application>Microsoft Office PowerPoint</Application>
  <PresentationFormat>Widescreen</PresentationFormat>
  <Paragraphs>271</Paragraphs>
  <Slides>23</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23</vt:i4>
      </vt:variant>
    </vt:vector>
  </HeadingPairs>
  <TitlesOfParts>
    <vt:vector size="30" baseType="lpstr">
      <vt:lpstr>Arial</vt:lpstr>
      <vt:lpstr>Calibri</vt:lpstr>
      <vt:lpstr>Google Sans</vt:lpstr>
      <vt:lpstr>Times New Roman</vt:lpstr>
      <vt:lpstr>Tw Cen MT</vt:lpstr>
      <vt:lpstr>Wingdings</vt:lpstr>
      <vt:lpstr>Circuito</vt:lpstr>
      <vt:lpstr>Le riforme della contrattazione nel pubblico impiego</vt:lpstr>
      <vt:lpstr>Due direttrici di analisi</vt:lpstr>
      <vt:lpstr>Dalle origini alla Costituzione: la conservazione della stabilità dello Stato</vt:lpstr>
      <vt:lpstr>DALL’ARBITRIO ALLA REGOLA:  LA PUBBLICA AMMINISTRAZIONE GARANTE DEI DIRITTI</vt:lpstr>
      <vt:lpstr>Presentazione standard di PowerPoint</vt:lpstr>
      <vt:lpstr>La Pubblica amministrazione e il lavoro  nella assemblea Costituente</vt:lpstr>
      <vt:lpstr>La pubblica amministrazione e il lavoro nella Costituzione</vt:lpstr>
      <vt:lpstr>Gli anni ‘60: </vt:lpstr>
      <vt:lpstr>Gli anni ‘70: il doppio DNA della contrattazione collettiva</vt:lpstr>
      <vt:lpstr>Il contributo della scienza giuridica</vt:lpstr>
      <vt:lpstr>Gli Anni ’80 l’approccio organizzativo: in nome di efficacia, efficienza, produttività inizia L’impervio cammino verso la contrattualizzazione</vt:lpstr>
      <vt:lpstr>GLI ANNI ’90: la contrattualizzazione del rapporto di lavoro tra superamento del modello ed emergenza economica</vt:lpstr>
      <vt:lpstr>,,,,,,, segue anni ’90: una riforma ambiziosa</vt:lpstr>
      <vt:lpstr>Di crisi in crisi:  </vt:lpstr>
      <vt:lpstr>Le principali ricadute sulla contrattazione del lavoro pubblico il sergente di ferro e il dipendente fannullone</vt:lpstr>
      <vt:lpstr>Il difficile contemperamento tra vincoli di bilancio e diritti</vt:lpstr>
      <vt:lpstr>Conseguenze </vt:lpstr>
      <vt:lpstr>… e come si tutela la contrattazione collettiva? la soluzione salomonica della corte costituzionale</vt:lpstr>
      <vt:lpstr>Dispositivo </vt:lpstr>
      <vt:lpstr>Il rapporto bilancio - diritto sociale «Incomprimibile»</vt:lpstr>
      <vt:lpstr>Accordo 30 novembre 2016</vt:lpstr>
      <vt:lpstr>Le relazioni sindacali del dopoblocco</vt:lpstr>
      <vt:lpstr>Le tappe della revisione normativa in Italia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carmine russo</dc:creator>
  <cp:lastModifiedBy>carmine russo</cp:lastModifiedBy>
  <cp:revision>23</cp:revision>
  <dcterms:created xsi:type="dcterms:W3CDTF">2026-03-25T11:01:08Z</dcterms:created>
  <dcterms:modified xsi:type="dcterms:W3CDTF">2026-04-16T10:39:48Z</dcterms:modified>
</cp:coreProperties>
</file>