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544" r:id="rId2"/>
    <p:sldId id="520" r:id="rId3"/>
    <p:sldId id="556" r:id="rId4"/>
    <p:sldId id="523" r:id="rId5"/>
    <p:sldId id="525" r:id="rId6"/>
    <p:sldId id="542" r:id="rId7"/>
    <p:sldId id="517" r:id="rId8"/>
    <p:sldId id="554" r:id="rId9"/>
    <p:sldId id="526" r:id="rId10"/>
    <p:sldId id="543" r:id="rId11"/>
    <p:sldId id="492" r:id="rId12"/>
    <p:sldId id="530" r:id="rId13"/>
    <p:sldId id="470" r:id="rId14"/>
    <p:sldId id="529" r:id="rId15"/>
    <p:sldId id="532" r:id="rId16"/>
    <p:sldId id="555" r:id="rId17"/>
    <p:sldId id="527" r:id="rId18"/>
    <p:sldId id="553" r:id="rId19"/>
    <p:sldId id="545" r:id="rId20"/>
    <p:sldId id="493" r:id="rId21"/>
    <p:sldId id="480" r:id="rId22"/>
    <p:sldId id="537" r:id="rId23"/>
    <p:sldId id="557" r:id="rId24"/>
    <p:sldId id="498" r:id="rId25"/>
    <p:sldId id="503" r:id="rId26"/>
    <p:sldId id="548" r:id="rId27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 userDrawn="1">
          <p15:clr>
            <a:srgbClr val="A4A3A4"/>
          </p15:clr>
        </p15:guide>
        <p15:guide id="2" pos="31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E07"/>
    <a:srgbClr val="800000"/>
    <a:srgbClr val="5996C5"/>
    <a:srgbClr val="C8B99C"/>
    <a:srgbClr val="CC3300"/>
    <a:srgbClr val="767171"/>
    <a:srgbClr val="DEA5A0"/>
    <a:srgbClr val="5A96C0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2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79" y="27"/>
      </p:cViewPr>
      <p:guideLst>
        <p:guide orient="horz" pos="2750"/>
        <p:guide pos="31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9FC1B-A216-4677-BF34-23A96CBF9D6D}" type="datetimeFigureOut">
              <a:rPr lang="it-IT" smtClean="0"/>
              <a:t>08/02/2026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E0AA8-DE81-4C2D-B6AB-88E5C577E5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0286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6295D-F1A7-48CC-A1D4-D134ABD08EFB}" type="datetimeFigureOut">
              <a:rPr lang="it-IT" smtClean="0"/>
              <a:t>08/02/2026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D7169-77AA-46BF-B2DD-172A6A0EFE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1280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38F4F1-0D16-4004-AAF5-C287566EE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D286D59-FBED-4A7D-87D7-F5E7A4092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E6528C-2ACC-4840-8D17-D8C20BADB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095C-65B6-4E68-8C25-E288622AD1B8}" type="datetimeFigureOut">
              <a:rPr lang="it-IT" smtClean="0"/>
              <a:t>08/02/2026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FD88C4-3C7C-4810-BE5D-E3CE3655D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869783-7A33-47F5-83A9-32C19377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3864-2904-4196-BECE-64C1C63BF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012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868CD9-A595-4EE8-8C02-949A5E356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6348C84-F022-4AED-8EEA-F8C75CD01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A53CD3-6208-420A-AB00-9552A8327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095C-65B6-4E68-8C25-E288622AD1B8}" type="datetimeFigureOut">
              <a:rPr lang="it-IT" smtClean="0"/>
              <a:t>08/02/2026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9A72B5-ADFB-4E82-9972-AF816F40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9E9E5D-DBD3-4886-8C97-4B1DE9BA8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3864-2904-4196-BECE-64C1C63BF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3812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77D686D-3E56-4719-B994-42A38FD6D2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EE2B83F-518E-41BA-B641-8C7BA716B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502E5A-48C0-4B3F-9912-74E605C6F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095C-65B6-4E68-8C25-E288622AD1B8}" type="datetimeFigureOut">
              <a:rPr lang="it-IT" smtClean="0"/>
              <a:t>08/02/2026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DFAF78-8EF6-4DD0-834A-6CA0A229C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152669-C10C-4A47-90E7-B0B3607F4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3864-2904-4196-BECE-64C1C63BF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7804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65D15C-79DB-4287-A384-016CC34F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A726CE-3F7E-444A-B323-236868FC9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C77FF9-391A-4C23-9973-F242F6BA6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095C-65B6-4E68-8C25-E288622AD1B8}" type="datetimeFigureOut">
              <a:rPr lang="it-IT" smtClean="0"/>
              <a:t>08/02/2026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50FAFA-5DB8-41FB-A46D-41968E595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F0E80E-9B59-4306-9ED2-EACA41264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3864-2904-4196-BECE-64C1C63BF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959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63BEB8-E861-4178-B128-72C5C6109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B49B03-F764-4994-9D7A-7745AFABA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526421-13D4-489F-B734-903BEA6AF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095C-65B6-4E68-8C25-E288622AD1B8}" type="datetimeFigureOut">
              <a:rPr lang="it-IT" smtClean="0"/>
              <a:t>08/02/2026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9EEA23-ACED-497F-8897-72CCD5CFB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830632-80D7-4218-92CF-1BFCA337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3864-2904-4196-BECE-64C1C63BF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116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584A4C-6BBC-4AC1-8B2D-4E6EB8CCB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FFA292-0F3E-4D61-8660-9A93F8DA05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B1E6B95-C15B-4719-B217-7B8156119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6E2AD04-9C09-4321-A0E6-6B9B99C74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095C-65B6-4E68-8C25-E288622AD1B8}" type="datetimeFigureOut">
              <a:rPr lang="it-IT" smtClean="0"/>
              <a:t>08/02/2026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3506383-E033-4F63-95ED-1D8660917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F7DF0A6-365B-4E02-B70A-3960BB5D8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3864-2904-4196-BECE-64C1C63BF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439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DCB619-420D-4516-B2DA-04DF80C86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6AAD95-65C9-4900-821A-2CCC8B568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76FA4A5-2354-4C9D-AEBA-9559635CF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97227B6-8B05-49E7-A4A5-A3B9A9FC7A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70BBCC0-D7EA-4F09-8CD5-62950B7379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A81B9D9-D5AC-4C9D-AB17-D7E2621DD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095C-65B6-4E68-8C25-E288622AD1B8}" type="datetimeFigureOut">
              <a:rPr lang="it-IT" smtClean="0"/>
              <a:t>08/02/2026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53F32A3-7838-4E10-A1DD-FDBB4AFDC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3DC3CCD-97B8-411D-A950-40728BDA4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3864-2904-4196-BECE-64C1C63BF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0299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A017A3-3102-45F3-B1E7-96CD49D0E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ED65187-2F49-454D-BF02-B8B84A85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095C-65B6-4E68-8C25-E288622AD1B8}" type="datetimeFigureOut">
              <a:rPr lang="it-IT" smtClean="0"/>
              <a:t>08/02/2026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53689CF-BC2B-4FDF-B8C2-37E2EFFB2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3626A5C-2FD7-43E8-A2DA-15B56E95D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3864-2904-4196-BECE-64C1C63BF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949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0CB3D6E-1B7B-4F6D-9209-8D520DFB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095C-65B6-4E68-8C25-E288622AD1B8}" type="datetimeFigureOut">
              <a:rPr lang="it-IT" smtClean="0"/>
              <a:t>08/02/2026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3B0B612-2810-41CF-80D4-4C409DF44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28E5F1-BBF3-47BD-AAFA-7D637351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3864-2904-4196-BECE-64C1C63BF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043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0581A2-4034-4C86-9805-D19614A3C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6908D9-1B66-4935-91FF-835A919F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464AEAE-1D9E-4838-848D-2504E7E6D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B7079E5-1DF1-407C-9834-750141AB9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095C-65B6-4E68-8C25-E288622AD1B8}" type="datetimeFigureOut">
              <a:rPr lang="it-IT" smtClean="0"/>
              <a:t>08/02/2026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E74497-8984-48AB-9B73-5C29B1F2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D8EE23B-719D-4545-BAD6-FA3EB6A8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3864-2904-4196-BECE-64C1C63BF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1029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E8D013-9A16-4925-BD22-E49D179BE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2092185-31DE-4BDE-AAF8-D4313D229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D7C9104-90C8-41EB-ABBB-7F12664DF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9C5DB27-B5F9-4ADE-AEE3-DE64E5477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095C-65B6-4E68-8C25-E288622AD1B8}" type="datetimeFigureOut">
              <a:rPr lang="it-IT" smtClean="0"/>
              <a:t>08/02/2026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58B4EDE-0A59-45A5-9E4A-70765CF5D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4CF5FD4-18AE-4BAD-A7BE-85DAB21E7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3864-2904-4196-BECE-64C1C63BF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1224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>
            <a:alphaModFix amt="16000"/>
            <a:lum/>
          </a:blip>
          <a:srcRect/>
          <a:stretch>
            <a:fillRect l="-4000" t="-42000" r="1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B554FBD-22C7-4EEF-9800-E6E4AEAB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50CE2D2-AFE6-40F5-892D-111D9A81D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DC46AC-F1EC-44A8-B9DC-774739A94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1095C-65B6-4E68-8C25-E288622AD1B8}" type="datetimeFigureOut">
              <a:rPr lang="it-IT" smtClean="0"/>
              <a:t>08/02/2026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2BE2BF-4409-4542-9B7A-E64EE2A1B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95948F-E146-4A70-8980-03B265DB1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33864-2904-4196-BECE-64C1C63BF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823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A4A596-9ACE-738F-2805-31C0CE1A5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8" name="Rectangle 11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 descr="Immagine che contiene bandiera, Bandiera degli Stati Uniti&#10;&#10;Il contenuto generato dall'IA potrebbe non essere corretto.">
            <a:extLst>
              <a:ext uri="{FF2B5EF4-FFF2-40B4-BE49-F238E27FC236}">
                <a16:creationId xmlns:a16="http://schemas.microsoft.com/office/drawing/2014/main" id="{94A1DD70-7C1E-2F8A-E99B-C854D7681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8" b="-2"/>
          <a:stretch>
            <a:fillRect/>
          </a:stretch>
        </p:blipFill>
        <p:spPr>
          <a:xfrm>
            <a:off x="3557332" y="10"/>
            <a:ext cx="8668512" cy="6857990"/>
          </a:xfrm>
          <a:prstGeom prst="rect">
            <a:avLst/>
          </a:prstGeom>
        </p:spPr>
      </p:pic>
      <p:sp>
        <p:nvSpPr>
          <p:cNvPr id="120" name="Rectangle 11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EEB1C73-D730-8116-6615-50CBA6A38EA1}"/>
              </a:ext>
            </a:extLst>
          </p:cNvPr>
          <p:cNvSpPr txBox="1"/>
          <p:nvPr/>
        </p:nvSpPr>
        <p:spPr>
          <a:xfrm>
            <a:off x="481029" y="1971851"/>
            <a:ext cx="4023360" cy="23363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La </a:t>
            </a:r>
            <a:r>
              <a:rPr lang="en-US" sz="48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concezione</a:t>
            </a:r>
            <a:r>
              <a:rPr lang="en-US" sz="48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8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sindacale</a:t>
            </a:r>
            <a:r>
              <a:rPr lang="en-US" sz="48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CISL: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 </a:t>
            </a:r>
            <a:r>
              <a:rPr lang="en-US" sz="48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origini</a:t>
            </a:r>
            <a:endParaRPr lang="en-US" sz="4800" b="1" spc="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D0B3DB1-30C5-0718-5631-B4C84A13814B}"/>
              </a:ext>
            </a:extLst>
          </p:cNvPr>
          <p:cNvSpPr txBox="1"/>
          <p:nvPr/>
        </p:nvSpPr>
        <p:spPr>
          <a:xfrm>
            <a:off x="300502" y="5069028"/>
            <a:ext cx="5795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FP CISL  -  10, 11, 17 febbraio 2026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031177-0182-AAE8-7CB0-E63452F4C9C9}"/>
              </a:ext>
            </a:extLst>
          </p:cNvPr>
          <p:cNvSpPr txBox="1"/>
          <p:nvPr/>
        </p:nvSpPr>
        <p:spPr>
          <a:xfrm>
            <a:off x="1103256" y="6232317"/>
            <a:ext cx="1500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C000"/>
                </a:solidFill>
              </a:rPr>
              <a:t>File: FP 5 – febbraio 2026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D98D97D-95F7-C5A0-1393-87C10E0D4C18}"/>
              </a:ext>
            </a:extLst>
          </p:cNvPr>
          <p:cNvSpPr txBox="1"/>
          <p:nvPr/>
        </p:nvSpPr>
        <p:spPr>
          <a:xfrm>
            <a:off x="511825" y="1397671"/>
            <a:ext cx="2145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Aldo Carera</a:t>
            </a:r>
          </a:p>
        </p:txBody>
      </p:sp>
      <p:pic>
        <p:nvPicPr>
          <p:cNvPr id="28" name="Immagine 27" descr="Immagine che contiene logo&#10;&#10;Descrizione generata automaticamente">
            <a:extLst>
              <a:ext uri="{FF2B5EF4-FFF2-40B4-BE49-F238E27FC236}">
                <a16:creationId xmlns:a16="http://schemas.microsoft.com/office/drawing/2014/main" id="{9B00C676-7DE4-112D-6121-73D1CB1E25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" r="4" b="4"/>
          <a:stretch/>
        </p:blipFill>
        <p:spPr>
          <a:xfrm>
            <a:off x="2975692" y="-4358"/>
            <a:ext cx="2075733" cy="1976209"/>
          </a:xfrm>
          <a:custGeom>
            <a:avLst/>
            <a:gdLst/>
            <a:ahLst/>
            <a:cxnLst/>
            <a:rect l="l" t="t" r="r" b="b"/>
            <a:pathLst>
              <a:path w="4773089" h="4544235">
                <a:moveTo>
                  <a:pt x="2386544" y="0"/>
                </a:moveTo>
                <a:cubicBezTo>
                  <a:pt x="3704596" y="0"/>
                  <a:pt x="4773089" y="1068494"/>
                  <a:pt x="4773089" y="2386545"/>
                </a:cubicBezTo>
                <a:cubicBezTo>
                  <a:pt x="4773089" y="3292705"/>
                  <a:pt x="4268059" y="4080910"/>
                  <a:pt x="3524113" y="4485046"/>
                </a:cubicBezTo>
                <a:lnTo>
                  <a:pt x="3401244" y="4544235"/>
                </a:lnTo>
                <a:lnTo>
                  <a:pt x="1371845" y="4544235"/>
                </a:lnTo>
                <a:lnTo>
                  <a:pt x="1248976" y="4485046"/>
                </a:lnTo>
                <a:cubicBezTo>
                  <a:pt x="505030" y="4080910"/>
                  <a:pt x="0" y="3292705"/>
                  <a:pt x="0" y="2386545"/>
                </a:cubicBezTo>
                <a:cubicBezTo>
                  <a:pt x="0" y="1068494"/>
                  <a:pt x="1068494" y="0"/>
                  <a:pt x="238654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7933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3A7722-8729-D0CA-A5B5-7F63EA2FF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BF4AF6CA-9C17-C5D4-4F6A-5C129937A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testo, Carattere, schermata, Stampa&#10;&#10;Il contenuto generato dall'IA potrebbe non essere corretto.">
            <a:extLst>
              <a:ext uri="{FF2B5EF4-FFF2-40B4-BE49-F238E27FC236}">
                <a16:creationId xmlns:a16="http://schemas.microsoft.com/office/drawing/2014/main" id="{12769CDC-BDCE-2A2A-0ECB-1188C8143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1" r="9091" b="20984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3" name="Rectangle 112">
            <a:extLst>
              <a:ext uri="{FF2B5EF4-FFF2-40B4-BE49-F238E27FC236}">
                <a16:creationId xmlns:a16="http://schemas.microsoft.com/office/drawing/2014/main" id="{2694073B-CEC1-ACE0-4654-9864012F3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BF896CD-149C-6CF9-F4F2-F551F1C6472C}"/>
              </a:ext>
            </a:extLst>
          </p:cNvPr>
          <p:cNvSpPr txBox="1"/>
          <p:nvPr/>
        </p:nvSpPr>
        <p:spPr>
          <a:xfrm>
            <a:off x="308149" y="151814"/>
            <a:ext cx="4940046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Art. 2: “… </a:t>
            </a:r>
            <a:r>
              <a:rPr lang="en-US" sz="41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giusta</a:t>
            </a:r>
            <a:r>
              <a:rPr lang="en-US" sz="41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1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soddisfazione</a:t>
            </a:r>
            <a:r>
              <a:rPr lang="en-US" sz="41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1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dei</a:t>
            </a:r>
            <a:r>
              <a:rPr lang="en-US" sz="41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1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suoi</a:t>
            </a:r>
            <a:r>
              <a:rPr lang="en-US" sz="41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1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bisogni</a:t>
            </a:r>
            <a:r>
              <a:rPr lang="en-US" sz="41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1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materiali</a:t>
            </a:r>
            <a:r>
              <a:rPr lang="en-US" sz="41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en-US" sz="41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intellettuali</a:t>
            </a:r>
            <a:r>
              <a:rPr lang="en-US" sz="41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e </a:t>
            </a:r>
            <a:r>
              <a:rPr lang="en-US" sz="41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morali</a:t>
            </a:r>
            <a:r>
              <a:rPr lang="en-US" sz="41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…”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0639C32-59B4-29ED-A9FB-8341CAE0F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9C7EF63-96FE-ED6D-ECAC-CD73DBB7E9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0AD4AC7-F7A0-845F-036C-2D14F53A1F77}"/>
              </a:ext>
            </a:extLst>
          </p:cNvPr>
          <p:cNvSpPr txBox="1"/>
          <p:nvPr/>
        </p:nvSpPr>
        <p:spPr>
          <a:xfrm>
            <a:off x="1062711" y="3248371"/>
            <a:ext cx="10066578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“… </a:t>
            </a:r>
            <a:r>
              <a:rPr lang="en-US" sz="41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ritiene</a:t>
            </a:r>
            <a:r>
              <a:rPr lang="en-US" sz="41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necessaria … la </a:t>
            </a:r>
            <a:r>
              <a:rPr lang="en-US" sz="41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partecipazione</a:t>
            </a:r>
            <a:r>
              <a:rPr lang="en-US" sz="41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en-US" sz="41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dei</a:t>
            </a:r>
            <a:r>
              <a:rPr lang="en-US" sz="41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1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lavoratori</a:t>
            </a:r>
            <a:r>
              <a:rPr lang="en-US" sz="41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alla </a:t>
            </a:r>
            <a:r>
              <a:rPr lang="en-US" sz="41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gestione</a:t>
            </a:r>
            <a:r>
              <a:rPr lang="en-US" sz="41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1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dell’unità</a:t>
            </a:r>
            <a:r>
              <a:rPr lang="en-US" sz="41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1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produttiva</a:t>
            </a:r>
            <a:r>
              <a:rPr lang="en-US" sz="41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… alla </a:t>
            </a:r>
            <a:r>
              <a:rPr lang="en-US" sz="41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programmazione</a:t>
            </a:r>
            <a:r>
              <a:rPr lang="en-US" sz="41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1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dell’attività</a:t>
            </a:r>
            <a:r>
              <a:rPr lang="en-US" sz="41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1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economica</a:t>
            </a:r>
            <a:r>
              <a:rPr lang="en-US" sz="41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… </a:t>
            </a:r>
            <a:r>
              <a:rPr lang="en-US" sz="41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all’attuazione</a:t>
            </a:r>
            <a:r>
              <a:rPr lang="en-US" sz="41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di </a:t>
            </a:r>
            <a:r>
              <a:rPr lang="en-US" sz="41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radicali</a:t>
            </a:r>
            <a:r>
              <a:rPr lang="en-US" sz="41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1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riforme</a:t>
            </a:r>
            <a:r>
              <a:rPr lang="en-US" sz="41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… </a:t>
            </a:r>
            <a:r>
              <a:rPr lang="en-US" sz="41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nell’interesse</a:t>
            </a:r>
            <a:r>
              <a:rPr lang="en-US" sz="41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della </a:t>
            </a:r>
            <a:r>
              <a:rPr lang="en-US" sz="41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collettività</a:t>
            </a:r>
            <a:r>
              <a:rPr lang="en-US" sz="41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…”</a:t>
            </a:r>
          </a:p>
        </p:txBody>
      </p:sp>
    </p:spTree>
    <p:extLst>
      <p:ext uri="{BB962C8B-B14F-4D97-AF65-F5344CB8AC3E}">
        <p14:creationId xmlns:p14="http://schemas.microsoft.com/office/powerpoint/2010/main" val="3904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C93F71-D904-3E23-13C6-84D2233BD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01C122C6-5943-2A6A-5B7A-5CA3130C1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6D82C0BD-5D77-7743-6E9E-D024D4C98B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5" b="20395"/>
          <a:stretch/>
        </p:blipFill>
        <p:spPr>
          <a:xfrm>
            <a:off x="7584631" y="4139891"/>
            <a:ext cx="3967878" cy="223193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82043D-0422-02B9-1137-DAA047CA06D4}"/>
              </a:ext>
            </a:extLst>
          </p:cNvPr>
          <p:cNvSpPr txBox="1"/>
          <p:nvPr/>
        </p:nvSpPr>
        <p:spPr>
          <a:xfrm>
            <a:off x="500922" y="335145"/>
            <a:ext cx="82204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Come </a:t>
            </a:r>
            <a:r>
              <a:rPr lang="en-US" sz="48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una</a:t>
            </a:r>
            <a:r>
              <a:rPr lang="en-US" sz="48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sz="48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conversione</a:t>
            </a:r>
            <a:endParaRPr lang="en-US" sz="4800" b="1" spc="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484E65C-74D8-6FD9-3986-626E267140F9}"/>
              </a:ext>
            </a:extLst>
          </p:cNvPr>
          <p:cNvSpPr txBox="1"/>
          <p:nvPr/>
        </p:nvSpPr>
        <p:spPr>
          <a:xfrm>
            <a:off x="397417" y="160214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37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 </a:t>
            </a:r>
            <a:r>
              <a:rPr lang="it-IT" sz="37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non è una denuncia </a:t>
            </a:r>
            <a:r>
              <a:rPr lang="it-IT" sz="37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 una rivendicazione …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it-IT" sz="3700" b="1" i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37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 è uno </a:t>
            </a:r>
            <a:r>
              <a:rPr lang="it-IT" sz="37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sforzo di conversione </a:t>
            </a:r>
            <a:r>
              <a:rPr lang="it-IT" sz="37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personale e di innovazione istituzionale o strutturale verso un mondo più umano, più cristiano»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it-IT" sz="3700" b="1" i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37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emancipazione </a:t>
            </a:r>
            <a:r>
              <a:rPr lang="it-IT" sz="37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vs</a:t>
            </a:r>
            <a:r>
              <a:rPr lang="it-IT" sz="37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estraneità </a:t>
            </a:r>
          </a:p>
          <a:p>
            <a:pPr>
              <a:lnSpc>
                <a:spcPct val="110000"/>
              </a:lnSpc>
              <a:spcAft>
                <a:spcPts val="600"/>
              </a:spcAft>
              <a:defRPr/>
            </a:pPr>
            <a:r>
              <a:rPr lang="it-IT" sz="37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(comunità)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FF00"/>
              </a:solidFill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600" b="1" dirty="0">
              <a:solidFill>
                <a:srgbClr val="FFFF00"/>
              </a:solidFill>
              <a:effectLst/>
            </a:endParaRPr>
          </a:p>
        </p:txBody>
      </p:sp>
      <p:pic>
        <p:nvPicPr>
          <p:cNvPr id="2" name="Immagine 1" descr="Immagine che contiene testo, Viso umano, occhiali, uomo&#10;&#10;Il contenuto generato dall'IA potrebbe non essere corretto.">
            <a:extLst>
              <a:ext uri="{FF2B5EF4-FFF2-40B4-BE49-F238E27FC236}">
                <a16:creationId xmlns:a16="http://schemas.microsoft.com/office/drawing/2014/main" id="{A607D3D2-F7F9-EC5D-99E4-868451E96A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4" r="3523"/>
          <a:stretch>
            <a:fillRect/>
          </a:stretch>
        </p:blipFill>
        <p:spPr>
          <a:xfrm>
            <a:off x="10238461" y="221857"/>
            <a:ext cx="1556122" cy="225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61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60702A-22BA-EDC2-03C6-D04295175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65729113-2FC5-53F2-0A55-B0C82F116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C62AD5F-C4EA-1A99-9E5C-5148EA8CF193}"/>
              </a:ext>
            </a:extLst>
          </p:cNvPr>
          <p:cNvSpPr txBox="1"/>
          <p:nvPr/>
        </p:nvSpPr>
        <p:spPr>
          <a:xfrm>
            <a:off x="835025" y="507146"/>
            <a:ext cx="10231457" cy="5601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“Nel rispetto </a:t>
            </a:r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dei</a:t>
            </a: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reciproci</a:t>
            </a: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ruoli</a:t>
            </a: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b="1" i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Terreno</a:t>
            </a:r>
            <a:r>
              <a:rPr lang="en-US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naturale</a:t>
            </a:r>
            <a:r>
              <a:rPr lang="en-US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dell’autonomia</a:t>
            </a:r>
            <a:r>
              <a:rPr lang="en-US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sindacale</a:t>
            </a:r>
            <a:endParaRPr lang="en-US" sz="32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Riconoscimento</a:t>
            </a:r>
            <a:r>
              <a:rPr lang="en-US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della</a:t>
            </a:r>
            <a:r>
              <a:rPr lang="en-US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pluralità</a:t>
            </a:r>
            <a:r>
              <a:rPr lang="en-US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degli</a:t>
            </a:r>
            <a:r>
              <a:rPr lang="en-US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attori</a:t>
            </a:r>
            <a:r>
              <a:rPr lang="en-US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32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dei</a:t>
            </a:r>
            <a:r>
              <a:rPr lang="en-US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luoghi</a:t>
            </a:r>
            <a:r>
              <a:rPr lang="en-US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relazionali</a:t>
            </a:r>
            <a:endParaRPr lang="en-US" sz="32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Individuazione</a:t>
            </a:r>
            <a:r>
              <a:rPr lang="en-US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degli</a:t>
            </a:r>
            <a:r>
              <a:rPr lang="en-US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interessi</a:t>
            </a:r>
            <a:r>
              <a:rPr lang="en-US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condivisi</a:t>
            </a:r>
            <a:endParaRPr lang="en-US" sz="32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Rafforzamento</a:t>
            </a:r>
            <a:r>
              <a:rPr lang="en-US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delle</a:t>
            </a:r>
            <a:r>
              <a:rPr lang="en-US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istanze</a:t>
            </a:r>
            <a:r>
              <a:rPr lang="en-US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democratiche</a:t>
            </a:r>
            <a:endParaRPr lang="en-US" sz="32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CC6089E-8F85-AF34-864A-13474A1A76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5" b="20395"/>
          <a:stretch/>
        </p:blipFill>
        <p:spPr>
          <a:xfrm>
            <a:off x="8723204" y="3526971"/>
            <a:ext cx="3371466" cy="189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66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FE0228-2F06-4313-D9C8-F18FE1853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FABE8EC8-0EE5-5081-1391-D48342D9F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CAA3659-FE7B-005A-9D7F-58C90DA6D8AF}"/>
              </a:ext>
            </a:extLst>
          </p:cNvPr>
          <p:cNvSpPr/>
          <p:nvPr/>
        </p:nvSpPr>
        <p:spPr>
          <a:xfrm>
            <a:off x="3149272" y="1143507"/>
            <a:ext cx="7898344" cy="36998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defRPr/>
            </a:pPr>
            <a:endParaRPr lang="it-IT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Due condizioni:</a:t>
            </a:r>
          </a:p>
          <a:p>
            <a:pPr>
              <a:defRPr/>
            </a:pPr>
            <a:endParaRPr lang="it-IT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associazione autentica, libera e consapevole</a:t>
            </a:r>
          </a:p>
          <a:p>
            <a:pPr>
              <a:defRPr/>
            </a:pPr>
            <a:endParaRPr lang="it-IT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formazione continua, diffusa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CB59DA3-82B5-B75A-ABF1-1AF12F1E0A75}"/>
              </a:ext>
            </a:extLst>
          </p:cNvPr>
          <p:cNvSpPr txBox="1"/>
          <p:nvPr/>
        </p:nvSpPr>
        <p:spPr>
          <a:xfrm>
            <a:off x="448767" y="360278"/>
            <a:ext cx="11213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La partecipazione richiede «uno sforzo tremendo»</a:t>
            </a:r>
          </a:p>
        </p:txBody>
      </p:sp>
      <p:pic>
        <p:nvPicPr>
          <p:cNvPr id="4" name="Immagine 3" descr="Immagine che contiene testo, Viso umano, occhiali, uomo&#10;&#10;Il contenuto generato dall'IA potrebbe non essere corretto.">
            <a:extLst>
              <a:ext uri="{FF2B5EF4-FFF2-40B4-BE49-F238E27FC236}">
                <a16:creationId xmlns:a16="http://schemas.microsoft.com/office/drawing/2014/main" id="{D605E796-45F3-A38F-FCDB-FBF1E5E9F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4" r="3523"/>
          <a:stretch>
            <a:fillRect/>
          </a:stretch>
        </p:blipFill>
        <p:spPr>
          <a:xfrm>
            <a:off x="594019" y="1266022"/>
            <a:ext cx="1410869" cy="204294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37A2591D-A413-2850-2AAF-4E7F14801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106" y="5085220"/>
            <a:ext cx="4249238" cy="149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A36EF85-B21E-2708-8E3E-C7830EAAF3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5" b="20395"/>
          <a:stretch/>
        </p:blipFill>
        <p:spPr>
          <a:xfrm>
            <a:off x="361254" y="4289056"/>
            <a:ext cx="2830803" cy="159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50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7F87A8-EA0C-DFE8-C2A4-01E94B0CE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logo, schermata, Elementi grafici, simbolo&#10;&#10;Il contenuto generato dall'IA potrebbe non essere corretto.">
            <a:extLst>
              <a:ext uri="{FF2B5EF4-FFF2-40B4-BE49-F238E27FC236}">
                <a16:creationId xmlns:a16="http://schemas.microsoft.com/office/drawing/2014/main" id="{FF9B5B1B-93C9-09D8-45E7-FEDACE2F2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4" t="2194" r="23847" b="1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29D38D0-AEC7-11B4-95C1-9EC8CD5CAD7E}"/>
              </a:ext>
            </a:extLst>
          </p:cNvPr>
          <p:cNvSpPr txBox="1"/>
          <p:nvPr/>
        </p:nvSpPr>
        <p:spPr>
          <a:xfrm>
            <a:off x="450660" y="3703704"/>
            <a:ext cx="6145656" cy="19213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3.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L’associazione</a:t>
            </a:r>
            <a:endParaRPr lang="en-US" sz="5400" b="1" spc="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035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1F684F-501B-2010-39C7-B2A7C27C5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" name="Rectangle 121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testo, Carattere, schermata, Stampa&#10;&#10;Il contenuto generato dall'IA potrebbe non essere corretto.">
            <a:extLst>
              <a:ext uri="{FF2B5EF4-FFF2-40B4-BE49-F238E27FC236}">
                <a16:creationId xmlns:a16="http://schemas.microsoft.com/office/drawing/2014/main" id="{D11572D1-3C88-C98A-2B54-909ABE9ED6C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0" r="1" b="19482"/>
          <a:stretch>
            <a:fillRect/>
          </a:stretch>
        </p:blipFill>
        <p:spPr>
          <a:xfrm>
            <a:off x="-170" y="10"/>
            <a:ext cx="8450317" cy="685799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5632F53-BBBA-43DC-0044-F471E85CA263}"/>
              </a:ext>
            </a:extLst>
          </p:cNvPr>
          <p:cNvSpPr txBox="1"/>
          <p:nvPr/>
        </p:nvSpPr>
        <p:spPr>
          <a:xfrm>
            <a:off x="643468" y="643467"/>
            <a:ext cx="4620584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“… </a:t>
            </a:r>
            <a:r>
              <a:rPr lang="en-US" sz="4400" b="1" kern="1200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una</a:t>
            </a:r>
            <a:r>
              <a:rPr lang="en-US" sz="4400" b="1" kern="1200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sola necessaria </a:t>
            </a:r>
            <a:r>
              <a:rPr lang="en-US" sz="4400" b="1" kern="1200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condizione</a:t>
            </a:r>
            <a:r>
              <a:rPr lang="en-US" sz="4400" b="1" kern="1200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l’adesione</a:t>
            </a:r>
            <a:r>
              <a:rPr lang="en-US" sz="4400" b="1" kern="1200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libera e </a:t>
            </a:r>
            <a:r>
              <a:rPr lang="en-US" sz="4400" b="1" kern="1200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volontaria</a:t>
            </a:r>
            <a:r>
              <a:rPr lang="en-US" sz="4400" b="1" kern="1200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dei</a:t>
            </a:r>
            <a:r>
              <a:rPr lang="en-US" sz="4400" b="1" kern="1200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lavoratori</a:t>
            </a:r>
            <a:r>
              <a:rPr lang="en-US" sz="4400" b="1" kern="1200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…”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9EB2EF3-A181-EA0A-66B8-9A780ACA14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2" r="26853"/>
          <a:stretch>
            <a:fillRect/>
          </a:stretch>
        </p:blipFill>
        <p:spPr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1341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A7B9D9-BB6C-7752-54FF-30D906872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1ECAC322-8826-4432-C745-1BAA6737E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C2083E0-695F-2EAC-E269-505F562003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5" b="20395"/>
          <a:stretch/>
        </p:blipFill>
        <p:spPr>
          <a:xfrm>
            <a:off x="8723204" y="3526971"/>
            <a:ext cx="3371466" cy="189645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0D8D210-AD9E-51D3-1204-8E938E1AB33E}"/>
              </a:ext>
            </a:extLst>
          </p:cNvPr>
          <p:cNvSpPr txBox="1"/>
          <p:nvPr/>
        </p:nvSpPr>
        <p:spPr>
          <a:xfrm>
            <a:off x="2962074" y="839454"/>
            <a:ext cx="7746173" cy="4983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Centralità</a:t>
            </a:r>
            <a:r>
              <a:rPr lang="en-US" sz="44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della persona </a:t>
            </a:r>
            <a:r>
              <a:rPr lang="en-US" sz="44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lavoratore</a:t>
            </a:r>
            <a:endParaRPr lang="en-US" sz="4400" b="1" spc="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6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aconfessionale</a:t>
            </a:r>
            <a:r>
              <a:rPr lang="en-US" sz="26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spc="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Libertà </a:t>
            </a:r>
            <a:r>
              <a:rPr lang="en-US" sz="44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associativa</a:t>
            </a:r>
            <a:r>
              <a:rPr lang="en-US" sz="44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(</a:t>
            </a:r>
            <a:r>
              <a:rPr lang="en-US" sz="44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scelta</a:t>
            </a:r>
            <a:r>
              <a:rPr lang="en-US" sz="44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6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aderire</a:t>
            </a:r>
            <a:r>
              <a:rPr lang="en-US" sz="26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6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appartenere</a:t>
            </a:r>
            <a:r>
              <a:rPr lang="en-US" sz="26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spc="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Autonomia</a:t>
            </a:r>
            <a:r>
              <a:rPr lang="en-US" sz="44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sostanziale</a:t>
            </a:r>
            <a:endParaRPr lang="en-US" sz="4400" b="1" spc="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(non </a:t>
            </a:r>
            <a:r>
              <a:rPr lang="en-US" sz="26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autoreferenziale</a:t>
            </a:r>
            <a:r>
              <a:rPr lang="en-US" sz="26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600" b="1" spc="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spc="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Soggetto</a:t>
            </a:r>
            <a:r>
              <a:rPr lang="en-US" sz="44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politico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6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apartitico</a:t>
            </a:r>
            <a:r>
              <a:rPr lang="en-US" sz="26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18870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D1D6B2-B264-C405-7A5B-8AC25697A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vestiti, persona, Viso umano, donna&#10;&#10;Il contenuto generato dall'IA potrebbe non essere corretto.">
            <a:extLst>
              <a:ext uri="{FF2B5EF4-FFF2-40B4-BE49-F238E27FC236}">
                <a16:creationId xmlns:a16="http://schemas.microsoft.com/office/drawing/2014/main" id="{0ED3330A-DFEC-84F1-C786-F448E6339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" r="10020" b="-1"/>
          <a:stretch>
            <a:fillRect/>
          </a:stretch>
        </p:blipFill>
        <p:spPr>
          <a:xfrm>
            <a:off x="3548470" y="-69146"/>
            <a:ext cx="8643527" cy="685799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CE63883-B46B-E0F5-01FA-FC31FF108C4B}"/>
              </a:ext>
            </a:extLst>
          </p:cNvPr>
          <p:cNvSpPr txBox="1"/>
          <p:nvPr/>
        </p:nvSpPr>
        <p:spPr>
          <a:xfrm>
            <a:off x="385772" y="1874388"/>
            <a:ext cx="6059733" cy="26725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54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4.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La </a:t>
            </a:r>
            <a:r>
              <a:rPr lang="en-US" sz="54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contrattazione</a:t>
            </a:r>
            <a:endParaRPr lang="en-US" sz="5400" b="1" spc="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776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968414-7097-C73D-30A1-E35DBFE44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4867554A-0F93-E3E0-0349-2348DEB63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60660F8-F7BA-4448-FF4B-577D1F30B2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5" b="20395"/>
          <a:stretch/>
        </p:blipFill>
        <p:spPr>
          <a:xfrm>
            <a:off x="7768558" y="1115199"/>
            <a:ext cx="4697042" cy="317235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4F4848E-132C-5EE1-CE88-B2BC8D7ABFC0}"/>
              </a:ext>
            </a:extLst>
          </p:cNvPr>
          <p:cNvSpPr txBox="1"/>
          <p:nvPr/>
        </p:nvSpPr>
        <p:spPr>
          <a:xfrm>
            <a:off x="2832343" y="983330"/>
            <a:ext cx="6271131" cy="602066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Identitaria</a:t>
            </a:r>
            <a:r>
              <a:rPr lang="en-US" sz="36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(non solo </a:t>
            </a:r>
            <a:r>
              <a:rPr lang="en-US" sz="36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procedura</a:t>
            </a:r>
            <a:r>
              <a:rPr lang="en-US" sz="36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b="1" spc="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Strumento</a:t>
            </a:r>
            <a:r>
              <a:rPr lang="en-US" sz="36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di </a:t>
            </a:r>
            <a:r>
              <a:rPr lang="en-US" sz="36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emancipazione</a:t>
            </a:r>
            <a:endParaRPr lang="en-US" sz="3600" b="1" spc="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b="1" spc="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Sovranità</a:t>
            </a:r>
            <a:r>
              <a:rPr lang="en-US" sz="36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contrattuale</a:t>
            </a:r>
            <a:r>
              <a:rPr lang="en-US" sz="36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(</a:t>
            </a:r>
            <a:r>
              <a:rPr lang="en-US" sz="36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autolegittimazione</a:t>
            </a:r>
            <a:r>
              <a:rPr lang="en-US" sz="36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b="1" spc="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Libero </a:t>
            </a:r>
            <a:r>
              <a:rPr lang="en-US" sz="36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accordo</a:t>
            </a:r>
            <a:r>
              <a:rPr lang="en-US" sz="36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tra</a:t>
            </a:r>
            <a:r>
              <a:rPr lang="en-US" sz="36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le parti  (</a:t>
            </a:r>
            <a:r>
              <a:rPr lang="en-US" sz="36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Diritto</a:t>
            </a:r>
            <a:r>
              <a:rPr lang="en-US" sz="36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privato</a:t>
            </a:r>
            <a:r>
              <a:rPr lang="en-US" sz="36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strike="sngStrike" spc="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2153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9BA0C4-6F7C-26E3-49C2-72FFFC4AA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8" name="Rectangle 11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aria aperta, terreno, pietra, roccia&#10;&#10;Il contenuto generato dall'IA potrebbe non essere corretto.">
            <a:extLst>
              <a:ext uri="{FF2B5EF4-FFF2-40B4-BE49-F238E27FC236}">
                <a16:creationId xmlns:a16="http://schemas.microsoft.com/office/drawing/2014/main" id="{8311FCFB-DCFB-E41A-46C3-6AF3D9E30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2" r="19863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0" name="Rectangle 11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C30854E-33B0-7656-B4D8-7F883B6EFC56}"/>
              </a:ext>
            </a:extLst>
          </p:cNvPr>
          <p:cNvSpPr txBox="1"/>
          <p:nvPr/>
        </p:nvSpPr>
        <p:spPr>
          <a:xfrm>
            <a:off x="547137" y="2329368"/>
            <a:ext cx="4023360" cy="18434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3. Una 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strada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certa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12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C18345-97AD-3ABF-C0F2-C4EF24E8F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F35181E-CB9A-1001-AD73-93336AD10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2" r="10841" b="2"/>
          <a:stretch>
            <a:fillRect/>
          </a:stretch>
        </p:blipFill>
        <p:spPr bwMode="auto">
          <a:xfrm>
            <a:off x="3323027" y="2762980"/>
            <a:ext cx="1081439" cy="20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C7466B3-9186-4E39-B955-4DDF101079BD}"/>
              </a:ext>
            </a:extLst>
          </p:cNvPr>
          <p:cNvSpPr txBox="1"/>
          <p:nvPr/>
        </p:nvSpPr>
        <p:spPr>
          <a:xfrm>
            <a:off x="3468027" y="111484"/>
            <a:ext cx="5255946" cy="61893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 spc="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2286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Una </a:t>
            </a:r>
            <a:r>
              <a:rPr lang="en-US" sz="32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lunga</a:t>
            </a:r>
            <a:r>
              <a:rPr lang="en-US" sz="32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storia</a:t>
            </a:r>
            <a:r>
              <a:rPr lang="en-US" sz="32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2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cenno</a:t>
            </a:r>
            <a:r>
              <a:rPr lang="en-US" sz="32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indent="-2286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 spc="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2286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Quattro </a:t>
            </a:r>
            <a:r>
              <a:rPr lang="en-US" sz="32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concetti</a:t>
            </a:r>
            <a:r>
              <a:rPr lang="en-US" sz="32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guida</a:t>
            </a:r>
            <a:endParaRPr lang="en-US" sz="3200" b="1" spc="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2286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Democrazia</a:t>
            </a:r>
            <a:endParaRPr lang="en-US" sz="3200" b="1" spc="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2286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Partecipazione</a:t>
            </a:r>
            <a:endParaRPr lang="en-US" sz="3200" b="1" spc="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2286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Associazione</a:t>
            </a:r>
            <a:endParaRPr lang="en-US" sz="3200" b="1" spc="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2286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Contrattazione</a:t>
            </a:r>
            <a:endParaRPr lang="en-US" sz="3200" b="1" spc="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2286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 spc="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2286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Una </a:t>
            </a:r>
            <a:r>
              <a:rPr lang="en-US" sz="32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strada</a:t>
            </a:r>
            <a:r>
              <a:rPr lang="en-US" sz="32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certa</a:t>
            </a:r>
            <a:endParaRPr lang="en-US" sz="3200" b="1" spc="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 descr="Immagine che contiene logo&#10;&#10;Descrizione generata automaticamente">
            <a:extLst>
              <a:ext uri="{FF2B5EF4-FFF2-40B4-BE49-F238E27FC236}">
                <a16:creationId xmlns:a16="http://schemas.microsoft.com/office/drawing/2014/main" id="{2C79D8BB-C5F6-2D22-7BD1-AFBE09C886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4" r="20958" b="1"/>
          <a:stretch>
            <a:fillRect/>
          </a:stretch>
        </p:blipFill>
        <p:spPr>
          <a:xfrm>
            <a:off x="8606117" y="685805"/>
            <a:ext cx="2905400" cy="548639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1EE5007-B6C7-E024-CAF1-CF3CDDE65108}"/>
              </a:ext>
            </a:extLst>
          </p:cNvPr>
          <p:cNvSpPr txBox="1"/>
          <p:nvPr/>
        </p:nvSpPr>
        <p:spPr>
          <a:xfrm>
            <a:off x="680483" y="599356"/>
            <a:ext cx="2435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</a:t>
            </a:r>
            <a:r>
              <a:rPr lang="it-IT" sz="4000" dirty="0"/>
              <a:t> </a:t>
            </a:r>
            <a:r>
              <a:rPr lang="it-IT" sz="4000" dirty="0">
                <a:solidFill>
                  <a:srgbClr val="FFFF00"/>
                </a:solidFill>
              </a:rPr>
              <a:t>INDICE</a:t>
            </a:r>
            <a:r>
              <a:rPr lang="it-IT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251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1DE974-48C0-04E9-24B8-4DCAF3B9D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508F5A16-2AFE-CB1D-7607-2E0972414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F2A0ACE8-23CC-4DAE-8FBA-45EA2EAEF5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5" b="20395"/>
          <a:stretch/>
        </p:blipFill>
        <p:spPr>
          <a:xfrm>
            <a:off x="6640896" y="4733365"/>
            <a:ext cx="3254408" cy="185293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AF1991-49B9-B385-A544-93A212B2006D}"/>
              </a:ext>
            </a:extLst>
          </p:cNvPr>
          <p:cNvSpPr txBox="1"/>
          <p:nvPr/>
        </p:nvSpPr>
        <p:spPr>
          <a:xfrm>
            <a:off x="424081" y="0"/>
            <a:ext cx="57424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Una </a:t>
            </a:r>
            <a:r>
              <a:rPr lang="en-US" sz="48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strada</a:t>
            </a:r>
            <a:r>
              <a:rPr lang="en-US" sz="48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sz="48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certa</a:t>
            </a:r>
            <a:endParaRPr lang="en-US" sz="4800" b="1" spc="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C50F94F-9349-5C26-EB5E-8D7313E7725F}"/>
              </a:ext>
            </a:extLst>
          </p:cNvPr>
          <p:cNvSpPr txBox="1"/>
          <p:nvPr/>
        </p:nvSpPr>
        <p:spPr>
          <a:xfrm>
            <a:off x="966612" y="1490702"/>
            <a:ext cx="10515600" cy="439526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indent="-2286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7600" b="1" dirty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«Gli </a:t>
            </a:r>
            <a:r>
              <a:rPr lang="en-US" sz="7600" b="1" dirty="0" err="1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uomini</a:t>
            </a:r>
            <a:r>
              <a:rPr lang="en-US" sz="7600" b="1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sz="7600" b="1" dirty="0" err="1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liberi</a:t>
            </a:r>
            <a:r>
              <a:rPr lang="en-US" sz="7600" b="1" dirty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, </a:t>
            </a:r>
            <a:r>
              <a:rPr lang="en-US" sz="7600" b="1" dirty="0" err="1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quando</a:t>
            </a:r>
            <a:r>
              <a:rPr lang="en-US" sz="7600" b="1" dirty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sz="7600" b="1" dirty="0" err="1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sono</a:t>
            </a:r>
            <a:r>
              <a:rPr lang="en-US" sz="7600" b="1" dirty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in </a:t>
            </a:r>
            <a:r>
              <a:rPr lang="en-US" sz="7600" b="1" dirty="0" err="1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coscienza</a:t>
            </a:r>
            <a:r>
              <a:rPr lang="en-US" sz="7600" b="1" dirty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sz="7600" b="1" dirty="0" err="1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convinti</a:t>
            </a:r>
            <a:r>
              <a:rPr lang="en-US" sz="7600" b="1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della </a:t>
            </a:r>
            <a:r>
              <a:rPr lang="en-US" sz="7600" b="1" dirty="0" err="1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bontà</a:t>
            </a:r>
            <a:r>
              <a:rPr lang="en-US" sz="7600" b="1" dirty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, della </a:t>
            </a:r>
            <a:r>
              <a:rPr lang="en-US" sz="7600" b="1" dirty="0" err="1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giustezza</a:t>
            </a:r>
            <a:r>
              <a:rPr lang="en-US" sz="7600" b="1" dirty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di </a:t>
            </a:r>
            <a:r>
              <a:rPr lang="en-US" sz="7600" b="1" dirty="0" err="1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una</a:t>
            </a:r>
            <a:r>
              <a:rPr lang="en-US" sz="7600" b="1" dirty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sz="7600" b="1" dirty="0" err="1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certa</a:t>
            </a:r>
            <a:r>
              <a:rPr lang="en-US" sz="7600" b="1" dirty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sz="7600" b="1" dirty="0" err="1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strada</a:t>
            </a:r>
            <a:r>
              <a:rPr lang="en-US" sz="7600" b="1" dirty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, [</a:t>
            </a:r>
            <a:r>
              <a:rPr lang="en-US" sz="7600" b="1" dirty="0" err="1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fanno</a:t>
            </a:r>
            <a:r>
              <a:rPr lang="en-US" sz="7600" b="1" dirty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] </a:t>
            </a:r>
            <a:r>
              <a:rPr lang="en-US" sz="7600" b="1" dirty="0" err="1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tutto</a:t>
            </a:r>
            <a:r>
              <a:rPr lang="en-US" sz="7600" b="1" dirty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sz="7600" b="1" dirty="0" err="1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quello</a:t>
            </a:r>
            <a:r>
              <a:rPr lang="en-US" sz="7600" b="1" dirty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sz="7600" b="1" dirty="0" err="1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che</a:t>
            </a:r>
            <a:r>
              <a:rPr lang="en-US" sz="7600" b="1" dirty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sz="7600" b="1" dirty="0" err="1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possono</a:t>
            </a:r>
            <a:r>
              <a:rPr lang="en-US" sz="7600" b="1" dirty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fare </a:t>
            </a:r>
            <a:r>
              <a:rPr lang="en-US" sz="7600" b="1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con </a:t>
            </a:r>
            <a:r>
              <a:rPr lang="en-US" sz="7600" b="1" dirty="0" err="1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i</a:t>
            </a:r>
            <a:r>
              <a:rPr lang="en-US" sz="7600" b="1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sz="7600" b="1" dirty="0" err="1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mezzi</a:t>
            </a:r>
            <a:r>
              <a:rPr lang="en-US" sz="7600" b="1" dirty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sz="7600" b="1" dirty="0" err="1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che</a:t>
            </a:r>
            <a:r>
              <a:rPr lang="en-US" sz="7600" b="1" dirty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sz="7600" b="1" dirty="0" err="1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hanno</a:t>
            </a:r>
            <a:r>
              <a:rPr lang="en-US" sz="7600" b="1" dirty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a loro </a:t>
            </a:r>
            <a:r>
              <a:rPr lang="en-US" sz="7600" b="1" dirty="0" err="1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disposizione</a:t>
            </a:r>
            <a:r>
              <a:rPr lang="en-US" sz="7600" b="1" dirty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…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FF00"/>
              </a:solidFill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b="1" dirty="0">
              <a:solidFill>
                <a:srgbClr val="FFFF00"/>
              </a:solidFill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b="1" dirty="0">
              <a:solidFill>
                <a:srgbClr val="FFFF00"/>
              </a:solidFill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300" b="1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300" b="1" dirty="0">
                <a:solidFill>
                  <a:srgbClr val="FFFF00"/>
                </a:solidFill>
                <a:effectLst/>
              </a:rPr>
              <a:t>M. Romani, </a:t>
            </a:r>
            <a:r>
              <a:rPr lang="en-US" sz="2300" b="1" i="1" dirty="0">
                <a:solidFill>
                  <a:srgbClr val="FFFF00"/>
                </a:solidFill>
                <a:effectLst/>
              </a:rPr>
              <a:t>Risorgimento </a:t>
            </a:r>
            <a:r>
              <a:rPr lang="en-US" sz="2300" b="1" i="1" dirty="0" err="1">
                <a:solidFill>
                  <a:srgbClr val="FFFF00"/>
                </a:solidFill>
                <a:effectLst/>
              </a:rPr>
              <a:t>sindacale</a:t>
            </a:r>
            <a:r>
              <a:rPr lang="en-US" sz="2300" b="1" dirty="0">
                <a:solidFill>
                  <a:srgbClr val="FFFF00"/>
                </a:solidFill>
                <a:effectLst/>
              </a:rPr>
              <a:t>, p. 329 </a:t>
            </a:r>
          </a:p>
        </p:txBody>
      </p:sp>
    </p:spTree>
    <p:extLst>
      <p:ext uri="{BB962C8B-B14F-4D97-AF65-F5344CB8AC3E}">
        <p14:creationId xmlns:p14="http://schemas.microsoft.com/office/powerpoint/2010/main" val="2437340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5CF640-F7AD-BABD-39F0-FED1999C2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05E2C89E-EE9A-DDC8-5680-C490D8D30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562E0D0C-2BEE-A0DC-5C11-8D7754EFDB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5" b="20395"/>
          <a:stretch/>
        </p:blipFill>
        <p:spPr>
          <a:xfrm>
            <a:off x="6621482" y="3642232"/>
            <a:ext cx="4879722" cy="255878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DD96A70-2D09-BAC0-D42B-79FCEA1F8A7A}"/>
              </a:ext>
            </a:extLst>
          </p:cNvPr>
          <p:cNvSpPr txBox="1"/>
          <p:nvPr/>
        </p:nvSpPr>
        <p:spPr>
          <a:xfrm>
            <a:off x="500922" y="335145"/>
            <a:ext cx="57424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… </a:t>
            </a:r>
            <a:r>
              <a:rPr lang="en-US" sz="24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una</a:t>
            </a:r>
            <a:r>
              <a:rPr lang="en-US" sz="24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sz="24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strada</a:t>
            </a:r>
            <a:r>
              <a:rPr lang="en-US" sz="24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sz="24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certa</a:t>
            </a:r>
            <a:endParaRPr lang="en-US" sz="2400" b="1" spc="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3A0F916-9948-1E0F-698F-5B464A6727A5}"/>
              </a:ext>
            </a:extLst>
          </p:cNvPr>
          <p:cNvSpPr txBox="1"/>
          <p:nvPr/>
        </p:nvSpPr>
        <p:spPr>
          <a:xfrm>
            <a:off x="985604" y="1825625"/>
            <a:ext cx="10515600" cy="4375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… per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percorrerla</a:t>
            </a:r>
            <a:r>
              <a:rPr lang="en-US" sz="3600" b="1" dirty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malgrado</a:t>
            </a:r>
            <a:r>
              <a:rPr lang="en-US" sz="3600" b="1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ogni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ostacolo</a:t>
            </a:r>
            <a:r>
              <a:rPr lang="en-US" sz="3600" b="1" dirty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nell’interesse</a:t>
            </a:r>
            <a:r>
              <a:rPr lang="en-US" sz="3600" b="1" dirty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non solo di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una</a:t>
            </a:r>
            <a:r>
              <a:rPr lang="en-US" sz="3600" b="1" dirty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organizzazione</a:t>
            </a:r>
            <a:r>
              <a:rPr lang="en-US" sz="3600" b="1" dirty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o di un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gruppo</a:t>
            </a:r>
            <a:r>
              <a:rPr lang="en-US" sz="3600" b="1" dirty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, ma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nell’interesse</a:t>
            </a:r>
            <a:r>
              <a:rPr lang="en-US" sz="3600" b="1" dirty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di tutti»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FF00"/>
              </a:solidFill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FF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FF00"/>
              </a:solidFill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00"/>
                </a:solidFill>
              </a:rPr>
              <a:t> (M. Romani, </a:t>
            </a:r>
            <a:r>
              <a:rPr lang="en-US" b="1" i="1" dirty="0">
                <a:solidFill>
                  <a:srgbClr val="FFFF00"/>
                </a:solidFill>
              </a:rPr>
              <a:t>Il risorgimento </a:t>
            </a:r>
            <a:r>
              <a:rPr lang="en-US" b="1" i="1" dirty="0" err="1">
                <a:solidFill>
                  <a:srgbClr val="FFFF00"/>
                </a:solidFill>
              </a:rPr>
              <a:t>sindacale</a:t>
            </a:r>
            <a:r>
              <a:rPr lang="en-US" b="1" i="1" dirty="0">
                <a:solidFill>
                  <a:srgbClr val="FFFF00"/>
                </a:solidFill>
              </a:rPr>
              <a:t> in Italia</a:t>
            </a:r>
            <a:r>
              <a:rPr lang="en-US" b="1" dirty="0">
                <a:solidFill>
                  <a:srgbClr val="FFFF00"/>
                </a:solidFill>
              </a:rPr>
              <a:t>, pp. 329)</a:t>
            </a:r>
            <a:endParaRPr lang="en-US" b="1" dirty="0">
              <a:solidFill>
                <a:srgbClr val="FFFF00"/>
              </a:solidFill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b="1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7423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8A5E45-8712-8E3E-BDE4-C3ECAF6B6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27C75B06-8FD4-D61A-0E0B-DBFF2E294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D7C54E13-3221-2520-92CB-E4B7AC41FE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5" b="20395"/>
          <a:stretch/>
        </p:blipFill>
        <p:spPr>
          <a:xfrm>
            <a:off x="8643869" y="4713473"/>
            <a:ext cx="3121056" cy="175559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BAB24E1-6566-4A6F-2A73-3DD44EE58682}"/>
              </a:ext>
            </a:extLst>
          </p:cNvPr>
          <p:cNvSpPr txBox="1"/>
          <p:nvPr/>
        </p:nvSpPr>
        <p:spPr>
          <a:xfrm>
            <a:off x="493237" y="114695"/>
            <a:ext cx="97111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Appartenere</a:t>
            </a:r>
            <a:r>
              <a:rPr lang="en-US" sz="44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: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lo “spirito vivo” della Cisl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C4EDCEE-0AE4-7AB9-8BAC-8F3EBFA1A091}"/>
              </a:ext>
            </a:extLst>
          </p:cNvPr>
          <p:cNvSpPr txBox="1"/>
          <p:nvPr/>
        </p:nvSpPr>
        <p:spPr>
          <a:xfrm>
            <a:off x="712431" y="1800514"/>
            <a:ext cx="10515600" cy="46972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3600" b="1" dirty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«… </a:t>
            </a:r>
            <a:r>
              <a:rPr lang="it-IT" sz="3700" b="1" dirty="0">
                <a:solidFill>
                  <a:srgbClr val="FFFF00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è un modo di esprimere </a:t>
            </a:r>
            <a:r>
              <a:rPr lang="it-IT" sz="3700" b="1" dirty="0">
                <a:solidFill>
                  <a:srgbClr val="FF0000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l’aspirazione diffusa </a:t>
            </a:r>
            <a:r>
              <a:rPr lang="it-IT" sz="3700" b="1" dirty="0">
                <a:solidFill>
                  <a:srgbClr val="FFFF00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alla vera libertà, alla </a:t>
            </a:r>
            <a:r>
              <a:rPr lang="it-IT" sz="3700" b="1" dirty="0">
                <a:solidFill>
                  <a:srgbClr val="FF0000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consapevolezza autentica</a:t>
            </a:r>
            <a:r>
              <a:rPr lang="it-IT" sz="3700" b="1" dirty="0">
                <a:solidFill>
                  <a:srgbClr val="FFFF00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, al desiderio di assunzione di responsabilità </a:t>
            </a:r>
            <a:r>
              <a:rPr lang="it-IT" sz="3700" b="1" dirty="0">
                <a:solidFill>
                  <a:srgbClr val="FF0000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per tutti e per ciascuno </a:t>
            </a:r>
            <a:r>
              <a:rPr lang="it-IT" sz="3700" b="1" dirty="0">
                <a:solidFill>
                  <a:srgbClr val="FFFF00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in tutti i momenti, in tutte le fasi della vita personale e sociale …»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it-IT" sz="3700" b="1" i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FF00"/>
              </a:solidFill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b="1" dirty="0">
                <a:solidFill>
                  <a:srgbClr val="FFFF00"/>
                </a:solidFill>
                <a:effectLst/>
              </a:rPr>
              <a:t>  (M. Romani, </a:t>
            </a:r>
            <a:r>
              <a:rPr lang="en-US" sz="2600" b="1" i="1" dirty="0">
                <a:solidFill>
                  <a:srgbClr val="FFFF00"/>
                </a:solidFill>
              </a:rPr>
              <a:t>Il r</a:t>
            </a:r>
            <a:r>
              <a:rPr lang="en-US" sz="2600" b="1" i="1" dirty="0">
                <a:solidFill>
                  <a:srgbClr val="FFFF00"/>
                </a:solidFill>
                <a:effectLst/>
              </a:rPr>
              <a:t>isorgimento </a:t>
            </a:r>
            <a:r>
              <a:rPr lang="en-US" sz="2600" b="1" i="1" dirty="0" err="1">
                <a:solidFill>
                  <a:srgbClr val="FFFF00"/>
                </a:solidFill>
                <a:effectLst/>
              </a:rPr>
              <a:t>sindacale</a:t>
            </a:r>
            <a:r>
              <a:rPr lang="en-US" sz="2600" b="1" i="1" dirty="0">
                <a:solidFill>
                  <a:srgbClr val="FFFF00"/>
                </a:solidFill>
                <a:effectLst/>
              </a:rPr>
              <a:t> in Italia</a:t>
            </a:r>
            <a:r>
              <a:rPr lang="en-US" sz="2600" b="1" dirty="0">
                <a:solidFill>
                  <a:srgbClr val="FFFF00"/>
                </a:solidFill>
                <a:effectLst/>
              </a:rPr>
              <a:t>, p</a:t>
            </a:r>
            <a:r>
              <a:rPr lang="en-US" sz="2600" b="1" dirty="0">
                <a:solidFill>
                  <a:srgbClr val="FFFF00"/>
                </a:solidFill>
              </a:rPr>
              <a:t>p</a:t>
            </a:r>
            <a:r>
              <a:rPr lang="en-US" sz="2600" b="1" dirty="0">
                <a:solidFill>
                  <a:srgbClr val="FFFF00"/>
                </a:solidFill>
                <a:effectLst/>
              </a:rPr>
              <a:t>.</a:t>
            </a:r>
            <a:r>
              <a:rPr lang="en-US" sz="2600" b="1" dirty="0">
                <a:solidFill>
                  <a:srgbClr val="FFFF00"/>
                </a:solidFill>
              </a:rPr>
              <a:t> 342-343)</a:t>
            </a:r>
            <a:endParaRPr lang="en-US" sz="2600" b="1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43002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6D94C4-869B-EC47-D8DA-F4AD1B02E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090AB44D-1B0D-50FF-947C-2EE17818C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E51F665-498F-5FC2-6FBE-F1118616CA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5" b="20395"/>
          <a:stretch/>
        </p:blipFill>
        <p:spPr>
          <a:xfrm>
            <a:off x="8723204" y="3526971"/>
            <a:ext cx="3371466" cy="189645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9E639DD-AFB3-649A-D7BA-C894A61EAEB1}"/>
              </a:ext>
            </a:extLst>
          </p:cNvPr>
          <p:cNvSpPr txBox="1"/>
          <p:nvPr/>
        </p:nvSpPr>
        <p:spPr>
          <a:xfrm>
            <a:off x="204267" y="335520"/>
            <a:ext cx="60972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“Ti sei </a:t>
            </a:r>
            <a:r>
              <a:rPr lang="en-US" sz="48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accorto</a:t>
            </a:r>
            <a:r>
              <a:rPr lang="en-US" sz="48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…”</a:t>
            </a:r>
            <a:endParaRPr lang="it-IT" sz="4800" dirty="0"/>
          </a:p>
        </p:txBody>
      </p:sp>
      <p:pic>
        <p:nvPicPr>
          <p:cNvPr id="6" name="Immagine 5" descr="Immagine che contiene testo, grafica, schermata, poster&#10;&#10;Il contenuto generato dall'IA potrebbe non essere corretto.">
            <a:extLst>
              <a:ext uri="{FF2B5EF4-FFF2-40B4-BE49-F238E27FC236}">
                <a16:creationId xmlns:a16="http://schemas.microsoft.com/office/drawing/2014/main" id="{66262B1A-8B07-375D-11F1-8BB36FEBE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355" y="261350"/>
            <a:ext cx="3589630" cy="3004271"/>
          </a:xfrm>
          <a:prstGeom prst="rect">
            <a:avLst/>
          </a:prstGeom>
        </p:spPr>
      </p:pic>
      <p:pic>
        <p:nvPicPr>
          <p:cNvPr id="10" name="Immagine 9" descr="Immagine che contiene testo, poster, libro, Volantino&#10;&#10;Il contenuto generato dall'IA potrebbe non essere corretto.">
            <a:extLst>
              <a:ext uri="{FF2B5EF4-FFF2-40B4-BE49-F238E27FC236}">
                <a16:creationId xmlns:a16="http://schemas.microsoft.com/office/drawing/2014/main" id="{FC24AAC4-5E2A-6345-E198-1428C0EBB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907" y="1241134"/>
            <a:ext cx="3507042" cy="521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35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F07F37-9B26-1770-7CFE-BC3BCA73D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9C6777B5-64F4-4200-B099-34168B69F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Immagine 27" descr="Immagine che contiene logo&#10;&#10;Descrizione generata automaticamente">
            <a:extLst>
              <a:ext uri="{FF2B5EF4-FFF2-40B4-BE49-F238E27FC236}">
                <a16:creationId xmlns:a16="http://schemas.microsoft.com/office/drawing/2014/main" id="{58225872-6863-471D-A3A0-864701E601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8" b="25501"/>
          <a:stretch>
            <a:fillRect/>
          </a:stretch>
        </p:blipFill>
        <p:spPr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1511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EC4B00-DC10-80BE-7E8B-1E889AFA1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626D74AD-F1E5-F461-55DC-C082AC0FB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Immagine 27" descr="Immagine che contiene logo&#10;&#10;Descrizione generata automaticamente">
            <a:extLst>
              <a:ext uri="{FF2B5EF4-FFF2-40B4-BE49-F238E27FC236}">
                <a16:creationId xmlns:a16="http://schemas.microsoft.com/office/drawing/2014/main" id="{0EC0E138-3241-C075-703D-B9C59951CA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8" b="25501"/>
          <a:stretch>
            <a:fillRect/>
          </a:stretch>
        </p:blipFill>
        <p:spPr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99015656-2715-CBE8-3948-661095DFC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678DB93-3598-4B40-B079-2563CBE80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A9DCAA2-3A6A-7F49-8DBE-D2A3E15C0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4746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CFEDBD-CFA3-A545-A4D1-1FCABF521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12BE6841-6ED2-3444-CDF2-8AB1BAC05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757903F-8FDA-2BF3-EAC3-3C66D04844EC}"/>
              </a:ext>
            </a:extLst>
          </p:cNvPr>
          <p:cNvSpPr txBox="1"/>
          <p:nvPr/>
        </p:nvSpPr>
        <p:spPr>
          <a:xfrm>
            <a:off x="593142" y="704526"/>
            <a:ext cx="8333500" cy="5601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CIL  1920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b="1" i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Disegno di </a:t>
            </a:r>
            <a:r>
              <a:rPr lang="en-US" sz="32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legge</a:t>
            </a:r>
            <a:r>
              <a:rPr lang="en-US" sz="32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sulla</a:t>
            </a:r>
            <a:r>
              <a:rPr lang="en-US" sz="32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partecipazione</a:t>
            </a:r>
            <a:r>
              <a:rPr lang="en-US" sz="32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b="1" i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sz="32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ardito</a:t>
            </a:r>
            <a:r>
              <a:rPr lang="en-US" sz="32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 ( </a:t>
            </a:r>
            <a:r>
              <a:rPr lang="en-US" sz="32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fuori</a:t>
            </a:r>
            <a:r>
              <a:rPr lang="en-US" sz="32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dagli</a:t>
            </a:r>
            <a:r>
              <a:rPr lang="en-US" sz="32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schemi</a:t>
            </a:r>
            <a:r>
              <a:rPr lang="en-US" sz="32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32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coraggioso</a:t>
            </a:r>
            <a:r>
              <a:rPr lang="en-US" sz="32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 i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“civile”  (alternativo al </a:t>
            </a:r>
            <a:r>
              <a:rPr lang="en-US" sz="32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controllo</a:t>
            </a:r>
            <a:r>
              <a:rPr lang="en-US" sz="32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operaio</a:t>
            </a:r>
            <a:r>
              <a:rPr lang="en-US" sz="32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 i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sz="32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logico</a:t>
            </a:r>
            <a:r>
              <a:rPr lang="en-US" sz="32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 (</a:t>
            </a:r>
            <a:r>
              <a:rPr lang="en-US" sz="32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realista</a:t>
            </a:r>
            <a:r>
              <a:rPr lang="en-US" sz="32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32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riformista</a:t>
            </a:r>
            <a:r>
              <a:rPr lang="en-US" sz="32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9CC501B-38CF-97FF-5CC3-0F194DFC9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8" r="13823"/>
          <a:stretch>
            <a:fillRect/>
          </a:stretch>
        </p:blipFill>
        <p:spPr>
          <a:xfrm rot="21146842">
            <a:off x="8609979" y="424755"/>
            <a:ext cx="3040607" cy="268461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252C841-0D9A-DD26-9B2B-858A27234D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5" b="20395"/>
          <a:stretch/>
        </p:blipFill>
        <p:spPr>
          <a:xfrm>
            <a:off x="7499617" y="3765499"/>
            <a:ext cx="4692383" cy="263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7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86945B-B44D-28F2-D5F4-AE7E7B8FD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D04F60E8-F6EE-9045-02EA-9BA6EA34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F7FE095-6C95-70B9-E5B9-2CB1D89189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5" b="20395"/>
          <a:stretch/>
        </p:blipFill>
        <p:spPr>
          <a:xfrm>
            <a:off x="8723204" y="3526971"/>
            <a:ext cx="3371466" cy="1896450"/>
          </a:xfrm>
          <a:prstGeom prst="rect">
            <a:avLst/>
          </a:prstGeom>
        </p:spPr>
      </p:pic>
      <p:pic>
        <p:nvPicPr>
          <p:cNvPr id="2" name="Immagine 1" descr="Immagine che contiene dipinto, edificio, gruppo, sala&#10;&#10;Il contenuto generato dall'IA potrebbe non essere corretto.">
            <a:extLst>
              <a:ext uri="{FF2B5EF4-FFF2-40B4-BE49-F238E27FC236}">
                <a16:creationId xmlns:a16="http://schemas.microsoft.com/office/drawing/2014/main" id="{1B02E1A1-5CA2-61D8-969A-90ABB54F9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25" y="1371599"/>
            <a:ext cx="3758131" cy="1847351"/>
          </a:xfrm>
          <a:prstGeom prst="rect">
            <a:avLst/>
          </a:prstGeom>
        </p:spPr>
      </p:pic>
      <p:pic>
        <p:nvPicPr>
          <p:cNvPr id="5" name="Immagine 4" descr="Immagine che contiene testo, Carattere, francobollo, tipografia&#10;&#10;Il contenuto generato dall'IA potrebbe non essere corretto.">
            <a:extLst>
              <a:ext uri="{FF2B5EF4-FFF2-40B4-BE49-F238E27FC236}">
                <a16:creationId xmlns:a16="http://schemas.microsoft.com/office/drawing/2014/main" id="{4EA8C52D-838C-3C57-9D74-2BE166A93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316" y="1244773"/>
            <a:ext cx="2998792" cy="2075076"/>
          </a:xfrm>
          <a:prstGeom prst="rect">
            <a:avLst/>
          </a:prstGeom>
        </p:spPr>
      </p:pic>
      <p:pic>
        <p:nvPicPr>
          <p:cNvPr id="3" name="Immagine 1">
            <a:extLst>
              <a:ext uri="{FF2B5EF4-FFF2-40B4-BE49-F238E27FC236}">
                <a16:creationId xmlns:a16="http://schemas.microsoft.com/office/drawing/2014/main" id="{675F8BF5-5EE7-1E60-3238-E3B42C6343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815" y="3618452"/>
            <a:ext cx="3203017" cy="257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D09D8FC-CA5D-AE83-6289-0AE24C9704C4}"/>
              </a:ext>
            </a:extLst>
          </p:cNvPr>
          <p:cNvSpPr txBox="1"/>
          <p:nvPr/>
        </p:nvSpPr>
        <p:spPr>
          <a:xfrm>
            <a:off x="2199285" y="270301"/>
            <a:ext cx="80649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>
                <a:solidFill>
                  <a:srgbClr val="FFFF00"/>
                </a:solidFill>
              </a:rPr>
              <a:t>Il sindacato prima del sindacato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78A5733-AA93-6911-176F-A8B07E6B9C0C}"/>
              </a:ext>
            </a:extLst>
          </p:cNvPr>
          <p:cNvSpPr txBox="1"/>
          <p:nvPr/>
        </p:nvSpPr>
        <p:spPr>
          <a:xfrm>
            <a:off x="1420479" y="3738414"/>
            <a:ext cx="347861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Aderire</a:t>
            </a:r>
          </a:p>
          <a:p>
            <a:r>
              <a:rPr lang="it-IT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e/o </a:t>
            </a:r>
          </a:p>
          <a:p>
            <a:r>
              <a:rPr lang="it-IT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appartenere</a:t>
            </a:r>
          </a:p>
        </p:txBody>
      </p:sp>
    </p:spTree>
    <p:extLst>
      <p:ext uri="{BB962C8B-B14F-4D97-AF65-F5344CB8AC3E}">
        <p14:creationId xmlns:p14="http://schemas.microsoft.com/office/powerpoint/2010/main" val="2683178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50C7F1-663D-A97B-BB07-A0BCB5E81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" name="Rectangle 121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Immagine 3" descr="Immagine che contiene testo, Carattere, schermata, Stampa&#10;&#10;Il contenuto generato dall'IA potrebbe non essere corretto.">
            <a:extLst>
              <a:ext uri="{FF2B5EF4-FFF2-40B4-BE49-F238E27FC236}">
                <a16:creationId xmlns:a16="http://schemas.microsoft.com/office/drawing/2014/main" id="{B4298DA2-1BD5-78BB-0813-F2E6D60B9B4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7" r="-2" b="6648"/>
          <a:stretch>
            <a:fillRect/>
          </a:stretch>
        </p:blipFill>
        <p:spPr>
          <a:xfrm>
            <a:off x="-4575" y="-57665"/>
            <a:ext cx="6099050" cy="6857990"/>
          </a:xfrm>
          <a:prstGeom prst="rect">
            <a:avLst/>
          </a:prstGeom>
        </p:spPr>
      </p:pic>
      <p:pic>
        <p:nvPicPr>
          <p:cNvPr id="7" name="Immagine 6" descr="Immagine che contiene vestiti, uomo, persona, Viso umano&#10;&#10;Il contenuto generato dall'IA potrebbe non essere corretto.">
            <a:extLst>
              <a:ext uri="{FF2B5EF4-FFF2-40B4-BE49-F238E27FC236}">
                <a16:creationId xmlns:a16="http://schemas.microsoft.com/office/drawing/2014/main" id="{AA1F6388-AAE1-1272-8B67-80ACC5CC7C1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8" r="15929" b="-1"/>
          <a:stretch>
            <a:fillRect/>
          </a:stretch>
        </p:blipFill>
        <p:spPr>
          <a:xfrm>
            <a:off x="6096844" y="10"/>
            <a:ext cx="6095156" cy="685799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1D8884D-E9FE-CC9F-0BB3-B1F76E751D7C}"/>
              </a:ext>
            </a:extLst>
          </p:cNvPr>
          <p:cNvSpPr txBox="1"/>
          <p:nvPr/>
        </p:nvSpPr>
        <p:spPr>
          <a:xfrm>
            <a:off x="-98854" y="3890277"/>
            <a:ext cx="5964195" cy="221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Il filo </a:t>
            </a:r>
            <a:r>
              <a:rPr lang="en-US" sz="5200" b="1" kern="1200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conduttore</a:t>
            </a:r>
            <a:r>
              <a:rPr lang="en-US" sz="5200" b="1" kern="1200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5200" b="1" kern="1200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l’art</a:t>
            </a:r>
            <a:r>
              <a:rPr lang="en-US" sz="5200" b="1" kern="1200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 2 </a:t>
            </a:r>
            <a:r>
              <a:rPr lang="en-US" sz="5200" b="1" kern="1200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dello</a:t>
            </a:r>
            <a:r>
              <a:rPr lang="en-US" sz="5200" b="1" kern="1200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Statuto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confederale</a:t>
            </a:r>
            <a:endParaRPr lang="en-US" sz="5200" b="1" kern="1200" spc="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B70F26-5E2E-C57A-2FDE-86E6219E30E5}"/>
              </a:ext>
            </a:extLst>
          </p:cNvPr>
          <p:cNvSpPr txBox="1"/>
          <p:nvPr/>
        </p:nvSpPr>
        <p:spPr>
          <a:xfrm>
            <a:off x="6188754" y="4097939"/>
            <a:ext cx="4023360" cy="10626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Mario Romani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(1917-1975)</a:t>
            </a:r>
          </a:p>
        </p:txBody>
      </p:sp>
    </p:spTree>
    <p:extLst>
      <p:ext uri="{BB962C8B-B14F-4D97-AF65-F5344CB8AC3E}">
        <p14:creationId xmlns:p14="http://schemas.microsoft.com/office/powerpoint/2010/main" val="368787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6DD983-2C34-8A9A-F33D-C5AAE9338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64" name="Picture 63" descr="Strade che si intersecano">
            <a:extLst>
              <a:ext uri="{FF2B5EF4-FFF2-40B4-BE49-F238E27FC236}">
                <a16:creationId xmlns:a16="http://schemas.microsoft.com/office/drawing/2014/main" id="{EB52E767-F451-1958-9C35-9446B18A09A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9670" b="15330"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96E1B88-A2B6-3303-2166-E22CC3343E8A}"/>
              </a:ext>
            </a:extLst>
          </p:cNvPr>
          <p:cNvSpPr txBox="1"/>
          <p:nvPr/>
        </p:nvSpPr>
        <p:spPr>
          <a:xfrm>
            <a:off x="-461570" y="3849701"/>
            <a:ext cx="7400253" cy="18293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1.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La </a:t>
            </a:r>
            <a:r>
              <a:rPr lang="en-US" sz="52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democrazia</a:t>
            </a:r>
            <a:endParaRPr lang="en-US" sz="5200" b="1" spc="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5159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9AE518-03B0-B1E8-F812-69D74ACFD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9E9520C7-F31F-B34E-CBAC-7F2F3F8C2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testo, Carattere, schermata, Stampa&#10;&#10;Il contenuto generato dall'IA potrebbe non essere corretto.">
            <a:extLst>
              <a:ext uri="{FF2B5EF4-FFF2-40B4-BE49-F238E27FC236}">
                <a16:creationId xmlns:a16="http://schemas.microsoft.com/office/drawing/2014/main" id="{7BDFFCE9-9FB0-F0BC-BBB7-2F95FB2EA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1" r="9091" b="20984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3" name="Rectangle 112">
            <a:extLst>
              <a:ext uri="{FF2B5EF4-FFF2-40B4-BE49-F238E27FC236}">
                <a16:creationId xmlns:a16="http://schemas.microsoft.com/office/drawing/2014/main" id="{E50214C5-4578-3FC1-C408-C53089F58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425A51F-6284-CE4A-44D3-DF5064D947CB}"/>
              </a:ext>
            </a:extLst>
          </p:cNvPr>
          <p:cNvSpPr txBox="1"/>
          <p:nvPr/>
        </p:nvSpPr>
        <p:spPr>
          <a:xfrm>
            <a:off x="646246" y="182693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Art. 2: “… al rispetto della </a:t>
            </a:r>
            <a:r>
              <a:rPr lang="en-US" sz="4100" b="1" spc="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persona</a:t>
            </a:r>
            <a:r>
              <a:rPr lang="en-US" sz="41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1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devono</a:t>
            </a:r>
            <a:r>
              <a:rPr lang="en-US" sz="41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100" b="1" spc="1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ordinarsi</a:t>
            </a:r>
            <a:r>
              <a:rPr lang="en-US" sz="41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1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società</a:t>
            </a:r>
            <a:r>
              <a:rPr lang="en-US" sz="41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e Stato..”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0700B02-2106-28CA-DC4B-ECE616E19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94B23DB8-CA98-6A4A-897D-D74689A52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34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BCB921-7501-E07F-2C45-64A9A29C4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 descr="Immagine che contiene arte, dipinto, interno, persone&#10;&#10;Il contenuto generato dall'IA potrebbe non essere corretto.">
            <a:extLst>
              <a:ext uri="{FF2B5EF4-FFF2-40B4-BE49-F238E27FC236}">
                <a16:creationId xmlns:a16="http://schemas.microsoft.com/office/drawing/2014/main" id="{2BBE3C75-90BB-5526-7E63-A527E459C49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>
            <a:fillRect/>
          </a:stretch>
        </p:blipFill>
        <p:spPr>
          <a:xfrm>
            <a:off x="0" y="10"/>
            <a:ext cx="12192001" cy="685799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AAEEB03-96BD-F82C-1072-915D87BE3F50}"/>
              </a:ext>
            </a:extLst>
          </p:cNvPr>
          <p:cNvSpPr txBox="1"/>
          <p:nvPr/>
        </p:nvSpPr>
        <p:spPr>
          <a:xfrm>
            <a:off x="5409031" y="76153"/>
            <a:ext cx="6155439" cy="6999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514350">
              <a:lnSpc>
                <a:spcPct val="90000"/>
              </a:lnSpc>
              <a:spcAft>
                <a:spcPts val="600"/>
              </a:spcAft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contesto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ordinato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(?)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D358142-19AB-B0A7-884F-C828C7F93AA7}"/>
              </a:ext>
            </a:extLst>
          </p:cNvPr>
          <p:cNvSpPr txBox="1"/>
          <p:nvPr/>
        </p:nvSpPr>
        <p:spPr>
          <a:xfrm>
            <a:off x="-1312562" y="5795360"/>
            <a:ext cx="4023360" cy="10626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Benino</a:t>
            </a:r>
          </a:p>
        </p:txBody>
      </p:sp>
    </p:spTree>
    <p:extLst>
      <p:ext uri="{BB962C8B-B14F-4D97-AF65-F5344CB8AC3E}">
        <p14:creationId xmlns:p14="http://schemas.microsoft.com/office/powerpoint/2010/main" val="310564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32EC8F-AC65-D809-E8CC-E5B24F2E2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B1A89439-8D5F-E42A-39BA-9DCD14274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2E50B42-711D-C917-CE46-83BBFAB6A0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5" b="20395"/>
          <a:stretch/>
        </p:blipFill>
        <p:spPr>
          <a:xfrm>
            <a:off x="8577207" y="714615"/>
            <a:ext cx="3371466" cy="189645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F72287-D834-14B4-2A84-FB52A40B760F}"/>
              </a:ext>
            </a:extLst>
          </p:cNvPr>
          <p:cNvSpPr txBox="1"/>
          <p:nvPr/>
        </p:nvSpPr>
        <p:spPr>
          <a:xfrm>
            <a:off x="1688530" y="587571"/>
            <a:ext cx="6271131" cy="52146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spc="150" dirty="0" err="1">
                <a:solidFill>
                  <a:srgbClr val="FFFF00"/>
                </a:solidFill>
                <a:ea typeface="+mj-ea"/>
                <a:cs typeface="+mj-cs"/>
              </a:rPr>
              <a:t>Ordine</a:t>
            </a:r>
            <a:r>
              <a:rPr lang="en-US" sz="4400" spc="150" dirty="0">
                <a:solidFill>
                  <a:srgbClr val="FFFF00"/>
                </a:solidFill>
                <a:ea typeface="+mj-ea"/>
                <a:cs typeface="+mj-cs"/>
              </a:rPr>
              <a:t> </a:t>
            </a:r>
            <a:r>
              <a:rPr lang="en-US" sz="4400" spc="150" dirty="0" err="1">
                <a:solidFill>
                  <a:srgbClr val="FFFF00"/>
                </a:solidFill>
                <a:ea typeface="+mj-ea"/>
                <a:cs typeface="+mj-cs"/>
              </a:rPr>
              <a:t>democratico</a:t>
            </a:r>
            <a:endParaRPr lang="en-US" sz="4400" spc="150" dirty="0">
              <a:solidFill>
                <a:srgbClr val="FFFF00"/>
              </a:solidFill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spc="150" dirty="0">
                <a:solidFill>
                  <a:srgbClr val="FFFF00"/>
                </a:solidFill>
                <a:ea typeface="+mj-ea"/>
                <a:cs typeface="+mj-cs"/>
              </a:rPr>
              <a:t>	(</a:t>
            </a:r>
            <a:r>
              <a:rPr lang="en-US" sz="2800" spc="150" dirty="0" err="1">
                <a:solidFill>
                  <a:srgbClr val="FFFF00"/>
                </a:solidFill>
                <a:ea typeface="+mj-ea"/>
                <a:cs typeface="+mj-cs"/>
              </a:rPr>
              <a:t>Costituzione</a:t>
            </a:r>
            <a:r>
              <a:rPr lang="en-US" sz="2800" spc="150" dirty="0">
                <a:solidFill>
                  <a:srgbClr val="FFFF00"/>
                </a:solidFill>
                <a:ea typeface="+mj-ea"/>
                <a:cs typeface="+mj-cs"/>
              </a:rPr>
              <a:t>)</a:t>
            </a:r>
            <a:endParaRPr lang="en-US" sz="2800" spc="15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strike="sngStrike" spc="150" dirty="0">
              <a:solidFill>
                <a:srgbClr val="FFFF00"/>
              </a:solidFill>
              <a:ea typeface="+mj-ea"/>
              <a:cs typeface="+mj-cs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4400" dirty="0">
                <a:solidFill>
                  <a:srgbClr val="FFFF00"/>
                </a:solidFill>
              </a:rPr>
              <a:t>Democrazia pluralista e  partecipativa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it-IT" sz="2600" spc="150" dirty="0">
                <a:solidFill>
                  <a:srgbClr val="FFFF00"/>
                </a:solidFill>
              </a:rPr>
              <a:t>	(</a:t>
            </a:r>
            <a:r>
              <a:rPr lang="it-IT" sz="2800" spc="150" dirty="0">
                <a:solidFill>
                  <a:srgbClr val="FFFF00"/>
                </a:solidFill>
                <a:ea typeface="+mj-ea"/>
                <a:cs typeface="+mj-cs"/>
              </a:rPr>
              <a:t>corpi intermedi)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it-IT" sz="4400" dirty="0">
              <a:solidFill>
                <a:srgbClr val="FFFF00"/>
              </a:solidFill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4400" dirty="0">
                <a:solidFill>
                  <a:srgbClr val="FFFF00"/>
                </a:solidFill>
              </a:rPr>
              <a:t>Uguaglianza sostanziale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it-IT" sz="4400" spc="150" dirty="0">
              <a:solidFill>
                <a:srgbClr val="FFFF00"/>
              </a:solidFill>
              <a:ea typeface="+mj-ea"/>
              <a:cs typeface="+mj-cs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4400" spc="150" dirty="0">
                <a:solidFill>
                  <a:srgbClr val="FFFF00"/>
                </a:solidFill>
                <a:ea typeface="+mj-ea"/>
                <a:cs typeface="+mj-cs"/>
              </a:rPr>
              <a:t>Cittadinanza attiva</a:t>
            </a:r>
            <a:endParaRPr lang="en-US" sz="4400" spc="15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6B72F8F-00B8-D8AA-DEA6-DBCF0A9C2B77}"/>
              </a:ext>
            </a:extLst>
          </p:cNvPr>
          <p:cNvSpPr txBox="1"/>
          <p:nvPr/>
        </p:nvSpPr>
        <p:spPr>
          <a:xfrm>
            <a:off x="7980202" y="3136612"/>
            <a:ext cx="3335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vs regimi autoritari</a:t>
            </a:r>
          </a:p>
        </p:txBody>
      </p:sp>
    </p:spTree>
    <p:extLst>
      <p:ext uri="{BB962C8B-B14F-4D97-AF65-F5344CB8AC3E}">
        <p14:creationId xmlns:p14="http://schemas.microsoft.com/office/powerpoint/2010/main" val="3454938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BF84F6-FF56-2950-5208-D2D9AAC1E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 descr="File di persone viste da dietro mentre guardano un film in un teatro">
            <a:extLst>
              <a:ext uri="{FF2B5EF4-FFF2-40B4-BE49-F238E27FC236}">
                <a16:creationId xmlns:a16="http://schemas.microsoft.com/office/drawing/2014/main" id="{544B15A4-3613-3942-58E6-4F1B4DB1A0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163" b="9567"/>
          <a:stretch>
            <a:fillRect/>
          </a:stretch>
        </p:blipFill>
        <p:spPr>
          <a:xfrm>
            <a:off x="1" y="-107576"/>
            <a:ext cx="12191999" cy="6965576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7EC5B07-1AF9-0AA2-E819-AF2401D51E82}"/>
              </a:ext>
            </a:extLst>
          </p:cNvPr>
          <p:cNvSpPr txBox="1"/>
          <p:nvPr/>
        </p:nvSpPr>
        <p:spPr>
          <a:xfrm>
            <a:off x="-239742" y="4005665"/>
            <a:ext cx="8161981" cy="17080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 2.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La </a:t>
            </a:r>
            <a:r>
              <a:rPr lang="en-US" sz="5200" b="1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partecipazione</a:t>
            </a:r>
            <a:endParaRPr lang="en-US" sz="5200" b="1" spc="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3541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12326</TotalTime>
  <Words>540</Words>
  <Application>Microsoft Office PowerPoint</Application>
  <PresentationFormat>Widescreen</PresentationFormat>
  <Paragraphs>123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3" baseType="lpstr">
      <vt:lpstr>Aptos</vt:lpstr>
      <vt:lpstr>Arial</vt:lpstr>
      <vt:lpstr>Arial Black</vt:lpstr>
      <vt:lpstr>Calibri</vt:lpstr>
      <vt:lpstr>Calibri Light</vt:lpstr>
      <vt:lpstr>Cambria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stefania nervegna</dc:creator>
  <cp:lastModifiedBy>Carera Aldo</cp:lastModifiedBy>
  <cp:revision>203</cp:revision>
  <cp:lastPrinted>2021-02-25T15:24:57Z</cp:lastPrinted>
  <dcterms:created xsi:type="dcterms:W3CDTF">2021-01-28T17:11:29Z</dcterms:created>
  <dcterms:modified xsi:type="dcterms:W3CDTF">2026-02-08T10:30:25Z</dcterms:modified>
</cp:coreProperties>
</file>