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6"/>
  </p:notesMasterIdLst>
  <p:sldIdLst>
    <p:sldId id="256" r:id="rId3"/>
    <p:sldId id="257" r:id="rId4"/>
    <p:sldId id="281" r:id="rId5"/>
    <p:sldId id="258" r:id="rId6"/>
    <p:sldId id="284" r:id="rId7"/>
    <p:sldId id="285" r:id="rId8"/>
    <p:sldId id="286" r:id="rId9"/>
    <p:sldId id="287" r:id="rId10"/>
    <p:sldId id="289" r:id="rId11"/>
    <p:sldId id="290" r:id="rId12"/>
    <p:sldId id="291" r:id="rId13"/>
    <p:sldId id="292" r:id="rId14"/>
    <p:sldId id="293" r:id="rId15"/>
    <p:sldId id="294" r:id="rId16"/>
    <p:sldId id="295" r:id="rId17"/>
    <p:sldId id="299" r:id="rId18"/>
    <p:sldId id="296" r:id="rId19"/>
    <p:sldId id="298" r:id="rId20"/>
    <p:sldId id="302" r:id="rId21"/>
    <p:sldId id="308" r:id="rId22"/>
    <p:sldId id="300" r:id="rId23"/>
    <p:sldId id="301" r:id="rId24"/>
    <p:sldId id="307" r:id="rId25"/>
    <p:sldId id="304" r:id="rId26"/>
    <p:sldId id="306" r:id="rId27"/>
    <p:sldId id="303" r:id="rId28"/>
    <p:sldId id="309" r:id="rId29"/>
    <p:sldId id="310" r:id="rId30"/>
    <p:sldId id="311" r:id="rId31"/>
    <p:sldId id="336" r:id="rId32"/>
    <p:sldId id="337" r:id="rId33"/>
    <p:sldId id="338" r:id="rId34"/>
    <p:sldId id="339" r:id="rId35"/>
    <p:sldId id="340" r:id="rId36"/>
    <p:sldId id="341" r:id="rId37"/>
    <p:sldId id="312" r:id="rId38"/>
    <p:sldId id="315" r:id="rId39"/>
    <p:sldId id="318" r:id="rId40"/>
    <p:sldId id="319" r:id="rId41"/>
    <p:sldId id="321" r:id="rId42"/>
    <p:sldId id="322" r:id="rId43"/>
    <p:sldId id="323" r:id="rId44"/>
    <p:sldId id="324" r:id="rId45"/>
    <p:sldId id="326" r:id="rId46"/>
    <p:sldId id="327" r:id="rId47"/>
    <p:sldId id="328" r:id="rId48"/>
    <p:sldId id="330" r:id="rId49"/>
    <p:sldId id="329" r:id="rId50"/>
    <p:sldId id="332" r:id="rId51"/>
    <p:sldId id="331" r:id="rId52"/>
    <p:sldId id="333" r:id="rId53"/>
    <p:sldId id="334" r:id="rId54"/>
    <p:sldId id="335" r:id="rId55"/>
    <p:sldId id="342" r:id="rId56"/>
    <p:sldId id="343" r:id="rId57"/>
    <p:sldId id="344" r:id="rId58"/>
    <p:sldId id="345" r:id="rId59"/>
    <p:sldId id="346" r:id="rId60"/>
    <p:sldId id="347" r:id="rId61"/>
    <p:sldId id="348" r:id="rId62"/>
    <p:sldId id="350" r:id="rId63"/>
    <p:sldId id="351" r:id="rId64"/>
    <p:sldId id="352" r:id="rId65"/>
    <p:sldId id="353" r:id="rId66"/>
    <p:sldId id="354" r:id="rId67"/>
    <p:sldId id="362" r:id="rId68"/>
    <p:sldId id="349" r:id="rId69"/>
    <p:sldId id="355" r:id="rId70"/>
    <p:sldId id="356" r:id="rId71"/>
    <p:sldId id="358" r:id="rId72"/>
    <p:sldId id="357" r:id="rId73"/>
    <p:sldId id="359" r:id="rId74"/>
    <p:sldId id="360" r:id="rId75"/>
  </p:sldIdLst>
  <p:sldSz cx="12192000" cy="6858000"/>
  <p:notesSz cx="6810375"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8DC34-6113-4489-A3FA-08EECD726533}"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it-IT"/>
        </a:p>
      </dgm:t>
    </dgm:pt>
    <dgm:pt modelId="{78665430-DF2F-4E7B-B4FE-B96F01A30168}">
      <dgm:prSet phldrT="[Testo]">
        <dgm:style>
          <a:lnRef idx="2">
            <a:schemeClr val="accent1"/>
          </a:lnRef>
          <a:fillRef idx="1">
            <a:schemeClr val="lt1"/>
          </a:fillRef>
          <a:effectRef idx="0">
            <a:schemeClr val="accent1"/>
          </a:effectRef>
          <a:fontRef idx="minor">
            <a:schemeClr val="dk1"/>
          </a:fontRef>
        </dgm:style>
      </dgm:prSet>
      <dgm:spPr/>
      <dgm:t>
        <a:bodyPr/>
        <a:lstStyle/>
        <a:p>
          <a:r>
            <a:rPr lang="it-IT" b="1" dirty="0"/>
            <a:t>PARTECIPAZIONE</a:t>
          </a:r>
        </a:p>
      </dgm:t>
    </dgm:pt>
    <dgm:pt modelId="{573E83F5-D232-430E-BE21-057AB8A7B820}" type="parTrans" cxnId="{6494522B-2F83-4B59-9ACE-62F2E2C12607}">
      <dgm:prSet/>
      <dgm:spPr/>
      <dgm:t>
        <a:bodyPr/>
        <a:lstStyle/>
        <a:p>
          <a:endParaRPr lang="it-IT"/>
        </a:p>
      </dgm:t>
    </dgm:pt>
    <dgm:pt modelId="{583E56F9-DEE7-4819-8464-73924105ED9B}" type="sibTrans" cxnId="{6494522B-2F83-4B59-9ACE-62F2E2C12607}">
      <dgm:prSet/>
      <dgm:spPr/>
      <dgm:t>
        <a:bodyPr/>
        <a:lstStyle/>
        <a:p>
          <a:endParaRPr lang="it-IT"/>
        </a:p>
      </dgm:t>
    </dgm:pt>
    <dgm:pt modelId="{900D6489-15AB-4AA7-9D21-462981D4F674}">
      <dgm:prSet phldrT="[Testo]">
        <dgm:style>
          <a:lnRef idx="2">
            <a:schemeClr val="accent1"/>
          </a:lnRef>
          <a:fillRef idx="1">
            <a:schemeClr val="lt1"/>
          </a:fillRef>
          <a:effectRef idx="0">
            <a:schemeClr val="accent1"/>
          </a:effectRef>
          <a:fontRef idx="minor">
            <a:schemeClr val="dk1"/>
          </a:fontRef>
        </dgm:style>
      </dgm:prSet>
      <dgm:spPr>
        <a:ln>
          <a:solidFill>
            <a:srgbClr val="00B050"/>
          </a:solidFill>
        </a:ln>
      </dgm:spPr>
      <dgm:t>
        <a:bodyPr/>
        <a:lstStyle/>
        <a:p>
          <a:r>
            <a:rPr lang="it-IT" b="1" dirty="0"/>
            <a:t>INFORMAZIONE</a:t>
          </a:r>
        </a:p>
      </dgm:t>
    </dgm:pt>
    <dgm:pt modelId="{84962B06-05D1-423E-A479-DBF4D4015FD3}" type="parTrans" cxnId="{1043CC5B-4936-449B-A49A-14C4CD97C737}">
      <dgm:prSet/>
      <dgm:spPr/>
      <dgm:t>
        <a:bodyPr/>
        <a:lstStyle/>
        <a:p>
          <a:endParaRPr lang="it-IT"/>
        </a:p>
      </dgm:t>
    </dgm:pt>
    <dgm:pt modelId="{D65069D7-7C7A-4F84-AD4B-94C578E36AE4}" type="sibTrans" cxnId="{1043CC5B-4936-449B-A49A-14C4CD97C737}">
      <dgm:prSet/>
      <dgm:spPr/>
      <dgm:t>
        <a:bodyPr/>
        <a:lstStyle/>
        <a:p>
          <a:endParaRPr lang="it-IT"/>
        </a:p>
      </dgm:t>
    </dgm:pt>
    <dgm:pt modelId="{70CFF2D3-4BD5-431D-9DF5-31D39FCD9EF9}">
      <dgm:prSet phldrT="[Testo]">
        <dgm:style>
          <a:lnRef idx="2">
            <a:schemeClr val="accent1"/>
          </a:lnRef>
          <a:fillRef idx="1">
            <a:schemeClr val="lt1"/>
          </a:fillRef>
          <a:effectRef idx="0">
            <a:schemeClr val="accent1"/>
          </a:effectRef>
          <a:fontRef idx="minor">
            <a:schemeClr val="dk1"/>
          </a:fontRef>
        </dgm:style>
      </dgm:prSet>
      <dgm:spPr>
        <a:ln>
          <a:solidFill>
            <a:srgbClr val="FF0000"/>
          </a:solidFill>
        </a:ln>
      </dgm:spPr>
      <dgm:t>
        <a:bodyPr/>
        <a:lstStyle/>
        <a:p>
          <a:r>
            <a:rPr lang="it-IT" b="1" dirty="0"/>
            <a:t>CONFRONTO AZIENDALE</a:t>
          </a:r>
        </a:p>
      </dgm:t>
    </dgm:pt>
    <dgm:pt modelId="{6C49109A-1AE9-49CD-8942-3115B8589037}" type="parTrans" cxnId="{0951A2E6-0884-418E-9CF4-5294913F88A1}">
      <dgm:prSet/>
      <dgm:spPr/>
      <dgm:t>
        <a:bodyPr/>
        <a:lstStyle/>
        <a:p>
          <a:endParaRPr lang="it-IT"/>
        </a:p>
      </dgm:t>
    </dgm:pt>
    <dgm:pt modelId="{84D2B561-FB78-498F-881A-686272DA550E}" type="sibTrans" cxnId="{0951A2E6-0884-418E-9CF4-5294913F88A1}">
      <dgm:prSet/>
      <dgm:spPr/>
      <dgm:t>
        <a:bodyPr/>
        <a:lstStyle/>
        <a:p>
          <a:endParaRPr lang="it-IT"/>
        </a:p>
      </dgm:t>
    </dgm:pt>
    <dgm:pt modelId="{CE4C4BD3-FC10-4F88-80A6-D83AA5670642}">
      <dgm:prSet phldrT="[Testo]">
        <dgm:style>
          <a:lnRef idx="2">
            <a:schemeClr val="accent1"/>
          </a:lnRef>
          <a:fillRef idx="1">
            <a:schemeClr val="lt1"/>
          </a:fillRef>
          <a:effectRef idx="0">
            <a:schemeClr val="accent1"/>
          </a:effectRef>
          <a:fontRef idx="minor">
            <a:schemeClr val="dk1"/>
          </a:fontRef>
        </dgm:style>
      </dgm:prSet>
      <dgm:spPr>
        <a:ln>
          <a:solidFill>
            <a:srgbClr val="00B0F0"/>
          </a:solidFill>
        </a:ln>
      </dgm:spPr>
      <dgm:t>
        <a:bodyPr/>
        <a:lstStyle/>
        <a:p>
          <a:r>
            <a:rPr lang="it-IT" b="1" dirty="0"/>
            <a:t>CONFRONTO REGIONALE</a:t>
          </a:r>
        </a:p>
      </dgm:t>
    </dgm:pt>
    <dgm:pt modelId="{17E4198C-B6F1-457F-B8E5-466B99919072}" type="parTrans" cxnId="{676D2FB5-821A-47B4-99C6-E67F18D46C6F}">
      <dgm:prSet/>
      <dgm:spPr/>
      <dgm:t>
        <a:bodyPr/>
        <a:lstStyle/>
        <a:p>
          <a:endParaRPr lang="it-IT"/>
        </a:p>
      </dgm:t>
    </dgm:pt>
    <dgm:pt modelId="{F46951B1-7101-4A1F-997A-0E9461FD4A37}" type="sibTrans" cxnId="{676D2FB5-821A-47B4-99C6-E67F18D46C6F}">
      <dgm:prSet/>
      <dgm:spPr/>
      <dgm:t>
        <a:bodyPr/>
        <a:lstStyle/>
        <a:p>
          <a:endParaRPr lang="it-IT"/>
        </a:p>
      </dgm:t>
    </dgm:pt>
    <dgm:pt modelId="{F6702E62-333B-470B-8BA6-5BF2EFB3466E}">
      <dgm:prSet phldrT="[Testo]">
        <dgm:style>
          <a:lnRef idx="2">
            <a:schemeClr val="accent1"/>
          </a:lnRef>
          <a:fillRef idx="1">
            <a:schemeClr val="lt1"/>
          </a:fillRef>
          <a:effectRef idx="0">
            <a:schemeClr val="accent1"/>
          </a:effectRef>
          <a:fontRef idx="minor">
            <a:schemeClr val="dk1"/>
          </a:fontRef>
        </dgm:style>
      </dgm:prSet>
      <dgm:spPr>
        <a:ln>
          <a:solidFill>
            <a:srgbClr val="FFFF00"/>
          </a:solidFill>
        </a:ln>
      </dgm:spPr>
      <dgm:t>
        <a:bodyPr/>
        <a:lstStyle/>
        <a:p>
          <a:r>
            <a:rPr lang="it-IT" b="1" dirty="0"/>
            <a:t>ORGANISMI PARITETICI</a:t>
          </a:r>
        </a:p>
      </dgm:t>
    </dgm:pt>
    <dgm:pt modelId="{C06AF6A6-ADE5-4DEA-B181-8A04CA739B70}" type="parTrans" cxnId="{70C97ED0-1B6C-44F3-B4D8-2C1221CF2E87}">
      <dgm:prSet/>
      <dgm:spPr/>
      <dgm:t>
        <a:bodyPr/>
        <a:lstStyle/>
        <a:p>
          <a:endParaRPr lang="it-IT"/>
        </a:p>
      </dgm:t>
    </dgm:pt>
    <dgm:pt modelId="{C24FEAF9-EA48-4068-B4FE-8424D2315C3E}" type="sibTrans" cxnId="{70C97ED0-1B6C-44F3-B4D8-2C1221CF2E87}">
      <dgm:prSet/>
      <dgm:spPr/>
      <dgm:t>
        <a:bodyPr/>
        <a:lstStyle/>
        <a:p>
          <a:endParaRPr lang="it-IT"/>
        </a:p>
      </dgm:t>
    </dgm:pt>
    <dgm:pt modelId="{22D49E21-9E64-448E-B4DA-7EC87C0C2F96}" type="pres">
      <dgm:prSet presAssocID="{5C38DC34-6113-4489-A3FA-08EECD726533}" presName="diagram" presStyleCnt="0">
        <dgm:presLayoutVars>
          <dgm:chMax val="1"/>
          <dgm:dir/>
          <dgm:animLvl val="ctr"/>
          <dgm:resizeHandles val="exact"/>
        </dgm:presLayoutVars>
      </dgm:prSet>
      <dgm:spPr/>
    </dgm:pt>
    <dgm:pt modelId="{B7D9424A-4DC1-4ACF-ABC8-6E63FBE760ED}" type="pres">
      <dgm:prSet presAssocID="{5C38DC34-6113-4489-A3FA-08EECD726533}" presName="matrix" presStyleCnt="0"/>
      <dgm:spPr/>
    </dgm:pt>
    <dgm:pt modelId="{54FD3074-037C-4FE8-A420-45C3A4798DD8}" type="pres">
      <dgm:prSet presAssocID="{5C38DC34-6113-4489-A3FA-08EECD726533}" presName="tile1" presStyleLbl="node1" presStyleIdx="0" presStyleCnt="4"/>
      <dgm:spPr/>
    </dgm:pt>
    <dgm:pt modelId="{F77AC8CB-4AD1-4081-97C0-F21A84DC17BC}" type="pres">
      <dgm:prSet presAssocID="{5C38DC34-6113-4489-A3FA-08EECD726533}" presName="tile1text" presStyleLbl="node1" presStyleIdx="0" presStyleCnt="4">
        <dgm:presLayoutVars>
          <dgm:chMax val="0"/>
          <dgm:chPref val="0"/>
          <dgm:bulletEnabled val="1"/>
        </dgm:presLayoutVars>
      </dgm:prSet>
      <dgm:spPr/>
    </dgm:pt>
    <dgm:pt modelId="{2F3FFFCE-2359-48F3-90BE-758AC29C2F92}" type="pres">
      <dgm:prSet presAssocID="{5C38DC34-6113-4489-A3FA-08EECD726533}" presName="tile2" presStyleLbl="node1" presStyleIdx="1" presStyleCnt="4"/>
      <dgm:spPr/>
    </dgm:pt>
    <dgm:pt modelId="{E8EB58E0-DB3E-488C-AEC3-E78211616C44}" type="pres">
      <dgm:prSet presAssocID="{5C38DC34-6113-4489-A3FA-08EECD726533}" presName="tile2text" presStyleLbl="node1" presStyleIdx="1" presStyleCnt="4">
        <dgm:presLayoutVars>
          <dgm:chMax val="0"/>
          <dgm:chPref val="0"/>
          <dgm:bulletEnabled val="1"/>
        </dgm:presLayoutVars>
      </dgm:prSet>
      <dgm:spPr/>
    </dgm:pt>
    <dgm:pt modelId="{3A39DDDD-8119-4F97-A8B6-9520F08BBC6E}" type="pres">
      <dgm:prSet presAssocID="{5C38DC34-6113-4489-A3FA-08EECD726533}" presName="tile3" presStyleLbl="node1" presStyleIdx="2" presStyleCnt="4"/>
      <dgm:spPr/>
    </dgm:pt>
    <dgm:pt modelId="{A18DEACA-7F79-4F7D-B5EC-EB86B6778AFB}" type="pres">
      <dgm:prSet presAssocID="{5C38DC34-6113-4489-A3FA-08EECD726533}" presName="tile3text" presStyleLbl="node1" presStyleIdx="2" presStyleCnt="4">
        <dgm:presLayoutVars>
          <dgm:chMax val="0"/>
          <dgm:chPref val="0"/>
          <dgm:bulletEnabled val="1"/>
        </dgm:presLayoutVars>
      </dgm:prSet>
      <dgm:spPr/>
    </dgm:pt>
    <dgm:pt modelId="{71340CA8-5364-44CE-8B87-C353C6673D4F}" type="pres">
      <dgm:prSet presAssocID="{5C38DC34-6113-4489-A3FA-08EECD726533}" presName="tile4" presStyleLbl="node1" presStyleIdx="3" presStyleCnt="4"/>
      <dgm:spPr/>
    </dgm:pt>
    <dgm:pt modelId="{9549D116-0A51-42F7-AA76-0250AAC2844D}" type="pres">
      <dgm:prSet presAssocID="{5C38DC34-6113-4489-A3FA-08EECD726533}" presName="tile4text" presStyleLbl="node1" presStyleIdx="3" presStyleCnt="4">
        <dgm:presLayoutVars>
          <dgm:chMax val="0"/>
          <dgm:chPref val="0"/>
          <dgm:bulletEnabled val="1"/>
        </dgm:presLayoutVars>
      </dgm:prSet>
      <dgm:spPr/>
    </dgm:pt>
    <dgm:pt modelId="{723AC4A6-676E-4E58-9396-E8E2F0A016F4}" type="pres">
      <dgm:prSet presAssocID="{5C38DC34-6113-4489-A3FA-08EECD726533}" presName="centerTile" presStyleLbl="fgShp" presStyleIdx="0" presStyleCnt="1">
        <dgm:presLayoutVars>
          <dgm:chMax val="0"/>
          <dgm:chPref val="0"/>
        </dgm:presLayoutVars>
      </dgm:prSet>
      <dgm:spPr/>
    </dgm:pt>
  </dgm:ptLst>
  <dgm:cxnLst>
    <dgm:cxn modelId="{FE7D3D0A-B71D-4C75-BA23-48ED96DA6DE5}" type="presOf" srcId="{5C38DC34-6113-4489-A3FA-08EECD726533}" destId="{22D49E21-9E64-448E-B4DA-7EC87C0C2F96}" srcOrd="0" destOrd="0" presId="urn:microsoft.com/office/officeart/2005/8/layout/matrix1"/>
    <dgm:cxn modelId="{6494522B-2F83-4B59-9ACE-62F2E2C12607}" srcId="{5C38DC34-6113-4489-A3FA-08EECD726533}" destId="{78665430-DF2F-4E7B-B4FE-B96F01A30168}" srcOrd="0" destOrd="0" parTransId="{573E83F5-D232-430E-BE21-057AB8A7B820}" sibTransId="{583E56F9-DEE7-4819-8464-73924105ED9B}"/>
    <dgm:cxn modelId="{7E2F423D-4DC9-4468-A9C8-E8CFDE04C580}" type="presOf" srcId="{F6702E62-333B-470B-8BA6-5BF2EFB3466E}" destId="{71340CA8-5364-44CE-8B87-C353C6673D4F}" srcOrd="0" destOrd="0" presId="urn:microsoft.com/office/officeart/2005/8/layout/matrix1"/>
    <dgm:cxn modelId="{1043CC5B-4936-449B-A49A-14C4CD97C737}" srcId="{78665430-DF2F-4E7B-B4FE-B96F01A30168}" destId="{900D6489-15AB-4AA7-9D21-462981D4F674}" srcOrd="0" destOrd="0" parTransId="{84962B06-05D1-423E-A479-DBF4D4015FD3}" sibTransId="{D65069D7-7C7A-4F84-AD4B-94C578E36AE4}"/>
    <dgm:cxn modelId="{17D7D463-BAE0-4BB4-812F-6770B4133F0A}" type="presOf" srcId="{CE4C4BD3-FC10-4F88-80A6-D83AA5670642}" destId="{A18DEACA-7F79-4F7D-B5EC-EB86B6778AFB}" srcOrd="1" destOrd="0" presId="urn:microsoft.com/office/officeart/2005/8/layout/matrix1"/>
    <dgm:cxn modelId="{1787B84B-0C62-4633-9B73-8796427FAEC8}" type="presOf" srcId="{70CFF2D3-4BD5-431D-9DF5-31D39FCD9EF9}" destId="{E8EB58E0-DB3E-488C-AEC3-E78211616C44}" srcOrd="1" destOrd="0" presId="urn:microsoft.com/office/officeart/2005/8/layout/matrix1"/>
    <dgm:cxn modelId="{4F597075-6348-47C4-8784-F29A1BD3ACB5}" type="presOf" srcId="{78665430-DF2F-4E7B-B4FE-B96F01A30168}" destId="{723AC4A6-676E-4E58-9396-E8E2F0A016F4}" srcOrd="0" destOrd="0" presId="urn:microsoft.com/office/officeart/2005/8/layout/matrix1"/>
    <dgm:cxn modelId="{68CC157B-B62D-4376-95B7-6FDF01624F3D}" type="presOf" srcId="{F6702E62-333B-470B-8BA6-5BF2EFB3466E}" destId="{9549D116-0A51-42F7-AA76-0250AAC2844D}" srcOrd="1" destOrd="0" presId="urn:microsoft.com/office/officeart/2005/8/layout/matrix1"/>
    <dgm:cxn modelId="{C5321D82-0DED-4D79-9E50-1DC8C5C9500C}" type="presOf" srcId="{900D6489-15AB-4AA7-9D21-462981D4F674}" destId="{F77AC8CB-4AD1-4081-97C0-F21A84DC17BC}" srcOrd="1" destOrd="0" presId="urn:microsoft.com/office/officeart/2005/8/layout/matrix1"/>
    <dgm:cxn modelId="{685DE796-A3B9-475A-9C96-42A8BD1E2EA4}" type="presOf" srcId="{70CFF2D3-4BD5-431D-9DF5-31D39FCD9EF9}" destId="{2F3FFFCE-2359-48F3-90BE-758AC29C2F92}" srcOrd="0" destOrd="0" presId="urn:microsoft.com/office/officeart/2005/8/layout/matrix1"/>
    <dgm:cxn modelId="{0407309D-50CC-43D7-8F13-8339606A1792}" type="presOf" srcId="{CE4C4BD3-FC10-4F88-80A6-D83AA5670642}" destId="{3A39DDDD-8119-4F97-A8B6-9520F08BBC6E}" srcOrd="0" destOrd="0" presId="urn:microsoft.com/office/officeart/2005/8/layout/matrix1"/>
    <dgm:cxn modelId="{676D2FB5-821A-47B4-99C6-E67F18D46C6F}" srcId="{78665430-DF2F-4E7B-B4FE-B96F01A30168}" destId="{CE4C4BD3-FC10-4F88-80A6-D83AA5670642}" srcOrd="2" destOrd="0" parTransId="{17E4198C-B6F1-457F-B8E5-466B99919072}" sibTransId="{F46951B1-7101-4A1F-997A-0E9461FD4A37}"/>
    <dgm:cxn modelId="{A3E55EBF-82F5-4AA9-8022-3F9442A0F88D}" type="presOf" srcId="{900D6489-15AB-4AA7-9D21-462981D4F674}" destId="{54FD3074-037C-4FE8-A420-45C3A4798DD8}" srcOrd="0" destOrd="0" presId="urn:microsoft.com/office/officeart/2005/8/layout/matrix1"/>
    <dgm:cxn modelId="{70C97ED0-1B6C-44F3-B4D8-2C1221CF2E87}" srcId="{78665430-DF2F-4E7B-B4FE-B96F01A30168}" destId="{F6702E62-333B-470B-8BA6-5BF2EFB3466E}" srcOrd="3" destOrd="0" parTransId="{C06AF6A6-ADE5-4DEA-B181-8A04CA739B70}" sibTransId="{C24FEAF9-EA48-4068-B4FE-8424D2315C3E}"/>
    <dgm:cxn modelId="{0951A2E6-0884-418E-9CF4-5294913F88A1}" srcId="{78665430-DF2F-4E7B-B4FE-B96F01A30168}" destId="{70CFF2D3-4BD5-431D-9DF5-31D39FCD9EF9}" srcOrd="1" destOrd="0" parTransId="{6C49109A-1AE9-49CD-8942-3115B8589037}" sibTransId="{84D2B561-FB78-498F-881A-686272DA550E}"/>
    <dgm:cxn modelId="{03C3301A-5F31-47CA-B5FB-5A63D462A667}" type="presParOf" srcId="{22D49E21-9E64-448E-B4DA-7EC87C0C2F96}" destId="{B7D9424A-4DC1-4ACF-ABC8-6E63FBE760ED}" srcOrd="0" destOrd="0" presId="urn:microsoft.com/office/officeart/2005/8/layout/matrix1"/>
    <dgm:cxn modelId="{7E7B4827-A1B2-4FA0-9114-BC52FBC62A35}" type="presParOf" srcId="{B7D9424A-4DC1-4ACF-ABC8-6E63FBE760ED}" destId="{54FD3074-037C-4FE8-A420-45C3A4798DD8}" srcOrd="0" destOrd="0" presId="urn:microsoft.com/office/officeart/2005/8/layout/matrix1"/>
    <dgm:cxn modelId="{BD9066BF-42B5-4AB6-B341-73AA2E19EDFE}" type="presParOf" srcId="{B7D9424A-4DC1-4ACF-ABC8-6E63FBE760ED}" destId="{F77AC8CB-4AD1-4081-97C0-F21A84DC17BC}" srcOrd="1" destOrd="0" presId="urn:microsoft.com/office/officeart/2005/8/layout/matrix1"/>
    <dgm:cxn modelId="{A4B58FB6-6043-4E48-B7AA-CAC9F2A04016}" type="presParOf" srcId="{B7D9424A-4DC1-4ACF-ABC8-6E63FBE760ED}" destId="{2F3FFFCE-2359-48F3-90BE-758AC29C2F92}" srcOrd="2" destOrd="0" presId="urn:microsoft.com/office/officeart/2005/8/layout/matrix1"/>
    <dgm:cxn modelId="{865883DE-22C4-4AAC-AB55-1205A8EB5A13}" type="presParOf" srcId="{B7D9424A-4DC1-4ACF-ABC8-6E63FBE760ED}" destId="{E8EB58E0-DB3E-488C-AEC3-E78211616C44}" srcOrd="3" destOrd="0" presId="urn:microsoft.com/office/officeart/2005/8/layout/matrix1"/>
    <dgm:cxn modelId="{1C4BC9E6-F8B1-442F-A4DF-798984014BE5}" type="presParOf" srcId="{B7D9424A-4DC1-4ACF-ABC8-6E63FBE760ED}" destId="{3A39DDDD-8119-4F97-A8B6-9520F08BBC6E}" srcOrd="4" destOrd="0" presId="urn:microsoft.com/office/officeart/2005/8/layout/matrix1"/>
    <dgm:cxn modelId="{FE4F849E-0E57-49D0-8BA3-12B651231B78}" type="presParOf" srcId="{B7D9424A-4DC1-4ACF-ABC8-6E63FBE760ED}" destId="{A18DEACA-7F79-4F7D-B5EC-EB86B6778AFB}" srcOrd="5" destOrd="0" presId="urn:microsoft.com/office/officeart/2005/8/layout/matrix1"/>
    <dgm:cxn modelId="{24E6CD3A-E7F2-480F-845A-D2AA1BB9AB5E}" type="presParOf" srcId="{B7D9424A-4DC1-4ACF-ABC8-6E63FBE760ED}" destId="{71340CA8-5364-44CE-8B87-C353C6673D4F}" srcOrd="6" destOrd="0" presId="urn:microsoft.com/office/officeart/2005/8/layout/matrix1"/>
    <dgm:cxn modelId="{DAF6A10C-5881-4B06-8B2A-2DCBAA0E3C97}" type="presParOf" srcId="{B7D9424A-4DC1-4ACF-ABC8-6E63FBE760ED}" destId="{9549D116-0A51-42F7-AA76-0250AAC2844D}" srcOrd="7" destOrd="0" presId="urn:microsoft.com/office/officeart/2005/8/layout/matrix1"/>
    <dgm:cxn modelId="{F4D2467D-72A6-4EAB-8C16-5E7B915911D6}" type="presParOf" srcId="{22D49E21-9E64-448E-B4DA-7EC87C0C2F96}" destId="{723AC4A6-676E-4E58-9396-E8E2F0A016F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6DC5BD-99DA-4484-A560-B2D67EB83D73}" type="doc">
      <dgm:prSet loTypeId="urn:microsoft.com/office/officeart/2008/layout/IncreasingCircleProcess" loCatId="process" qsTypeId="urn:microsoft.com/office/officeart/2005/8/quickstyle/simple1" qsCatId="simple" csTypeId="urn:microsoft.com/office/officeart/2005/8/colors/accent3_2" csCatId="accent3" phldr="1"/>
      <dgm:spPr/>
      <dgm:t>
        <a:bodyPr/>
        <a:lstStyle/>
        <a:p>
          <a:endParaRPr lang="it-IT"/>
        </a:p>
      </dgm:t>
    </dgm:pt>
    <dgm:pt modelId="{4ABCEC15-5ACB-4847-A6AD-78721A1E0A20}">
      <dgm:prSet phldrT="[Testo]"/>
      <dgm:spPr/>
      <dgm:t>
        <a:bodyPr/>
        <a:lstStyle/>
        <a:p>
          <a:r>
            <a:rPr lang="it-IT" b="1" dirty="0"/>
            <a:t>Gennaio</a:t>
          </a:r>
        </a:p>
      </dgm:t>
    </dgm:pt>
    <dgm:pt modelId="{C95B749D-2536-4374-BAE5-93B4AE3EE3A5}" type="parTrans" cxnId="{FEC6BD34-A26F-4228-BFF6-DC0BB87BF076}">
      <dgm:prSet/>
      <dgm:spPr/>
      <dgm:t>
        <a:bodyPr/>
        <a:lstStyle/>
        <a:p>
          <a:endParaRPr lang="it-IT"/>
        </a:p>
      </dgm:t>
    </dgm:pt>
    <dgm:pt modelId="{0881B55B-09C0-4522-A2A6-626309649537}" type="sibTrans" cxnId="{FEC6BD34-A26F-4228-BFF6-DC0BB87BF076}">
      <dgm:prSet/>
      <dgm:spPr/>
      <dgm:t>
        <a:bodyPr/>
        <a:lstStyle/>
        <a:p>
          <a:endParaRPr lang="it-IT"/>
        </a:p>
      </dgm:t>
    </dgm:pt>
    <dgm:pt modelId="{0018DF02-2A5A-4EC8-B241-D15D45B9BDB4}">
      <dgm:prSet phldrT="[Testo]"/>
      <dgm:spPr/>
      <dgm:t>
        <a:bodyPr/>
        <a:lstStyle/>
        <a:p>
          <a:r>
            <a:rPr lang="it-IT" b="1" dirty="0"/>
            <a:t>9 turni</a:t>
          </a:r>
        </a:p>
      </dgm:t>
    </dgm:pt>
    <dgm:pt modelId="{44E7E477-4DEC-4882-BAA8-148EB5110F43}" type="parTrans" cxnId="{A59C0D45-9D19-4171-9FDD-0EE83937C927}">
      <dgm:prSet/>
      <dgm:spPr/>
      <dgm:t>
        <a:bodyPr/>
        <a:lstStyle/>
        <a:p>
          <a:endParaRPr lang="it-IT"/>
        </a:p>
      </dgm:t>
    </dgm:pt>
    <dgm:pt modelId="{74A738BB-767C-42EF-AF65-2DAE1716A04C}" type="sibTrans" cxnId="{A59C0D45-9D19-4171-9FDD-0EE83937C927}">
      <dgm:prSet/>
      <dgm:spPr/>
      <dgm:t>
        <a:bodyPr/>
        <a:lstStyle/>
        <a:p>
          <a:endParaRPr lang="it-IT"/>
        </a:p>
      </dgm:t>
    </dgm:pt>
    <dgm:pt modelId="{CBE1CC75-1639-4293-B860-4C25469A34EB}">
      <dgm:prSet phldrT="[Testo]"/>
      <dgm:spPr/>
      <dgm:t>
        <a:bodyPr/>
        <a:lstStyle/>
        <a:p>
          <a:r>
            <a:rPr lang="it-IT" b="1" dirty="0"/>
            <a:t>Marzo</a:t>
          </a:r>
        </a:p>
      </dgm:t>
    </dgm:pt>
    <dgm:pt modelId="{E19D0244-0CA8-4462-A48E-368A92BFCE83}" type="parTrans" cxnId="{154373DE-27C1-4E2E-906A-ED97F1D0BF0E}">
      <dgm:prSet/>
      <dgm:spPr/>
      <dgm:t>
        <a:bodyPr/>
        <a:lstStyle/>
        <a:p>
          <a:endParaRPr lang="it-IT"/>
        </a:p>
      </dgm:t>
    </dgm:pt>
    <dgm:pt modelId="{33ADD7E7-09B2-42F2-AA97-20603D224DEA}" type="sibTrans" cxnId="{154373DE-27C1-4E2E-906A-ED97F1D0BF0E}">
      <dgm:prSet/>
      <dgm:spPr/>
      <dgm:t>
        <a:bodyPr/>
        <a:lstStyle/>
        <a:p>
          <a:endParaRPr lang="it-IT"/>
        </a:p>
      </dgm:t>
    </dgm:pt>
    <dgm:pt modelId="{DA085FEB-F47E-4D3A-B24A-71DDE33702D4}">
      <dgm:prSet phldrT="[Testo]"/>
      <dgm:spPr/>
      <dgm:t>
        <a:bodyPr/>
        <a:lstStyle/>
        <a:p>
          <a:r>
            <a:rPr lang="it-IT" b="1" dirty="0"/>
            <a:t>8 turni</a:t>
          </a:r>
        </a:p>
      </dgm:t>
    </dgm:pt>
    <dgm:pt modelId="{F2C87A91-8230-4FF9-99DC-EE6C6F9EEAC1}" type="parTrans" cxnId="{C660716A-7860-4B88-A2D4-A707842E82CB}">
      <dgm:prSet/>
      <dgm:spPr/>
      <dgm:t>
        <a:bodyPr/>
        <a:lstStyle/>
        <a:p>
          <a:endParaRPr lang="it-IT"/>
        </a:p>
      </dgm:t>
    </dgm:pt>
    <dgm:pt modelId="{69D9F6E9-B46A-4AB2-A904-F7AD1190ECD7}" type="sibTrans" cxnId="{C660716A-7860-4B88-A2D4-A707842E82CB}">
      <dgm:prSet/>
      <dgm:spPr/>
      <dgm:t>
        <a:bodyPr/>
        <a:lstStyle/>
        <a:p>
          <a:endParaRPr lang="it-IT"/>
        </a:p>
      </dgm:t>
    </dgm:pt>
    <dgm:pt modelId="{41F0DCA5-D71D-4A35-BB78-A71DCC87C3E3}">
      <dgm:prSet phldrT="[Testo]"/>
      <dgm:spPr/>
      <dgm:t>
        <a:bodyPr/>
        <a:lstStyle/>
        <a:p>
          <a:r>
            <a:rPr lang="it-IT" b="1" dirty="0"/>
            <a:t>Aprile</a:t>
          </a:r>
        </a:p>
      </dgm:t>
    </dgm:pt>
    <dgm:pt modelId="{5D4B0155-A42E-4C83-AF6F-F5F0E5D76BB7}" type="parTrans" cxnId="{434B069B-D2EF-405B-860E-F196418CB5EE}">
      <dgm:prSet/>
      <dgm:spPr/>
      <dgm:t>
        <a:bodyPr/>
        <a:lstStyle/>
        <a:p>
          <a:endParaRPr lang="it-IT"/>
        </a:p>
      </dgm:t>
    </dgm:pt>
    <dgm:pt modelId="{DC0C5D1F-BCD1-453D-89B6-72CBA9C6883D}" type="sibTrans" cxnId="{434B069B-D2EF-405B-860E-F196418CB5EE}">
      <dgm:prSet/>
      <dgm:spPr/>
      <dgm:t>
        <a:bodyPr/>
        <a:lstStyle/>
        <a:p>
          <a:endParaRPr lang="it-IT"/>
        </a:p>
      </dgm:t>
    </dgm:pt>
    <dgm:pt modelId="{12814A9D-97FE-41A7-BCD1-B3D941500009}">
      <dgm:prSet phldrT="[Testo]"/>
      <dgm:spPr/>
      <dgm:t>
        <a:bodyPr/>
        <a:lstStyle/>
        <a:p>
          <a:r>
            <a:rPr lang="it-IT" b="1" dirty="0"/>
            <a:t>3 turni</a:t>
          </a:r>
        </a:p>
      </dgm:t>
    </dgm:pt>
    <dgm:pt modelId="{D7AFCFF7-EE7F-458A-ACCB-432FBF07EE9C}" type="parTrans" cxnId="{D4038FF4-8C72-4486-83CD-33B2C2D14809}">
      <dgm:prSet/>
      <dgm:spPr/>
      <dgm:t>
        <a:bodyPr/>
        <a:lstStyle/>
        <a:p>
          <a:endParaRPr lang="it-IT"/>
        </a:p>
      </dgm:t>
    </dgm:pt>
    <dgm:pt modelId="{A6630003-0958-467E-81DC-11C825604D64}" type="sibTrans" cxnId="{D4038FF4-8C72-4486-83CD-33B2C2D14809}">
      <dgm:prSet/>
      <dgm:spPr/>
      <dgm:t>
        <a:bodyPr/>
        <a:lstStyle/>
        <a:p>
          <a:endParaRPr lang="it-IT"/>
        </a:p>
      </dgm:t>
    </dgm:pt>
    <dgm:pt modelId="{6FF6791A-A763-46B8-B43A-1A2D2CF7E599}">
      <dgm:prSet phldrT="[Testo]"/>
      <dgm:spPr/>
      <dgm:t>
        <a:bodyPr/>
        <a:lstStyle/>
        <a:p>
          <a:r>
            <a:rPr lang="it-IT" b="1" dirty="0"/>
            <a:t>Febbraio</a:t>
          </a:r>
        </a:p>
      </dgm:t>
    </dgm:pt>
    <dgm:pt modelId="{E5C50DD0-DFBE-49F9-AA97-E3C4386FF325}" type="parTrans" cxnId="{29306207-D03D-42B7-B411-0378BB2445C3}">
      <dgm:prSet/>
      <dgm:spPr/>
      <dgm:t>
        <a:bodyPr/>
        <a:lstStyle/>
        <a:p>
          <a:endParaRPr lang="it-IT"/>
        </a:p>
      </dgm:t>
    </dgm:pt>
    <dgm:pt modelId="{9B260500-B96F-4A11-86B9-D2A30C2726A0}" type="sibTrans" cxnId="{29306207-D03D-42B7-B411-0378BB2445C3}">
      <dgm:prSet/>
      <dgm:spPr/>
      <dgm:t>
        <a:bodyPr/>
        <a:lstStyle/>
        <a:p>
          <a:endParaRPr lang="it-IT"/>
        </a:p>
      </dgm:t>
    </dgm:pt>
    <dgm:pt modelId="{AB39BA64-6C79-42AE-A034-CB7D4F8EB661}">
      <dgm:prSet phldrT="[Testo]"/>
      <dgm:spPr/>
      <dgm:t>
        <a:bodyPr/>
        <a:lstStyle/>
        <a:p>
          <a:r>
            <a:rPr lang="it-IT" b="1" dirty="0"/>
            <a:t>8 turni</a:t>
          </a:r>
        </a:p>
      </dgm:t>
    </dgm:pt>
    <dgm:pt modelId="{B956F372-D9FB-483F-B815-988A4E561A45}" type="parTrans" cxnId="{9EAC6091-2F28-4F4B-9A31-C82F89CA65CE}">
      <dgm:prSet/>
      <dgm:spPr/>
      <dgm:t>
        <a:bodyPr/>
        <a:lstStyle/>
        <a:p>
          <a:endParaRPr lang="it-IT"/>
        </a:p>
      </dgm:t>
    </dgm:pt>
    <dgm:pt modelId="{29465FFE-7601-45A1-8C7D-90187154AC66}" type="sibTrans" cxnId="{9EAC6091-2F28-4F4B-9A31-C82F89CA65CE}">
      <dgm:prSet/>
      <dgm:spPr/>
      <dgm:t>
        <a:bodyPr/>
        <a:lstStyle/>
        <a:p>
          <a:endParaRPr lang="it-IT"/>
        </a:p>
      </dgm:t>
    </dgm:pt>
    <dgm:pt modelId="{31B0570E-AFC9-4B19-AC28-59641B38E404}" type="pres">
      <dgm:prSet presAssocID="{926DC5BD-99DA-4484-A560-B2D67EB83D73}" presName="Name0" presStyleCnt="0">
        <dgm:presLayoutVars>
          <dgm:chMax val="7"/>
          <dgm:chPref val="7"/>
          <dgm:dir/>
          <dgm:animOne val="branch"/>
          <dgm:animLvl val="lvl"/>
        </dgm:presLayoutVars>
      </dgm:prSet>
      <dgm:spPr/>
    </dgm:pt>
    <dgm:pt modelId="{DC604501-4DE7-4276-8422-FF2AA9FFC296}" type="pres">
      <dgm:prSet presAssocID="{4ABCEC15-5ACB-4847-A6AD-78721A1E0A20}" presName="composite" presStyleCnt="0"/>
      <dgm:spPr/>
    </dgm:pt>
    <dgm:pt modelId="{3A55C83A-F1A0-401A-A585-6437BDD083C1}" type="pres">
      <dgm:prSet presAssocID="{4ABCEC15-5ACB-4847-A6AD-78721A1E0A20}" presName="BackAccent" presStyleLbl="bgShp" presStyleIdx="0" presStyleCnt="4"/>
      <dgm:spPr/>
    </dgm:pt>
    <dgm:pt modelId="{72C141D6-F0AA-4824-86AD-DDF2678DE258}" type="pres">
      <dgm:prSet presAssocID="{4ABCEC15-5ACB-4847-A6AD-78721A1E0A20}" presName="Accent" presStyleLbl="alignNode1" presStyleIdx="0" presStyleCnt="4"/>
      <dgm:spPr/>
    </dgm:pt>
    <dgm:pt modelId="{32188207-064D-4031-BB8B-D9C5D4C555E8}" type="pres">
      <dgm:prSet presAssocID="{4ABCEC15-5ACB-4847-A6AD-78721A1E0A20}" presName="Child" presStyleLbl="revTx" presStyleIdx="0" presStyleCnt="8">
        <dgm:presLayoutVars>
          <dgm:chMax val="0"/>
          <dgm:chPref val="0"/>
          <dgm:bulletEnabled val="1"/>
        </dgm:presLayoutVars>
      </dgm:prSet>
      <dgm:spPr/>
    </dgm:pt>
    <dgm:pt modelId="{A26126EF-AE19-4C22-925A-6CF7A04B61D6}" type="pres">
      <dgm:prSet presAssocID="{4ABCEC15-5ACB-4847-A6AD-78721A1E0A20}" presName="Parent" presStyleLbl="revTx" presStyleIdx="1" presStyleCnt="8">
        <dgm:presLayoutVars>
          <dgm:chMax val="1"/>
          <dgm:chPref val="1"/>
          <dgm:bulletEnabled val="1"/>
        </dgm:presLayoutVars>
      </dgm:prSet>
      <dgm:spPr/>
    </dgm:pt>
    <dgm:pt modelId="{D5D0D77E-42F9-4B70-8AB3-F95187065546}" type="pres">
      <dgm:prSet presAssocID="{0881B55B-09C0-4522-A2A6-626309649537}" presName="sibTrans" presStyleCnt="0"/>
      <dgm:spPr/>
    </dgm:pt>
    <dgm:pt modelId="{5BD483D4-D841-4D2E-9453-CD5C64242FCA}" type="pres">
      <dgm:prSet presAssocID="{6FF6791A-A763-46B8-B43A-1A2D2CF7E599}" presName="composite" presStyleCnt="0"/>
      <dgm:spPr/>
    </dgm:pt>
    <dgm:pt modelId="{58CB9359-2860-43E0-AB64-5A784119EDD1}" type="pres">
      <dgm:prSet presAssocID="{6FF6791A-A763-46B8-B43A-1A2D2CF7E599}" presName="BackAccent" presStyleLbl="bgShp" presStyleIdx="1" presStyleCnt="4"/>
      <dgm:spPr/>
    </dgm:pt>
    <dgm:pt modelId="{2D5FF8FB-D3C0-41D3-B372-0FE54E1F4D02}" type="pres">
      <dgm:prSet presAssocID="{6FF6791A-A763-46B8-B43A-1A2D2CF7E599}" presName="Accent" presStyleLbl="alignNode1" presStyleIdx="1" presStyleCnt="4"/>
      <dgm:spPr/>
    </dgm:pt>
    <dgm:pt modelId="{33505EF3-5380-4E56-91B1-6BB1DE359628}" type="pres">
      <dgm:prSet presAssocID="{6FF6791A-A763-46B8-B43A-1A2D2CF7E599}" presName="Child" presStyleLbl="revTx" presStyleIdx="2" presStyleCnt="8">
        <dgm:presLayoutVars>
          <dgm:chMax val="0"/>
          <dgm:chPref val="0"/>
          <dgm:bulletEnabled val="1"/>
        </dgm:presLayoutVars>
      </dgm:prSet>
      <dgm:spPr/>
    </dgm:pt>
    <dgm:pt modelId="{8DE15A21-1F14-4581-967C-28E9215809CC}" type="pres">
      <dgm:prSet presAssocID="{6FF6791A-A763-46B8-B43A-1A2D2CF7E599}" presName="Parent" presStyleLbl="revTx" presStyleIdx="3" presStyleCnt="8">
        <dgm:presLayoutVars>
          <dgm:chMax val="1"/>
          <dgm:chPref val="1"/>
          <dgm:bulletEnabled val="1"/>
        </dgm:presLayoutVars>
      </dgm:prSet>
      <dgm:spPr/>
    </dgm:pt>
    <dgm:pt modelId="{2BAFF6C3-AEA7-4FEC-97F1-6AB730DCB241}" type="pres">
      <dgm:prSet presAssocID="{9B260500-B96F-4A11-86B9-D2A30C2726A0}" presName="sibTrans" presStyleCnt="0"/>
      <dgm:spPr/>
    </dgm:pt>
    <dgm:pt modelId="{2096556D-10BA-4C8B-ABE7-B27B9C78CBB4}" type="pres">
      <dgm:prSet presAssocID="{CBE1CC75-1639-4293-B860-4C25469A34EB}" presName="composite" presStyleCnt="0"/>
      <dgm:spPr/>
    </dgm:pt>
    <dgm:pt modelId="{5319624B-98D5-44F7-B6CF-802AFA8C0640}" type="pres">
      <dgm:prSet presAssocID="{CBE1CC75-1639-4293-B860-4C25469A34EB}" presName="BackAccent" presStyleLbl="bgShp" presStyleIdx="2" presStyleCnt="4"/>
      <dgm:spPr/>
    </dgm:pt>
    <dgm:pt modelId="{9AB1A3AA-D01B-4D82-80C2-6AE513C45A08}" type="pres">
      <dgm:prSet presAssocID="{CBE1CC75-1639-4293-B860-4C25469A34EB}" presName="Accent" presStyleLbl="alignNode1" presStyleIdx="2" presStyleCnt="4"/>
      <dgm:spPr/>
    </dgm:pt>
    <dgm:pt modelId="{E6D90A67-FC05-4C8E-9969-074045FC1CE2}" type="pres">
      <dgm:prSet presAssocID="{CBE1CC75-1639-4293-B860-4C25469A34EB}" presName="Child" presStyleLbl="revTx" presStyleIdx="4" presStyleCnt="8">
        <dgm:presLayoutVars>
          <dgm:chMax val="0"/>
          <dgm:chPref val="0"/>
          <dgm:bulletEnabled val="1"/>
        </dgm:presLayoutVars>
      </dgm:prSet>
      <dgm:spPr/>
    </dgm:pt>
    <dgm:pt modelId="{375841DC-7D8C-48D4-A4F0-3728F20D527A}" type="pres">
      <dgm:prSet presAssocID="{CBE1CC75-1639-4293-B860-4C25469A34EB}" presName="Parent" presStyleLbl="revTx" presStyleIdx="5" presStyleCnt="8">
        <dgm:presLayoutVars>
          <dgm:chMax val="1"/>
          <dgm:chPref val="1"/>
          <dgm:bulletEnabled val="1"/>
        </dgm:presLayoutVars>
      </dgm:prSet>
      <dgm:spPr/>
    </dgm:pt>
    <dgm:pt modelId="{91806F2A-5435-4F7A-BE05-68C179FE93B5}" type="pres">
      <dgm:prSet presAssocID="{33ADD7E7-09B2-42F2-AA97-20603D224DEA}" presName="sibTrans" presStyleCnt="0"/>
      <dgm:spPr/>
    </dgm:pt>
    <dgm:pt modelId="{8338BBDF-5EF4-41C1-B459-5E2FDBF5FD9E}" type="pres">
      <dgm:prSet presAssocID="{41F0DCA5-D71D-4A35-BB78-A71DCC87C3E3}" presName="composite" presStyleCnt="0"/>
      <dgm:spPr/>
    </dgm:pt>
    <dgm:pt modelId="{14D48E65-4599-4D0D-940D-48C60E78F1CF}" type="pres">
      <dgm:prSet presAssocID="{41F0DCA5-D71D-4A35-BB78-A71DCC87C3E3}" presName="BackAccent" presStyleLbl="bgShp" presStyleIdx="3" presStyleCnt="4"/>
      <dgm:spPr/>
    </dgm:pt>
    <dgm:pt modelId="{E6952988-E923-4345-AF8E-16E7B982C258}" type="pres">
      <dgm:prSet presAssocID="{41F0DCA5-D71D-4A35-BB78-A71DCC87C3E3}" presName="Accent" presStyleLbl="alignNode1" presStyleIdx="3" presStyleCnt="4"/>
      <dgm:spPr/>
    </dgm:pt>
    <dgm:pt modelId="{82019DC4-2FDB-4560-BEE7-0FFF1FB73658}" type="pres">
      <dgm:prSet presAssocID="{41F0DCA5-D71D-4A35-BB78-A71DCC87C3E3}" presName="Child" presStyleLbl="revTx" presStyleIdx="6" presStyleCnt="8">
        <dgm:presLayoutVars>
          <dgm:chMax val="0"/>
          <dgm:chPref val="0"/>
          <dgm:bulletEnabled val="1"/>
        </dgm:presLayoutVars>
      </dgm:prSet>
      <dgm:spPr/>
    </dgm:pt>
    <dgm:pt modelId="{FC39C3A0-D38E-46C1-832F-2BA646D0323E}" type="pres">
      <dgm:prSet presAssocID="{41F0DCA5-D71D-4A35-BB78-A71DCC87C3E3}" presName="Parent" presStyleLbl="revTx" presStyleIdx="7" presStyleCnt="8">
        <dgm:presLayoutVars>
          <dgm:chMax val="1"/>
          <dgm:chPref val="1"/>
          <dgm:bulletEnabled val="1"/>
        </dgm:presLayoutVars>
      </dgm:prSet>
      <dgm:spPr/>
    </dgm:pt>
  </dgm:ptLst>
  <dgm:cxnLst>
    <dgm:cxn modelId="{77674906-0CE6-4E87-82DB-CB193FF5124F}" type="presOf" srcId="{926DC5BD-99DA-4484-A560-B2D67EB83D73}" destId="{31B0570E-AFC9-4B19-AC28-59641B38E404}" srcOrd="0" destOrd="0" presId="urn:microsoft.com/office/officeart/2008/layout/IncreasingCircleProcess"/>
    <dgm:cxn modelId="{29306207-D03D-42B7-B411-0378BB2445C3}" srcId="{926DC5BD-99DA-4484-A560-B2D67EB83D73}" destId="{6FF6791A-A763-46B8-B43A-1A2D2CF7E599}" srcOrd="1" destOrd="0" parTransId="{E5C50DD0-DFBE-49F9-AA97-E3C4386FF325}" sibTransId="{9B260500-B96F-4A11-86B9-D2A30C2726A0}"/>
    <dgm:cxn modelId="{49C87712-0998-4FA0-B96A-1B3665730373}" type="presOf" srcId="{12814A9D-97FE-41A7-BCD1-B3D941500009}" destId="{82019DC4-2FDB-4560-BEE7-0FFF1FB73658}" srcOrd="0" destOrd="0" presId="urn:microsoft.com/office/officeart/2008/layout/IncreasingCircleProcess"/>
    <dgm:cxn modelId="{88F21534-0975-426C-8011-64AE66179231}" type="presOf" srcId="{CBE1CC75-1639-4293-B860-4C25469A34EB}" destId="{375841DC-7D8C-48D4-A4F0-3728F20D527A}" srcOrd="0" destOrd="0" presId="urn:microsoft.com/office/officeart/2008/layout/IncreasingCircleProcess"/>
    <dgm:cxn modelId="{FEC6BD34-A26F-4228-BFF6-DC0BB87BF076}" srcId="{926DC5BD-99DA-4484-A560-B2D67EB83D73}" destId="{4ABCEC15-5ACB-4847-A6AD-78721A1E0A20}" srcOrd="0" destOrd="0" parTransId="{C95B749D-2536-4374-BAE5-93B4AE3EE3A5}" sibTransId="{0881B55B-09C0-4522-A2A6-626309649537}"/>
    <dgm:cxn modelId="{A59C0D45-9D19-4171-9FDD-0EE83937C927}" srcId="{6FF6791A-A763-46B8-B43A-1A2D2CF7E599}" destId="{0018DF02-2A5A-4EC8-B241-D15D45B9BDB4}" srcOrd="0" destOrd="0" parTransId="{44E7E477-4DEC-4882-BAA8-148EB5110F43}" sibTransId="{74A738BB-767C-42EF-AF65-2DAE1716A04C}"/>
    <dgm:cxn modelId="{C660716A-7860-4B88-A2D4-A707842E82CB}" srcId="{CBE1CC75-1639-4293-B860-4C25469A34EB}" destId="{DA085FEB-F47E-4D3A-B24A-71DDE33702D4}" srcOrd="0" destOrd="0" parTransId="{F2C87A91-8230-4FF9-99DC-EE6C6F9EEAC1}" sibTransId="{69D9F6E9-B46A-4AB2-A904-F7AD1190ECD7}"/>
    <dgm:cxn modelId="{F2E7247E-92D3-405F-B0A3-6AFBA6AA8F2A}" type="presOf" srcId="{6FF6791A-A763-46B8-B43A-1A2D2CF7E599}" destId="{8DE15A21-1F14-4581-967C-28E9215809CC}" srcOrd="0" destOrd="0" presId="urn:microsoft.com/office/officeart/2008/layout/IncreasingCircleProcess"/>
    <dgm:cxn modelId="{E6F9FC89-CC39-48C5-9700-E5F98377EBD5}" type="presOf" srcId="{AB39BA64-6C79-42AE-A034-CB7D4F8EB661}" destId="{32188207-064D-4031-BB8B-D9C5D4C555E8}" srcOrd="0" destOrd="0" presId="urn:microsoft.com/office/officeart/2008/layout/IncreasingCircleProcess"/>
    <dgm:cxn modelId="{101AD38E-B5C5-497E-A568-0A112D029C6C}" type="presOf" srcId="{DA085FEB-F47E-4D3A-B24A-71DDE33702D4}" destId="{E6D90A67-FC05-4C8E-9969-074045FC1CE2}" srcOrd="0" destOrd="0" presId="urn:microsoft.com/office/officeart/2008/layout/IncreasingCircleProcess"/>
    <dgm:cxn modelId="{9EAC6091-2F28-4F4B-9A31-C82F89CA65CE}" srcId="{4ABCEC15-5ACB-4847-A6AD-78721A1E0A20}" destId="{AB39BA64-6C79-42AE-A034-CB7D4F8EB661}" srcOrd="0" destOrd="0" parTransId="{B956F372-D9FB-483F-B815-988A4E561A45}" sibTransId="{29465FFE-7601-45A1-8C7D-90187154AC66}"/>
    <dgm:cxn modelId="{434B069B-D2EF-405B-860E-F196418CB5EE}" srcId="{926DC5BD-99DA-4484-A560-B2D67EB83D73}" destId="{41F0DCA5-D71D-4A35-BB78-A71DCC87C3E3}" srcOrd="3" destOrd="0" parTransId="{5D4B0155-A42E-4C83-AF6F-F5F0E5D76BB7}" sibTransId="{DC0C5D1F-BCD1-453D-89B6-72CBA9C6883D}"/>
    <dgm:cxn modelId="{CB6687B7-B50D-4F8A-A12F-F2CF02047E23}" type="presOf" srcId="{4ABCEC15-5ACB-4847-A6AD-78721A1E0A20}" destId="{A26126EF-AE19-4C22-925A-6CF7A04B61D6}" srcOrd="0" destOrd="0" presId="urn:microsoft.com/office/officeart/2008/layout/IncreasingCircleProcess"/>
    <dgm:cxn modelId="{FABF21BA-DE9E-4E22-95A1-4766E87DB4F5}" type="presOf" srcId="{41F0DCA5-D71D-4A35-BB78-A71DCC87C3E3}" destId="{FC39C3A0-D38E-46C1-832F-2BA646D0323E}" srcOrd="0" destOrd="0" presId="urn:microsoft.com/office/officeart/2008/layout/IncreasingCircleProcess"/>
    <dgm:cxn modelId="{05CB25D9-A354-442F-A6AA-1B1F2FFE2C6A}" type="presOf" srcId="{0018DF02-2A5A-4EC8-B241-D15D45B9BDB4}" destId="{33505EF3-5380-4E56-91B1-6BB1DE359628}" srcOrd="0" destOrd="0" presId="urn:microsoft.com/office/officeart/2008/layout/IncreasingCircleProcess"/>
    <dgm:cxn modelId="{154373DE-27C1-4E2E-906A-ED97F1D0BF0E}" srcId="{926DC5BD-99DA-4484-A560-B2D67EB83D73}" destId="{CBE1CC75-1639-4293-B860-4C25469A34EB}" srcOrd="2" destOrd="0" parTransId="{E19D0244-0CA8-4462-A48E-368A92BFCE83}" sibTransId="{33ADD7E7-09B2-42F2-AA97-20603D224DEA}"/>
    <dgm:cxn modelId="{D4038FF4-8C72-4486-83CD-33B2C2D14809}" srcId="{41F0DCA5-D71D-4A35-BB78-A71DCC87C3E3}" destId="{12814A9D-97FE-41A7-BCD1-B3D941500009}" srcOrd="0" destOrd="0" parTransId="{D7AFCFF7-EE7F-458A-ACCB-432FBF07EE9C}" sibTransId="{A6630003-0958-467E-81DC-11C825604D64}"/>
    <dgm:cxn modelId="{267D867E-DF92-4BCF-8D0B-F15611C8B814}" type="presParOf" srcId="{31B0570E-AFC9-4B19-AC28-59641B38E404}" destId="{DC604501-4DE7-4276-8422-FF2AA9FFC296}" srcOrd="0" destOrd="0" presId="urn:microsoft.com/office/officeart/2008/layout/IncreasingCircleProcess"/>
    <dgm:cxn modelId="{9913C424-27A0-4BB1-AAAC-B1817F61FA89}" type="presParOf" srcId="{DC604501-4DE7-4276-8422-FF2AA9FFC296}" destId="{3A55C83A-F1A0-401A-A585-6437BDD083C1}" srcOrd="0" destOrd="0" presId="urn:microsoft.com/office/officeart/2008/layout/IncreasingCircleProcess"/>
    <dgm:cxn modelId="{5E05C318-5E62-4DA4-BEAF-EF84777A1BB7}" type="presParOf" srcId="{DC604501-4DE7-4276-8422-FF2AA9FFC296}" destId="{72C141D6-F0AA-4824-86AD-DDF2678DE258}" srcOrd="1" destOrd="0" presId="urn:microsoft.com/office/officeart/2008/layout/IncreasingCircleProcess"/>
    <dgm:cxn modelId="{A76FA497-ACF3-4C48-B8BF-502C1FF78283}" type="presParOf" srcId="{DC604501-4DE7-4276-8422-FF2AA9FFC296}" destId="{32188207-064D-4031-BB8B-D9C5D4C555E8}" srcOrd="2" destOrd="0" presId="urn:microsoft.com/office/officeart/2008/layout/IncreasingCircleProcess"/>
    <dgm:cxn modelId="{F38B69A0-590F-4F1D-BCFB-69A9B8BC5B69}" type="presParOf" srcId="{DC604501-4DE7-4276-8422-FF2AA9FFC296}" destId="{A26126EF-AE19-4C22-925A-6CF7A04B61D6}" srcOrd="3" destOrd="0" presId="urn:microsoft.com/office/officeart/2008/layout/IncreasingCircleProcess"/>
    <dgm:cxn modelId="{68457914-FCA7-44BB-8E36-BA1ACA00EECA}" type="presParOf" srcId="{31B0570E-AFC9-4B19-AC28-59641B38E404}" destId="{D5D0D77E-42F9-4B70-8AB3-F95187065546}" srcOrd="1" destOrd="0" presId="urn:microsoft.com/office/officeart/2008/layout/IncreasingCircleProcess"/>
    <dgm:cxn modelId="{A9884C8E-7128-4F25-8C21-17E504EBAD73}" type="presParOf" srcId="{31B0570E-AFC9-4B19-AC28-59641B38E404}" destId="{5BD483D4-D841-4D2E-9453-CD5C64242FCA}" srcOrd="2" destOrd="0" presId="urn:microsoft.com/office/officeart/2008/layout/IncreasingCircleProcess"/>
    <dgm:cxn modelId="{6AF8D08F-D233-4BE7-B440-8BED950AA1DD}" type="presParOf" srcId="{5BD483D4-D841-4D2E-9453-CD5C64242FCA}" destId="{58CB9359-2860-43E0-AB64-5A784119EDD1}" srcOrd="0" destOrd="0" presId="urn:microsoft.com/office/officeart/2008/layout/IncreasingCircleProcess"/>
    <dgm:cxn modelId="{05D3C114-69F2-49F4-AA69-7D15C90677F4}" type="presParOf" srcId="{5BD483D4-D841-4D2E-9453-CD5C64242FCA}" destId="{2D5FF8FB-D3C0-41D3-B372-0FE54E1F4D02}" srcOrd="1" destOrd="0" presId="urn:microsoft.com/office/officeart/2008/layout/IncreasingCircleProcess"/>
    <dgm:cxn modelId="{5EF62C0E-79A2-481D-97D3-05A8EC346297}" type="presParOf" srcId="{5BD483D4-D841-4D2E-9453-CD5C64242FCA}" destId="{33505EF3-5380-4E56-91B1-6BB1DE359628}" srcOrd="2" destOrd="0" presId="urn:microsoft.com/office/officeart/2008/layout/IncreasingCircleProcess"/>
    <dgm:cxn modelId="{1A25894D-ED58-4248-A458-4FFAAEFD3755}" type="presParOf" srcId="{5BD483D4-D841-4D2E-9453-CD5C64242FCA}" destId="{8DE15A21-1F14-4581-967C-28E9215809CC}" srcOrd="3" destOrd="0" presId="urn:microsoft.com/office/officeart/2008/layout/IncreasingCircleProcess"/>
    <dgm:cxn modelId="{EFA9F751-647A-4DD9-A663-9B61694C872D}" type="presParOf" srcId="{31B0570E-AFC9-4B19-AC28-59641B38E404}" destId="{2BAFF6C3-AEA7-4FEC-97F1-6AB730DCB241}" srcOrd="3" destOrd="0" presId="urn:microsoft.com/office/officeart/2008/layout/IncreasingCircleProcess"/>
    <dgm:cxn modelId="{7C143EA0-7CFA-4273-A57B-48FF9DD14FAA}" type="presParOf" srcId="{31B0570E-AFC9-4B19-AC28-59641B38E404}" destId="{2096556D-10BA-4C8B-ABE7-B27B9C78CBB4}" srcOrd="4" destOrd="0" presId="urn:microsoft.com/office/officeart/2008/layout/IncreasingCircleProcess"/>
    <dgm:cxn modelId="{D2AB9ED2-5B54-4959-8E90-AD73EBBAC8C0}" type="presParOf" srcId="{2096556D-10BA-4C8B-ABE7-B27B9C78CBB4}" destId="{5319624B-98D5-44F7-B6CF-802AFA8C0640}" srcOrd="0" destOrd="0" presId="urn:microsoft.com/office/officeart/2008/layout/IncreasingCircleProcess"/>
    <dgm:cxn modelId="{3E5514C7-4D8A-4330-B8F9-A22CC6C7BD0B}" type="presParOf" srcId="{2096556D-10BA-4C8B-ABE7-B27B9C78CBB4}" destId="{9AB1A3AA-D01B-4D82-80C2-6AE513C45A08}" srcOrd="1" destOrd="0" presId="urn:microsoft.com/office/officeart/2008/layout/IncreasingCircleProcess"/>
    <dgm:cxn modelId="{F062BB3A-3DCC-4F5F-A064-B197674266DB}" type="presParOf" srcId="{2096556D-10BA-4C8B-ABE7-B27B9C78CBB4}" destId="{E6D90A67-FC05-4C8E-9969-074045FC1CE2}" srcOrd="2" destOrd="0" presId="urn:microsoft.com/office/officeart/2008/layout/IncreasingCircleProcess"/>
    <dgm:cxn modelId="{FEFEADE7-D911-45CC-BB6E-31CEB55B563C}" type="presParOf" srcId="{2096556D-10BA-4C8B-ABE7-B27B9C78CBB4}" destId="{375841DC-7D8C-48D4-A4F0-3728F20D527A}" srcOrd="3" destOrd="0" presId="urn:microsoft.com/office/officeart/2008/layout/IncreasingCircleProcess"/>
    <dgm:cxn modelId="{B9798AD7-D3F7-425B-ACB5-4BC2DCB3A87F}" type="presParOf" srcId="{31B0570E-AFC9-4B19-AC28-59641B38E404}" destId="{91806F2A-5435-4F7A-BE05-68C179FE93B5}" srcOrd="5" destOrd="0" presId="urn:microsoft.com/office/officeart/2008/layout/IncreasingCircleProcess"/>
    <dgm:cxn modelId="{5049A82D-C261-4124-8DEB-F2AF7398C272}" type="presParOf" srcId="{31B0570E-AFC9-4B19-AC28-59641B38E404}" destId="{8338BBDF-5EF4-41C1-B459-5E2FDBF5FD9E}" srcOrd="6" destOrd="0" presId="urn:microsoft.com/office/officeart/2008/layout/IncreasingCircleProcess"/>
    <dgm:cxn modelId="{49F37002-E7D4-4579-864F-F0D2562DD9C6}" type="presParOf" srcId="{8338BBDF-5EF4-41C1-B459-5E2FDBF5FD9E}" destId="{14D48E65-4599-4D0D-940D-48C60E78F1CF}" srcOrd="0" destOrd="0" presId="urn:microsoft.com/office/officeart/2008/layout/IncreasingCircleProcess"/>
    <dgm:cxn modelId="{06954588-6043-49D5-B66C-9DBBFBC1EC56}" type="presParOf" srcId="{8338BBDF-5EF4-41C1-B459-5E2FDBF5FD9E}" destId="{E6952988-E923-4345-AF8E-16E7B982C258}" srcOrd="1" destOrd="0" presId="urn:microsoft.com/office/officeart/2008/layout/IncreasingCircleProcess"/>
    <dgm:cxn modelId="{5AB5FA27-0ABC-4971-ABCE-9CF8F9C9010F}" type="presParOf" srcId="{8338BBDF-5EF4-41C1-B459-5E2FDBF5FD9E}" destId="{82019DC4-2FDB-4560-BEE7-0FFF1FB73658}" srcOrd="2" destOrd="0" presId="urn:microsoft.com/office/officeart/2008/layout/IncreasingCircleProcess"/>
    <dgm:cxn modelId="{3C40746F-5A5C-481F-9844-AC8BE9DE3EBA}" type="presParOf" srcId="{8338BBDF-5EF4-41C1-B459-5E2FDBF5FD9E}" destId="{FC39C3A0-D38E-46C1-832F-2BA646D0323E}"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D3074-037C-4FE8-A420-45C3A4798DD8}">
      <dsp:nvSpPr>
        <dsp:cNvPr id="0" name=""/>
        <dsp:cNvSpPr/>
      </dsp:nvSpPr>
      <dsp:spPr>
        <a:xfrm rot="16200000">
          <a:off x="483563" y="-483563"/>
          <a:ext cx="1720194" cy="2687320"/>
        </a:xfrm>
        <a:prstGeom prst="round1Rect">
          <a:avLst/>
        </a:prstGeom>
        <a:solidFill>
          <a:schemeClr val="lt1"/>
        </a:solidFill>
        <a:ln w="19050" cap="flat" cmpd="sng" algn="ctr">
          <a:solidFill>
            <a:srgbClr val="00B050"/>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INFORMAZIONE</a:t>
          </a:r>
        </a:p>
      </dsp:txBody>
      <dsp:txXfrm rot="5400000">
        <a:off x="0" y="0"/>
        <a:ext cx="2687320" cy="1290145"/>
      </dsp:txXfrm>
    </dsp:sp>
    <dsp:sp modelId="{2F3FFFCE-2359-48F3-90BE-758AC29C2F92}">
      <dsp:nvSpPr>
        <dsp:cNvPr id="0" name=""/>
        <dsp:cNvSpPr/>
      </dsp:nvSpPr>
      <dsp:spPr>
        <a:xfrm>
          <a:off x="2687320" y="0"/>
          <a:ext cx="2687320" cy="1720194"/>
        </a:xfrm>
        <a:prstGeom prst="round1Rect">
          <a:avLst/>
        </a:prstGeom>
        <a:solidFill>
          <a:schemeClr val="lt1"/>
        </a:solidFill>
        <a:ln w="19050" cap="flat" cmpd="sng" algn="ctr">
          <a:solidFill>
            <a:srgbClr val="FF0000"/>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CONFRONTO AZIENDALE</a:t>
          </a:r>
        </a:p>
      </dsp:txBody>
      <dsp:txXfrm>
        <a:off x="2687320" y="0"/>
        <a:ext cx="2687320" cy="1290145"/>
      </dsp:txXfrm>
    </dsp:sp>
    <dsp:sp modelId="{3A39DDDD-8119-4F97-A8B6-9520F08BBC6E}">
      <dsp:nvSpPr>
        <dsp:cNvPr id="0" name=""/>
        <dsp:cNvSpPr/>
      </dsp:nvSpPr>
      <dsp:spPr>
        <a:xfrm rot="10800000">
          <a:off x="0" y="1720194"/>
          <a:ext cx="2687320" cy="1720194"/>
        </a:xfrm>
        <a:prstGeom prst="round1Rect">
          <a:avLst/>
        </a:prstGeom>
        <a:solidFill>
          <a:schemeClr val="lt1"/>
        </a:solidFill>
        <a:ln w="19050" cap="flat" cmpd="sng" algn="ctr">
          <a:solidFill>
            <a:srgbClr val="00B0F0"/>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CONFRONTO REGIONALE</a:t>
          </a:r>
        </a:p>
      </dsp:txBody>
      <dsp:txXfrm rot="10800000">
        <a:off x="0" y="2150242"/>
        <a:ext cx="2687320" cy="1290145"/>
      </dsp:txXfrm>
    </dsp:sp>
    <dsp:sp modelId="{71340CA8-5364-44CE-8B87-C353C6673D4F}">
      <dsp:nvSpPr>
        <dsp:cNvPr id="0" name=""/>
        <dsp:cNvSpPr/>
      </dsp:nvSpPr>
      <dsp:spPr>
        <a:xfrm rot="5400000">
          <a:off x="3170883" y="1236631"/>
          <a:ext cx="1720194" cy="2687320"/>
        </a:xfrm>
        <a:prstGeom prst="round1Rect">
          <a:avLst/>
        </a:prstGeom>
        <a:solidFill>
          <a:schemeClr val="lt1"/>
        </a:solidFill>
        <a:ln w="19050" cap="flat" cmpd="sng" algn="ctr">
          <a:solidFill>
            <a:srgbClr val="FFFF00"/>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ORGANISMI PARITETICI</a:t>
          </a:r>
        </a:p>
      </dsp:txBody>
      <dsp:txXfrm rot="-5400000">
        <a:off x="2687320" y="2150242"/>
        <a:ext cx="2687320" cy="1290145"/>
      </dsp:txXfrm>
    </dsp:sp>
    <dsp:sp modelId="{723AC4A6-676E-4E58-9396-E8E2F0A016F4}">
      <dsp:nvSpPr>
        <dsp:cNvPr id="0" name=""/>
        <dsp:cNvSpPr/>
      </dsp:nvSpPr>
      <dsp:spPr>
        <a:xfrm>
          <a:off x="1881124" y="1290145"/>
          <a:ext cx="1612392" cy="860097"/>
        </a:xfrm>
        <a:prstGeom prst="roundRect">
          <a:avLst/>
        </a:prstGeom>
        <a:solidFill>
          <a:schemeClr val="lt1"/>
        </a:solidFill>
        <a:ln w="19050" cap="flat" cmpd="sng" algn="ctr">
          <a:solidFill>
            <a:schemeClr val="accent1"/>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t>PARTECIPAZIONE</a:t>
          </a:r>
        </a:p>
      </dsp:txBody>
      <dsp:txXfrm>
        <a:off x="1923110" y="1332131"/>
        <a:ext cx="1528420" cy="776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5C83A-F1A0-401A-A585-6437BDD083C1}">
      <dsp:nvSpPr>
        <dsp:cNvPr id="0" name=""/>
        <dsp:cNvSpPr/>
      </dsp:nvSpPr>
      <dsp:spPr>
        <a:xfrm>
          <a:off x="1232" y="0"/>
          <a:ext cx="175833" cy="17583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141D6-F0AA-4824-86AD-DDF2678DE258}">
      <dsp:nvSpPr>
        <dsp:cNvPr id="0" name=""/>
        <dsp:cNvSpPr/>
      </dsp:nvSpPr>
      <dsp:spPr>
        <a:xfrm>
          <a:off x="18816" y="17583"/>
          <a:ext cx="140666" cy="140666"/>
        </a:xfrm>
        <a:prstGeom prst="chord">
          <a:avLst>
            <a:gd name="adj1" fmla="val 1800000"/>
            <a:gd name="adj2" fmla="val 9000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88207-064D-4031-BB8B-D9C5D4C555E8}">
      <dsp:nvSpPr>
        <dsp:cNvPr id="0" name=""/>
        <dsp:cNvSpPr/>
      </dsp:nvSpPr>
      <dsp:spPr>
        <a:xfrm>
          <a:off x="213698" y="175833"/>
          <a:ext cx="520174" cy="73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400050">
            <a:lnSpc>
              <a:spcPct val="90000"/>
            </a:lnSpc>
            <a:spcBef>
              <a:spcPct val="0"/>
            </a:spcBef>
            <a:spcAft>
              <a:spcPct val="35000"/>
            </a:spcAft>
            <a:buNone/>
          </a:pPr>
          <a:r>
            <a:rPr lang="it-IT" sz="900" b="1" kern="1200" dirty="0"/>
            <a:t>8 turni</a:t>
          </a:r>
        </a:p>
      </dsp:txBody>
      <dsp:txXfrm>
        <a:off x="213698" y="175833"/>
        <a:ext cx="520174" cy="739966"/>
      </dsp:txXfrm>
    </dsp:sp>
    <dsp:sp modelId="{A26126EF-AE19-4C22-925A-6CF7A04B61D6}">
      <dsp:nvSpPr>
        <dsp:cNvPr id="0" name=""/>
        <dsp:cNvSpPr/>
      </dsp:nvSpPr>
      <dsp:spPr>
        <a:xfrm>
          <a:off x="213698" y="0"/>
          <a:ext cx="520174" cy="17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400050">
            <a:lnSpc>
              <a:spcPct val="90000"/>
            </a:lnSpc>
            <a:spcBef>
              <a:spcPct val="0"/>
            </a:spcBef>
            <a:spcAft>
              <a:spcPct val="35000"/>
            </a:spcAft>
            <a:buNone/>
          </a:pPr>
          <a:r>
            <a:rPr lang="it-IT" sz="900" b="1" kern="1200" dirty="0"/>
            <a:t>Gennaio</a:t>
          </a:r>
        </a:p>
      </dsp:txBody>
      <dsp:txXfrm>
        <a:off x="213698" y="0"/>
        <a:ext cx="520174" cy="175833"/>
      </dsp:txXfrm>
    </dsp:sp>
    <dsp:sp modelId="{58CB9359-2860-43E0-AB64-5A784119EDD1}">
      <dsp:nvSpPr>
        <dsp:cNvPr id="0" name=""/>
        <dsp:cNvSpPr/>
      </dsp:nvSpPr>
      <dsp:spPr>
        <a:xfrm>
          <a:off x="770504" y="0"/>
          <a:ext cx="175833" cy="17583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FF8FB-D3C0-41D3-B372-0FE54E1F4D02}">
      <dsp:nvSpPr>
        <dsp:cNvPr id="0" name=""/>
        <dsp:cNvSpPr/>
      </dsp:nvSpPr>
      <dsp:spPr>
        <a:xfrm>
          <a:off x="788087" y="17583"/>
          <a:ext cx="140666" cy="140666"/>
        </a:xfrm>
        <a:prstGeom prst="chord">
          <a:avLst>
            <a:gd name="adj1" fmla="val 0"/>
            <a:gd name="adj2" fmla="val 10800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05EF3-5380-4E56-91B1-6BB1DE359628}">
      <dsp:nvSpPr>
        <dsp:cNvPr id="0" name=""/>
        <dsp:cNvSpPr/>
      </dsp:nvSpPr>
      <dsp:spPr>
        <a:xfrm>
          <a:off x="982969" y="175833"/>
          <a:ext cx="520174" cy="73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400050">
            <a:lnSpc>
              <a:spcPct val="90000"/>
            </a:lnSpc>
            <a:spcBef>
              <a:spcPct val="0"/>
            </a:spcBef>
            <a:spcAft>
              <a:spcPct val="35000"/>
            </a:spcAft>
            <a:buNone/>
          </a:pPr>
          <a:r>
            <a:rPr lang="it-IT" sz="900" b="1" kern="1200" dirty="0"/>
            <a:t>9 turni</a:t>
          </a:r>
        </a:p>
      </dsp:txBody>
      <dsp:txXfrm>
        <a:off x="982969" y="175833"/>
        <a:ext cx="520174" cy="739966"/>
      </dsp:txXfrm>
    </dsp:sp>
    <dsp:sp modelId="{8DE15A21-1F14-4581-967C-28E9215809CC}">
      <dsp:nvSpPr>
        <dsp:cNvPr id="0" name=""/>
        <dsp:cNvSpPr/>
      </dsp:nvSpPr>
      <dsp:spPr>
        <a:xfrm>
          <a:off x="982969" y="0"/>
          <a:ext cx="520174" cy="17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400050">
            <a:lnSpc>
              <a:spcPct val="90000"/>
            </a:lnSpc>
            <a:spcBef>
              <a:spcPct val="0"/>
            </a:spcBef>
            <a:spcAft>
              <a:spcPct val="35000"/>
            </a:spcAft>
            <a:buNone/>
          </a:pPr>
          <a:r>
            <a:rPr lang="it-IT" sz="900" b="1" kern="1200" dirty="0"/>
            <a:t>Febbraio</a:t>
          </a:r>
        </a:p>
      </dsp:txBody>
      <dsp:txXfrm>
        <a:off x="982969" y="0"/>
        <a:ext cx="520174" cy="175833"/>
      </dsp:txXfrm>
    </dsp:sp>
    <dsp:sp modelId="{5319624B-98D5-44F7-B6CF-802AFA8C0640}">
      <dsp:nvSpPr>
        <dsp:cNvPr id="0" name=""/>
        <dsp:cNvSpPr/>
      </dsp:nvSpPr>
      <dsp:spPr>
        <a:xfrm>
          <a:off x="1539775" y="0"/>
          <a:ext cx="175833" cy="17583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1A3AA-D01B-4D82-80C2-6AE513C45A08}">
      <dsp:nvSpPr>
        <dsp:cNvPr id="0" name=""/>
        <dsp:cNvSpPr/>
      </dsp:nvSpPr>
      <dsp:spPr>
        <a:xfrm>
          <a:off x="1557359" y="17583"/>
          <a:ext cx="140666" cy="140666"/>
        </a:xfrm>
        <a:prstGeom prst="chord">
          <a:avLst>
            <a:gd name="adj1" fmla="val 19800000"/>
            <a:gd name="adj2" fmla="val 12600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90A67-FC05-4C8E-9969-074045FC1CE2}">
      <dsp:nvSpPr>
        <dsp:cNvPr id="0" name=""/>
        <dsp:cNvSpPr/>
      </dsp:nvSpPr>
      <dsp:spPr>
        <a:xfrm>
          <a:off x="1752241" y="175833"/>
          <a:ext cx="520174" cy="73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400050">
            <a:lnSpc>
              <a:spcPct val="90000"/>
            </a:lnSpc>
            <a:spcBef>
              <a:spcPct val="0"/>
            </a:spcBef>
            <a:spcAft>
              <a:spcPct val="35000"/>
            </a:spcAft>
            <a:buNone/>
          </a:pPr>
          <a:r>
            <a:rPr lang="it-IT" sz="900" b="1" kern="1200" dirty="0"/>
            <a:t>8 turni</a:t>
          </a:r>
        </a:p>
      </dsp:txBody>
      <dsp:txXfrm>
        <a:off x="1752241" y="175833"/>
        <a:ext cx="520174" cy="739966"/>
      </dsp:txXfrm>
    </dsp:sp>
    <dsp:sp modelId="{375841DC-7D8C-48D4-A4F0-3728F20D527A}">
      <dsp:nvSpPr>
        <dsp:cNvPr id="0" name=""/>
        <dsp:cNvSpPr/>
      </dsp:nvSpPr>
      <dsp:spPr>
        <a:xfrm>
          <a:off x="1752241" y="0"/>
          <a:ext cx="520174" cy="17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400050">
            <a:lnSpc>
              <a:spcPct val="90000"/>
            </a:lnSpc>
            <a:spcBef>
              <a:spcPct val="0"/>
            </a:spcBef>
            <a:spcAft>
              <a:spcPct val="35000"/>
            </a:spcAft>
            <a:buNone/>
          </a:pPr>
          <a:r>
            <a:rPr lang="it-IT" sz="900" b="1" kern="1200" dirty="0"/>
            <a:t>Marzo</a:t>
          </a:r>
        </a:p>
      </dsp:txBody>
      <dsp:txXfrm>
        <a:off x="1752241" y="0"/>
        <a:ext cx="520174" cy="175833"/>
      </dsp:txXfrm>
    </dsp:sp>
    <dsp:sp modelId="{14D48E65-4599-4D0D-940D-48C60E78F1CF}">
      <dsp:nvSpPr>
        <dsp:cNvPr id="0" name=""/>
        <dsp:cNvSpPr/>
      </dsp:nvSpPr>
      <dsp:spPr>
        <a:xfrm>
          <a:off x="2309047" y="0"/>
          <a:ext cx="175833" cy="17583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52988-E923-4345-AF8E-16E7B982C258}">
      <dsp:nvSpPr>
        <dsp:cNvPr id="0" name=""/>
        <dsp:cNvSpPr/>
      </dsp:nvSpPr>
      <dsp:spPr>
        <a:xfrm>
          <a:off x="2326630" y="17583"/>
          <a:ext cx="140666" cy="140666"/>
        </a:xfrm>
        <a:prstGeom prst="chord">
          <a:avLst>
            <a:gd name="adj1" fmla="val 16200000"/>
            <a:gd name="adj2" fmla="val 16200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19DC4-2FDB-4560-BEE7-0FFF1FB73658}">
      <dsp:nvSpPr>
        <dsp:cNvPr id="0" name=""/>
        <dsp:cNvSpPr/>
      </dsp:nvSpPr>
      <dsp:spPr>
        <a:xfrm>
          <a:off x="2521513" y="175833"/>
          <a:ext cx="520174" cy="73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400050">
            <a:lnSpc>
              <a:spcPct val="90000"/>
            </a:lnSpc>
            <a:spcBef>
              <a:spcPct val="0"/>
            </a:spcBef>
            <a:spcAft>
              <a:spcPct val="35000"/>
            </a:spcAft>
            <a:buNone/>
          </a:pPr>
          <a:r>
            <a:rPr lang="it-IT" sz="900" b="1" kern="1200" dirty="0"/>
            <a:t>3 turni</a:t>
          </a:r>
        </a:p>
      </dsp:txBody>
      <dsp:txXfrm>
        <a:off x="2521513" y="175833"/>
        <a:ext cx="520174" cy="739966"/>
      </dsp:txXfrm>
    </dsp:sp>
    <dsp:sp modelId="{FC39C3A0-D38E-46C1-832F-2BA646D0323E}">
      <dsp:nvSpPr>
        <dsp:cNvPr id="0" name=""/>
        <dsp:cNvSpPr/>
      </dsp:nvSpPr>
      <dsp:spPr>
        <a:xfrm>
          <a:off x="2521513" y="0"/>
          <a:ext cx="520174" cy="17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l" defTabSz="400050">
            <a:lnSpc>
              <a:spcPct val="90000"/>
            </a:lnSpc>
            <a:spcBef>
              <a:spcPct val="0"/>
            </a:spcBef>
            <a:spcAft>
              <a:spcPct val="35000"/>
            </a:spcAft>
            <a:buNone/>
          </a:pPr>
          <a:r>
            <a:rPr lang="it-IT" sz="900" b="1" kern="1200" dirty="0"/>
            <a:t>Aprile</a:t>
          </a:r>
        </a:p>
      </dsp:txBody>
      <dsp:txXfrm>
        <a:off x="2521513" y="0"/>
        <a:ext cx="520174" cy="17583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9DE924F-B15B-4359-8283-6F7CDC4F4A57}" type="datetimeFigureOut">
              <a:rPr lang="it-IT" smtClean="0"/>
              <a:t>07/11/2025</a:t>
            </a:fld>
            <a:endParaRPr lang="it-IT"/>
          </a:p>
        </p:txBody>
      </p:sp>
      <p:sp>
        <p:nvSpPr>
          <p:cNvPr id="4" name="Segnaposto immagine diapositiva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687F0719-DA53-4584-BCEC-79C4B026911D}" type="slidenum">
              <a:rPr lang="it-IT" smtClean="0"/>
              <a:t>‹N›</a:t>
            </a:fld>
            <a:endParaRPr lang="it-IT"/>
          </a:p>
        </p:txBody>
      </p:sp>
    </p:spTree>
    <p:extLst>
      <p:ext uri="{BB962C8B-B14F-4D97-AF65-F5344CB8AC3E}">
        <p14:creationId xmlns:p14="http://schemas.microsoft.com/office/powerpoint/2010/main" val="402133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C6A9C-D4D2-4563-AD30-12ABE45B6C6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74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7E90A9-498F-576F-81C5-7D7C24A6BFC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00DDD69-7B51-4FA6-B1F3-95ECAAC87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1D99633-11DB-3ED0-AE76-9C84A8AD89D2}"/>
              </a:ext>
            </a:extLst>
          </p:cNvPr>
          <p:cNvSpPr>
            <a:spLocks noGrp="1"/>
          </p:cNvSpPr>
          <p:nvPr>
            <p:ph type="dt" sz="half" idx="10"/>
          </p:nvPr>
        </p:nvSpPr>
        <p:spPr/>
        <p:txBody>
          <a:bodyPr/>
          <a:lstStyle/>
          <a:p>
            <a:fld id="{D99E0679-0F07-45D7-9AED-94AD32475813}" type="datetimeFigureOut">
              <a:rPr lang="it-IT" smtClean="0"/>
              <a:t>07/11/2025</a:t>
            </a:fld>
            <a:endParaRPr lang="it-IT"/>
          </a:p>
        </p:txBody>
      </p:sp>
      <p:sp>
        <p:nvSpPr>
          <p:cNvPr id="5" name="Segnaposto piè di pagina 4">
            <a:extLst>
              <a:ext uri="{FF2B5EF4-FFF2-40B4-BE49-F238E27FC236}">
                <a16:creationId xmlns:a16="http://schemas.microsoft.com/office/drawing/2014/main" id="{E171AF6D-5C0C-DEE2-A66A-790FB88E89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48F0654-A78C-2999-6D1F-178F7DDFBA41}"/>
              </a:ext>
            </a:extLst>
          </p:cNvPr>
          <p:cNvSpPr>
            <a:spLocks noGrp="1"/>
          </p:cNvSpPr>
          <p:nvPr>
            <p:ph type="sldNum" sz="quarter" idx="12"/>
          </p:nvPr>
        </p:nvSpPr>
        <p:spPr/>
        <p:txBody>
          <a:bodyPr/>
          <a:lstStyle/>
          <a:p>
            <a:fld id="{F2B49A6F-A7B7-48E9-AD94-1396B467B74B}" type="slidenum">
              <a:rPr lang="it-IT" smtClean="0"/>
              <a:t>‹N›</a:t>
            </a:fld>
            <a:endParaRPr lang="it-IT"/>
          </a:p>
        </p:txBody>
      </p:sp>
    </p:spTree>
    <p:extLst>
      <p:ext uri="{BB962C8B-B14F-4D97-AF65-F5344CB8AC3E}">
        <p14:creationId xmlns:p14="http://schemas.microsoft.com/office/powerpoint/2010/main" val="163109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45AE1E-6ADF-1FBC-1CF4-587CB6EF591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6310345-CE9F-D923-FAB9-B0448B7B7FE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5D2C97-BF6E-CD90-79A0-C1C40CBC3779}"/>
              </a:ext>
            </a:extLst>
          </p:cNvPr>
          <p:cNvSpPr>
            <a:spLocks noGrp="1"/>
          </p:cNvSpPr>
          <p:nvPr>
            <p:ph type="dt" sz="half" idx="10"/>
          </p:nvPr>
        </p:nvSpPr>
        <p:spPr/>
        <p:txBody>
          <a:bodyPr/>
          <a:lstStyle/>
          <a:p>
            <a:fld id="{D99E0679-0F07-45D7-9AED-94AD32475813}" type="datetimeFigureOut">
              <a:rPr lang="it-IT" smtClean="0"/>
              <a:t>07/11/2025</a:t>
            </a:fld>
            <a:endParaRPr lang="it-IT"/>
          </a:p>
        </p:txBody>
      </p:sp>
      <p:sp>
        <p:nvSpPr>
          <p:cNvPr id="5" name="Segnaposto piè di pagina 4">
            <a:extLst>
              <a:ext uri="{FF2B5EF4-FFF2-40B4-BE49-F238E27FC236}">
                <a16:creationId xmlns:a16="http://schemas.microsoft.com/office/drawing/2014/main" id="{DD1FEE99-043C-2FAE-1122-57CCCBCEFD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AF8169-752F-935C-490C-0C1F1EAD9F5B}"/>
              </a:ext>
            </a:extLst>
          </p:cNvPr>
          <p:cNvSpPr>
            <a:spLocks noGrp="1"/>
          </p:cNvSpPr>
          <p:nvPr>
            <p:ph type="sldNum" sz="quarter" idx="12"/>
          </p:nvPr>
        </p:nvSpPr>
        <p:spPr/>
        <p:txBody>
          <a:bodyPr/>
          <a:lstStyle/>
          <a:p>
            <a:fld id="{F2B49A6F-A7B7-48E9-AD94-1396B467B74B}" type="slidenum">
              <a:rPr lang="it-IT" smtClean="0"/>
              <a:t>‹N›</a:t>
            </a:fld>
            <a:endParaRPr lang="it-IT"/>
          </a:p>
        </p:txBody>
      </p:sp>
    </p:spTree>
    <p:extLst>
      <p:ext uri="{BB962C8B-B14F-4D97-AF65-F5344CB8AC3E}">
        <p14:creationId xmlns:p14="http://schemas.microsoft.com/office/powerpoint/2010/main" val="399911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3E4CC65-F2E4-EE61-09E6-7B554E70132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C40EB54-9159-A5C0-E6DA-3C9F42984D7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B13C64-F9DE-F5C1-DD4C-54C8C5930F88}"/>
              </a:ext>
            </a:extLst>
          </p:cNvPr>
          <p:cNvSpPr>
            <a:spLocks noGrp="1"/>
          </p:cNvSpPr>
          <p:nvPr>
            <p:ph type="dt" sz="half" idx="10"/>
          </p:nvPr>
        </p:nvSpPr>
        <p:spPr/>
        <p:txBody>
          <a:bodyPr/>
          <a:lstStyle/>
          <a:p>
            <a:fld id="{D99E0679-0F07-45D7-9AED-94AD32475813}" type="datetimeFigureOut">
              <a:rPr lang="it-IT" smtClean="0"/>
              <a:t>07/11/2025</a:t>
            </a:fld>
            <a:endParaRPr lang="it-IT"/>
          </a:p>
        </p:txBody>
      </p:sp>
      <p:sp>
        <p:nvSpPr>
          <p:cNvPr id="5" name="Segnaposto piè di pagina 4">
            <a:extLst>
              <a:ext uri="{FF2B5EF4-FFF2-40B4-BE49-F238E27FC236}">
                <a16:creationId xmlns:a16="http://schemas.microsoft.com/office/drawing/2014/main" id="{EF4D8968-2BA6-F66E-F610-8D8955E5AA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809EE5E-F680-D890-271A-3EA853040D18}"/>
              </a:ext>
            </a:extLst>
          </p:cNvPr>
          <p:cNvSpPr>
            <a:spLocks noGrp="1"/>
          </p:cNvSpPr>
          <p:nvPr>
            <p:ph type="sldNum" sz="quarter" idx="12"/>
          </p:nvPr>
        </p:nvSpPr>
        <p:spPr/>
        <p:txBody>
          <a:bodyPr/>
          <a:lstStyle/>
          <a:p>
            <a:fld id="{F2B49A6F-A7B7-48E9-AD94-1396B467B74B}" type="slidenum">
              <a:rPr lang="it-IT" smtClean="0"/>
              <a:t>‹N›</a:t>
            </a:fld>
            <a:endParaRPr lang="it-IT"/>
          </a:p>
        </p:txBody>
      </p:sp>
    </p:spTree>
    <p:extLst>
      <p:ext uri="{BB962C8B-B14F-4D97-AF65-F5344CB8AC3E}">
        <p14:creationId xmlns:p14="http://schemas.microsoft.com/office/powerpoint/2010/main" val="1017648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ttro">
    <p:spTree>
      <p:nvGrpSpPr>
        <p:cNvPr id="1" name=""/>
        <p:cNvGrpSpPr/>
        <p:nvPr/>
      </p:nvGrpSpPr>
      <p:grpSpPr>
        <a:xfrm>
          <a:off x="0" y="0"/>
          <a:ext cx="0" cy="0"/>
          <a:chOff x="0" y="0"/>
          <a:chExt cx="0" cy="0"/>
        </a:xfrm>
      </p:grpSpPr>
      <p:sp>
        <p:nvSpPr>
          <p:cNvPr id="34" name="Segnaposto testo 29">
            <a:extLst>
              <a:ext uri="{FF2B5EF4-FFF2-40B4-BE49-F238E27FC236}">
                <a16:creationId xmlns:a16="http://schemas.microsoft.com/office/drawing/2014/main" id="{7E09C742-5D77-43A5-A33A-73D138825CCF}"/>
              </a:ext>
            </a:extLst>
          </p:cNvPr>
          <p:cNvSpPr>
            <a:spLocks noGrp="1"/>
          </p:cNvSpPr>
          <p:nvPr>
            <p:ph type="body" sz="quarter" idx="15" hasCustomPrompt="1"/>
          </p:nvPr>
        </p:nvSpPr>
        <p:spPr>
          <a:xfrm>
            <a:off x="520299" y="4191996"/>
            <a:ext cx="2299102" cy="693081"/>
          </a:xfrm>
        </p:spPr>
        <p:txBody>
          <a:bodyPr lIns="0" rIns="0" rtlCol="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FARE CLIC PER MODIFICARE</a:t>
            </a:r>
          </a:p>
        </p:txBody>
      </p:sp>
      <p:sp>
        <p:nvSpPr>
          <p:cNvPr id="35" name="Segnaposto testo 29">
            <a:extLst>
              <a:ext uri="{FF2B5EF4-FFF2-40B4-BE49-F238E27FC236}">
                <a16:creationId xmlns:a16="http://schemas.microsoft.com/office/drawing/2014/main" id="{878C8350-ACA7-4A8E-B350-5311BA064629}"/>
              </a:ext>
            </a:extLst>
          </p:cNvPr>
          <p:cNvSpPr>
            <a:spLocks noGrp="1"/>
          </p:cNvSpPr>
          <p:nvPr>
            <p:ph type="body" sz="quarter" idx="16" hasCustomPrompt="1"/>
          </p:nvPr>
        </p:nvSpPr>
        <p:spPr>
          <a:xfrm>
            <a:off x="3569300" y="4191996"/>
            <a:ext cx="2299103" cy="693081"/>
          </a:xfrm>
        </p:spPr>
        <p:txBody>
          <a:bodyPr lIns="0" rIns="0" rtlCol="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FARE CLIC PER MODIFICARE</a:t>
            </a:r>
          </a:p>
        </p:txBody>
      </p:sp>
      <p:sp>
        <p:nvSpPr>
          <p:cNvPr id="36" name="Segnaposto testo 29">
            <a:extLst>
              <a:ext uri="{FF2B5EF4-FFF2-40B4-BE49-F238E27FC236}">
                <a16:creationId xmlns:a16="http://schemas.microsoft.com/office/drawing/2014/main" id="{F2A8EB81-781B-48A6-AEC3-3C6467F831A7}"/>
              </a:ext>
            </a:extLst>
          </p:cNvPr>
          <p:cNvSpPr>
            <a:spLocks noGrp="1"/>
          </p:cNvSpPr>
          <p:nvPr>
            <p:ph type="body" sz="quarter" idx="17" hasCustomPrompt="1"/>
          </p:nvPr>
        </p:nvSpPr>
        <p:spPr>
          <a:xfrm>
            <a:off x="6616299" y="4191996"/>
            <a:ext cx="2299102" cy="693081"/>
          </a:xfrm>
        </p:spPr>
        <p:txBody>
          <a:bodyPr lIns="0" rIns="0" rtlCol="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FARE CLIC PER MODIFICARE</a:t>
            </a:r>
          </a:p>
        </p:txBody>
      </p:sp>
      <p:sp>
        <p:nvSpPr>
          <p:cNvPr id="37" name="Segnaposto testo 29">
            <a:extLst>
              <a:ext uri="{FF2B5EF4-FFF2-40B4-BE49-F238E27FC236}">
                <a16:creationId xmlns:a16="http://schemas.microsoft.com/office/drawing/2014/main" id="{A9EE98B1-8D2A-449C-96EF-F184DF610708}"/>
              </a:ext>
            </a:extLst>
          </p:cNvPr>
          <p:cNvSpPr>
            <a:spLocks noGrp="1"/>
          </p:cNvSpPr>
          <p:nvPr>
            <p:ph type="body" sz="quarter" idx="18" hasCustomPrompt="1"/>
          </p:nvPr>
        </p:nvSpPr>
        <p:spPr>
          <a:xfrm>
            <a:off x="9656633" y="4191996"/>
            <a:ext cx="2306767" cy="693081"/>
          </a:xfrm>
        </p:spPr>
        <p:txBody>
          <a:bodyPr lIns="0" rIns="0" rtlCol="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FARE CLIC PER MODIFICARE</a:t>
            </a:r>
          </a:p>
        </p:txBody>
      </p:sp>
      <p:sp>
        <p:nvSpPr>
          <p:cNvPr id="48" name="Segnaposto immagine 47">
            <a:extLst>
              <a:ext uri="{FF2B5EF4-FFF2-40B4-BE49-F238E27FC236}">
                <a16:creationId xmlns:a16="http://schemas.microsoft.com/office/drawing/2014/main" id="{8484A25E-AE23-40DD-A3BE-DA02A03AEA90}"/>
              </a:ext>
            </a:extLst>
          </p:cNvPr>
          <p:cNvSpPr>
            <a:spLocks noGrp="1"/>
          </p:cNvSpPr>
          <p:nvPr>
            <p:ph type="pic" sz="quarter" idx="19"/>
          </p:nvPr>
        </p:nvSpPr>
        <p:spPr>
          <a:xfrm>
            <a:off x="520298" y="2211773"/>
            <a:ext cx="1871210" cy="1871210"/>
          </a:xfrm>
        </p:spPr>
        <p:txBody>
          <a:bodyPr rtlCol="0">
            <a:normAutofit/>
          </a:bodyPr>
          <a:lstStyle>
            <a:lvl1pPr marL="0" indent="0">
              <a:buNone/>
              <a:defRPr sz="1000"/>
            </a:lvl1pPr>
          </a:lstStyle>
          <a:p>
            <a:pPr rtl="0"/>
            <a:endParaRPr lang="it-IT" noProof="0"/>
          </a:p>
        </p:txBody>
      </p:sp>
      <p:sp>
        <p:nvSpPr>
          <p:cNvPr id="49" name="Segnaposto immagine 47">
            <a:extLst>
              <a:ext uri="{FF2B5EF4-FFF2-40B4-BE49-F238E27FC236}">
                <a16:creationId xmlns:a16="http://schemas.microsoft.com/office/drawing/2014/main" id="{A29E5169-BCAD-4547-9CE2-A20078F01E19}"/>
              </a:ext>
            </a:extLst>
          </p:cNvPr>
          <p:cNvSpPr>
            <a:spLocks noGrp="1"/>
          </p:cNvSpPr>
          <p:nvPr>
            <p:ph type="pic" sz="quarter" idx="20"/>
          </p:nvPr>
        </p:nvSpPr>
        <p:spPr>
          <a:xfrm>
            <a:off x="3568298" y="2211773"/>
            <a:ext cx="1871210" cy="1871210"/>
          </a:xfrm>
        </p:spPr>
        <p:txBody>
          <a:bodyPr rtlCol="0">
            <a:normAutofit/>
          </a:bodyPr>
          <a:lstStyle>
            <a:lvl1pPr marL="0" indent="0">
              <a:buNone/>
              <a:defRPr sz="1000"/>
            </a:lvl1pPr>
          </a:lstStyle>
          <a:p>
            <a:pPr rtl="0"/>
            <a:endParaRPr lang="it-IT" noProof="0"/>
          </a:p>
        </p:txBody>
      </p:sp>
      <p:sp>
        <p:nvSpPr>
          <p:cNvPr id="50" name="Segnaposto immagine 47">
            <a:extLst>
              <a:ext uri="{FF2B5EF4-FFF2-40B4-BE49-F238E27FC236}">
                <a16:creationId xmlns:a16="http://schemas.microsoft.com/office/drawing/2014/main" id="{A101710F-0F09-47D0-834B-8D89EDB95FF8}"/>
              </a:ext>
            </a:extLst>
          </p:cNvPr>
          <p:cNvSpPr>
            <a:spLocks noGrp="1"/>
          </p:cNvSpPr>
          <p:nvPr>
            <p:ph type="pic" sz="quarter" idx="21"/>
          </p:nvPr>
        </p:nvSpPr>
        <p:spPr>
          <a:xfrm>
            <a:off x="6616298" y="2211773"/>
            <a:ext cx="1871210" cy="1871210"/>
          </a:xfrm>
        </p:spPr>
        <p:txBody>
          <a:bodyPr rtlCol="0">
            <a:normAutofit/>
          </a:bodyPr>
          <a:lstStyle>
            <a:lvl1pPr marL="0" indent="0">
              <a:buNone/>
              <a:defRPr sz="1000"/>
            </a:lvl1pPr>
          </a:lstStyle>
          <a:p>
            <a:pPr rtl="0"/>
            <a:endParaRPr lang="it-IT" noProof="0"/>
          </a:p>
        </p:txBody>
      </p:sp>
      <p:sp>
        <p:nvSpPr>
          <p:cNvPr id="51" name="Segnaposto immagine 47">
            <a:extLst>
              <a:ext uri="{FF2B5EF4-FFF2-40B4-BE49-F238E27FC236}">
                <a16:creationId xmlns:a16="http://schemas.microsoft.com/office/drawing/2014/main" id="{5FAFAEF7-2532-42BC-9CA3-D109538AC877}"/>
              </a:ext>
            </a:extLst>
          </p:cNvPr>
          <p:cNvSpPr>
            <a:spLocks noGrp="1"/>
          </p:cNvSpPr>
          <p:nvPr>
            <p:ph type="pic" sz="quarter" idx="22"/>
          </p:nvPr>
        </p:nvSpPr>
        <p:spPr>
          <a:xfrm>
            <a:off x="9667307" y="2211773"/>
            <a:ext cx="1871210" cy="1871210"/>
          </a:xfrm>
        </p:spPr>
        <p:txBody>
          <a:bodyPr rtlCol="0">
            <a:normAutofit/>
          </a:bodyPr>
          <a:lstStyle>
            <a:lvl1pPr marL="0" indent="0">
              <a:buNone/>
              <a:defRPr sz="1000"/>
            </a:lvl1pPr>
          </a:lstStyle>
          <a:p>
            <a:pPr rtl="0"/>
            <a:endParaRPr lang="it-IT" noProof="0"/>
          </a:p>
        </p:txBody>
      </p:sp>
      <p:sp>
        <p:nvSpPr>
          <p:cNvPr id="55" name="Segnaposto testo 29">
            <a:extLst>
              <a:ext uri="{FF2B5EF4-FFF2-40B4-BE49-F238E27FC236}">
                <a16:creationId xmlns:a16="http://schemas.microsoft.com/office/drawing/2014/main" id="{C0B3A230-8B78-438B-8350-7C8430DEEFFC}"/>
              </a:ext>
            </a:extLst>
          </p:cNvPr>
          <p:cNvSpPr>
            <a:spLocks noGrp="1"/>
          </p:cNvSpPr>
          <p:nvPr>
            <p:ph type="body" sz="quarter" idx="24"/>
          </p:nvPr>
        </p:nvSpPr>
        <p:spPr>
          <a:xfrm>
            <a:off x="520299" y="4939990"/>
            <a:ext cx="2299102" cy="419100"/>
          </a:xfrm>
        </p:spPr>
        <p:txBody>
          <a:bodyPr lIns="0" rIns="0" rtlCol="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Fare clic per modificare</a:t>
            </a:r>
          </a:p>
        </p:txBody>
      </p:sp>
      <p:sp>
        <p:nvSpPr>
          <p:cNvPr id="56" name="Segnaposto testo 29">
            <a:extLst>
              <a:ext uri="{FF2B5EF4-FFF2-40B4-BE49-F238E27FC236}">
                <a16:creationId xmlns:a16="http://schemas.microsoft.com/office/drawing/2014/main" id="{ED6E9576-E633-4CDE-B44E-7E810BB8B41B}"/>
              </a:ext>
            </a:extLst>
          </p:cNvPr>
          <p:cNvSpPr>
            <a:spLocks noGrp="1"/>
          </p:cNvSpPr>
          <p:nvPr>
            <p:ph type="body" sz="quarter" idx="25"/>
          </p:nvPr>
        </p:nvSpPr>
        <p:spPr>
          <a:xfrm>
            <a:off x="3568881" y="4939990"/>
            <a:ext cx="2299103" cy="419100"/>
          </a:xfrm>
        </p:spPr>
        <p:txBody>
          <a:bodyPr lIns="0" rIns="0" rtlCol="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Fare clic per modificare</a:t>
            </a:r>
          </a:p>
        </p:txBody>
      </p:sp>
      <p:sp>
        <p:nvSpPr>
          <p:cNvPr id="57" name="Segnaposto testo 29">
            <a:extLst>
              <a:ext uri="{FF2B5EF4-FFF2-40B4-BE49-F238E27FC236}">
                <a16:creationId xmlns:a16="http://schemas.microsoft.com/office/drawing/2014/main" id="{839F3D9E-A504-4099-B225-3C7C0823F184}"/>
              </a:ext>
            </a:extLst>
          </p:cNvPr>
          <p:cNvSpPr>
            <a:spLocks noGrp="1"/>
          </p:cNvSpPr>
          <p:nvPr>
            <p:ph type="body" sz="quarter" idx="26"/>
          </p:nvPr>
        </p:nvSpPr>
        <p:spPr>
          <a:xfrm>
            <a:off x="6616299" y="4939990"/>
            <a:ext cx="2299102" cy="419100"/>
          </a:xfrm>
        </p:spPr>
        <p:txBody>
          <a:bodyPr lIns="0" rIns="0" rtlCol="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Fare clic per modificare</a:t>
            </a:r>
          </a:p>
        </p:txBody>
      </p:sp>
      <p:sp>
        <p:nvSpPr>
          <p:cNvPr id="58" name="Segnaposto testo 29">
            <a:extLst>
              <a:ext uri="{FF2B5EF4-FFF2-40B4-BE49-F238E27FC236}">
                <a16:creationId xmlns:a16="http://schemas.microsoft.com/office/drawing/2014/main" id="{0ACDF000-4FBF-40D1-A089-C38F77F41878}"/>
              </a:ext>
            </a:extLst>
          </p:cNvPr>
          <p:cNvSpPr>
            <a:spLocks noGrp="1"/>
          </p:cNvSpPr>
          <p:nvPr>
            <p:ph type="body" sz="quarter" idx="27"/>
          </p:nvPr>
        </p:nvSpPr>
        <p:spPr>
          <a:xfrm>
            <a:off x="9656633" y="4939990"/>
            <a:ext cx="2306767" cy="419100"/>
          </a:xfrm>
        </p:spPr>
        <p:txBody>
          <a:bodyPr lIns="0" rIns="0" rtlCol="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it-IT" noProof="0"/>
              <a:t>Fare clic per modificare</a:t>
            </a:r>
          </a:p>
        </p:txBody>
      </p:sp>
      <p:sp>
        <p:nvSpPr>
          <p:cNvPr id="2" name="Titolo 1">
            <a:extLst>
              <a:ext uri="{FF2B5EF4-FFF2-40B4-BE49-F238E27FC236}">
                <a16:creationId xmlns:a16="http://schemas.microsoft.com/office/drawing/2014/main" id="{FF3C5B4E-B37A-42FE-AD0A-48A006152D68}"/>
              </a:ext>
            </a:extLst>
          </p:cNvPr>
          <p:cNvSpPr>
            <a:spLocks noGrp="1"/>
          </p:cNvSpPr>
          <p:nvPr>
            <p:ph type="title"/>
          </p:nvPr>
        </p:nvSpPr>
        <p:spPr/>
        <p:txBody>
          <a:bodyPr rtlCol="0"/>
          <a:lstStyle/>
          <a:p>
            <a:pPr rtl="0"/>
            <a:r>
              <a:rPr lang="it-IT" noProof="0"/>
              <a:t>Fare clic per modificare lo stile del titolo</a:t>
            </a:r>
          </a:p>
        </p:txBody>
      </p:sp>
    </p:spTree>
    <p:extLst>
      <p:ext uri="{BB962C8B-B14F-4D97-AF65-F5344CB8AC3E}">
        <p14:creationId xmlns:p14="http://schemas.microsoft.com/office/powerpoint/2010/main" val="332335315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i">
    <p:spTree>
      <p:nvGrpSpPr>
        <p:cNvPr id="1" name=""/>
        <p:cNvGrpSpPr/>
        <p:nvPr/>
      </p:nvGrpSpPr>
      <p:grpSpPr>
        <a:xfrm>
          <a:off x="0" y="0"/>
          <a:ext cx="0" cy="0"/>
          <a:chOff x="0" y="0"/>
          <a:chExt cx="0" cy="0"/>
        </a:xfrm>
      </p:grpSpPr>
      <p:sp>
        <p:nvSpPr>
          <p:cNvPr id="14" name="Segnaposto immagine 26">
            <a:extLst>
              <a:ext uri="{FF2B5EF4-FFF2-40B4-BE49-F238E27FC236}">
                <a16:creationId xmlns:a16="http://schemas.microsoft.com/office/drawing/2014/main" id="{500654BA-1541-433B-9215-28700B0303EE}"/>
              </a:ext>
            </a:extLst>
          </p:cNvPr>
          <p:cNvSpPr>
            <a:spLocks noGrp="1"/>
          </p:cNvSpPr>
          <p:nvPr>
            <p:ph type="pic" sz="quarter" idx="12"/>
          </p:nvPr>
        </p:nvSpPr>
        <p:spPr>
          <a:xfrm>
            <a:off x="1547411" y="4242295"/>
            <a:ext cx="1263606" cy="1263606"/>
          </a:xfrm>
          <a:solidFill>
            <a:schemeClr val="bg1">
              <a:lumMod val="95000"/>
            </a:schemeClr>
          </a:solidFill>
        </p:spPr>
        <p:txBody>
          <a:bodyPr rtlCol="0">
            <a:normAutofit/>
          </a:bodyPr>
          <a:lstStyle>
            <a:lvl1pPr marL="0" indent="0">
              <a:buNone/>
              <a:defRPr sz="1000"/>
            </a:lvl1pPr>
          </a:lstStyle>
          <a:p>
            <a:pPr rtl="0"/>
            <a:endParaRPr lang="it-IT" noProof="0"/>
          </a:p>
        </p:txBody>
      </p:sp>
      <p:sp>
        <p:nvSpPr>
          <p:cNvPr id="15" name="Segnaposto immagine 28">
            <a:extLst>
              <a:ext uri="{FF2B5EF4-FFF2-40B4-BE49-F238E27FC236}">
                <a16:creationId xmlns:a16="http://schemas.microsoft.com/office/drawing/2014/main" id="{B81BF663-6BBA-4370-86CA-D3FBEBE9C794}"/>
              </a:ext>
            </a:extLst>
          </p:cNvPr>
          <p:cNvSpPr>
            <a:spLocks noGrp="1"/>
          </p:cNvSpPr>
          <p:nvPr>
            <p:ph type="pic" sz="quarter" idx="13"/>
          </p:nvPr>
        </p:nvSpPr>
        <p:spPr>
          <a:xfrm>
            <a:off x="3048000" y="1714764"/>
            <a:ext cx="2541629" cy="2541629"/>
          </a:xfrm>
          <a:solidFill>
            <a:schemeClr val="bg1">
              <a:lumMod val="95000"/>
            </a:schemeClr>
          </a:solidFill>
        </p:spPr>
        <p:txBody>
          <a:bodyPr rtlCol="0">
            <a:normAutofit/>
          </a:bodyPr>
          <a:lstStyle>
            <a:lvl1pPr marL="0" indent="0">
              <a:buNone/>
              <a:defRPr sz="1000"/>
            </a:lvl1pPr>
          </a:lstStyle>
          <a:p>
            <a:pPr rtl="0"/>
            <a:endParaRPr lang="it-IT" noProof="0"/>
          </a:p>
        </p:txBody>
      </p:sp>
      <p:sp>
        <p:nvSpPr>
          <p:cNvPr id="16" name="Segnaposto immagine 26">
            <a:extLst>
              <a:ext uri="{FF2B5EF4-FFF2-40B4-BE49-F238E27FC236}">
                <a16:creationId xmlns:a16="http://schemas.microsoft.com/office/drawing/2014/main" id="{3110FC8C-CC95-4860-9D85-D223D0B5AB23}"/>
              </a:ext>
            </a:extLst>
          </p:cNvPr>
          <p:cNvSpPr>
            <a:spLocks noGrp="1"/>
          </p:cNvSpPr>
          <p:nvPr>
            <p:ph type="pic" sz="quarter" idx="14"/>
          </p:nvPr>
        </p:nvSpPr>
        <p:spPr>
          <a:xfrm>
            <a:off x="4986577" y="2984114"/>
            <a:ext cx="1263606" cy="1263606"/>
          </a:xfrm>
          <a:solidFill>
            <a:schemeClr val="bg1">
              <a:lumMod val="95000"/>
            </a:schemeClr>
          </a:solidFill>
          <a:ln w="28575">
            <a:solidFill>
              <a:schemeClr val="bg1"/>
            </a:solidFill>
          </a:ln>
        </p:spPr>
        <p:txBody>
          <a:bodyPr rtlCol="0">
            <a:normAutofit/>
          </a:bodyPr>
          <a:lstStyle>
            <a:lvl1pPr marL="0" indent="0">
              <a:buNone/>
              <a:defRPr sz="1000"/>
            </a:lvl1pPr>
          </a:lstStyle>
          <a:p>
            <a:pPr rtl="0"/>
            <a:endParaRPr lang="it-IT" noProof="0"/>
          </a:p>
        </p:txBody>
      </p:sp>
      <p:sp>
        <p:nvSpPr>
          <p:cNvPr id="18" name="Segnaposto immagine 26">
            <a:extLst>
              <a:ext uri="{FF2B5EF4-FFF2-40B4-BE49-F238E27FC236}">
                <a16:creationId xmlns:a16="http://schemas.microsoft.com/office/drawing/2014/main" id="{96B6629B-A998-4E97-AF59-820607964346}"/>
              </a:ext>
            </a:extLst>
          </p:cNvPr>
          <p:cNvSpPr>
            <a:spLocks noGrp="1"/>
          </p:cNvSpPr>
          <p:nvPr>
            <p:ph type="pic" sz="quarter" idx="16"/>
          </p:nvPr>
        </p:nvSpPr>
        <p:spPr>
          <a:xfrm>
            <a:off x="9346361" y="2944684"/>
            <a:ext cx="1263606" cy="1263606"/>
          </a:xfrm>
          <a:solidFill>
            <a:schemeClr val="bg1">
              <a:lumMod val="95000"/>
            </a:schemeClr>
          </a:solidFill>
        </p:spPr>
        <p:txBody>
          <a:bodyPr rtlCol="0">
            <a:normAutofit/>
          </a:bodyPr>
          <a:lstStyle>
            <a:lvl1pPr marL="0" indent="0">
              <a:buNone/>
              <a:defRPr sz="1000"/>
            </a:lvl1pPr>
          </a:lstStyle>
          <a:p>
            <a:pPr rtl="0"/>
            <a:endParaRPr lang="it-IT" noProof="0"/>
          </a:p>
        </p:txBody>
      </p:sp>
      <p:sp>
        <p:nvSpPr>
          <p:cNvPr id="19" name="Segnaposto immagine 26">
            <a:extLst>
              <a:ext uri="{FF2B5EF4-FFF2-40B4-BE49-F238E27FC236}">
                <a16:creationId xmlns:a16="http://schemas.microsoft.com/office/drawing/2014/main" id="{E7068E7E-100A-4416-ADAD-62C7E40DC9F4}"/>
              </a:ext>
            </a:extLst>
          </p:cNvPr>
          <p:cNvSpPr>
            <a:spLocks noGrp="1"/>
          </p:cNvSpPr>
          <p:nvPr>
            <p:ph type="pic" sz="quarter" idx="17"/>
          </p:nvPr>
        </p:nvSpPr>
        <p:spPr>
          <a:xfrm>
            <a:off x="6413135" y="4251739"/>
            <a:ext cx="1813600" cy="1813600"/>
          </a:xfrm>
          <a:solidFill>
            <a:schemeClr val="bg1">
              <a:lumMod val="95000"/>
            </a:schemeClr>
          </a:solidFill>
        </p:spPr>
        <p:txBody>
          <a:bodyPr rtlCol="0">
            <a:normAutofit/>
          </a:bodyPr>
          <a:lstStyle>
            <a:lvl1pPr marL="0" indent="0">
              <a:buNone/>
              <a:defRPr sz="1000"/>
            </a:lvl1pPr>
          </a:lstStyle>
          <a:p>
            <a:pPr rtl="0"/>
            <a:endParaRPr lang="it-IT" noProof="0"/>
          </a:p>
        </p:txBody>
      </p:sp>
      <p:sp>
        <p:nvSpPr>
          <p:cNvPr id="17" name="Segnaposto immagine 26">
            <a:extLst>
              <a:ext uri="{FF2B5EF4-FFF2-40B4-BE49-F238E27FC236}">
                <a16:creationId xmlns:a16="http://schemas.microsoft.com/office/drawing/2014/main" id="{46EF57CD-F1F0-45CD-A774-1000903DF4BD}"/>
              </a:ext>
            </a:extLst>
          </p:cNvPr>
          <p:cNvSpPr>
            <a:spLocks noGrp="1"/>
          </p:cNvSpPr>
          <p:nvPr>
            <p:ph type="pic" sz="quarter" idx="15"/>
          </p:nvPr>
        </p:nvSpPr>
        <p:spPr>
          <a:xfrm>
            <a:off x="7914479" y="4223307"/>
            <a:ext cx="1263606" cy="1263606"/>
          </a:xfrm>
          <a:solidFill>
            <a:schemeClr val="bg1">
              <a:lumMod val="95000"/>
            </a:schemeClr>
          </a:solidFill>
          <a:ln w="28575">
            <a:solidFill>
              <a:schemeClr val="bg1"/>
            </a:solidFill>
          </a:ln>
        </p:spPr>
        <p:txBody>
          <a:bodyPr rtlCol="0">
            <a:normAutofit/>
          </a:bodyPr>
          <a:lstStyle>
            <a:lvl1pPr marL="0" indent="0">
              <a:buNone/>
              <a:defRPr sz="1000"/>
            </a:lvl1pPr>
          </a:lstStyle>
          <a:p>
            <a:pPr rtl="0"/>
            <a:endParaRPr lang="it-IT" noProof="0"/>
          </a:p>
        </p:txBody>
      </p:sp>
      <p:sp>
        <p:nvSpPr>
          <p:cNvPr id="2" name="Titolo 1">
            <a:extLst>
              <a:ext uri="{FF2B5EF4-FFF2-40B4-BE49-F238E27FC236}">
                <a16:creationId xmlns:a16="http://schemas.microsoft.com/office/drawing/2014/main" id="{602744E1-F9AC-47B5-B4DD-40D0F4C4DE80}"/>
              </a:ext>
            </a:extLst>
          </p:cNvPr>
          <p:cNvSpPr>
            <a:spLocks noGrp="1"/>
          </p:cNvSpPr>
          <p:nvPr>
            <p:ph type="title"/>
          </p:nvPr>
        </p:nvSpPr>
        <p:spPr/>
        <p:txBody>
          <a:bodyPr rtlCol="0"/>
          <a:lstStyle/>
          <a:p>
            <a:pPr rtl="0"/>
            <a:r>
              <a:rPr lang="it-IT" noProof="0"/>
              <a:t>Fare clic per modificare lo stile del titolo</a:t>
            </a:r>
          </a:p>
        </p:txBody>
      </p:sp>
    </p:spTree>
    <p:extLst>
      <p:ext uri="{BB962C8B-B14F-4D97-AF65-F5344CB8AC3E}">
        <p14:creationId xmlns:p14="http://schemas.microsoft.com/office/powerpoint/2010/main" val="625317001"/>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84">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tto">
    <p:spTree>
      <p:nvGrpSpPr>
        <p:cNvPr id="1" name=""/>
        <p:cNvGrpSpPr/>
        <p:nvPr/>
      </p:nvGrpSpPr>
      <p:grpSpPr>
        <a:xfrm>
          <a:off x="0" y="0"/>
          <a:ext cx="0" cy="0"/>
          <a:chOff x="0" y="0"/>
          <a:chExt cx="0" cy="0"/>
        </a:xfrm>
      </p:grpSpPr>
      <p:sp>
        <p:nvSpPr>
          <p:cNvPr id="65" name="Segnaposto immagine 28">
            <a:extLst>
              <a:ext uri="{FF2B5EF4-FFF2-40B4-BE49-F238E27FC236}">
                <a16:creationId xmlns:a16="http://schemas.microsoft.com/office/drawing/2014/main" id="{F0B59EAE-3448-4C8D-9F63-2A067F99C434}"/>
              </a:ext>
            </a:extLst>
          </p:cNvPr>
          <p:cNvSpPr>
            <a:spLocks noGrp="1"/>
          </p:cNvSpPr>
          <p:nvPr>
            <p:ph type="pic" sz="quarter" idx="16"/>
          </p:nvPr>
        </p:nvSpPr>
        <p:spPr>
          <a:xfrm>
            <a:off x="5545667" y="4024752"/>
            <a:ext cx="2286000" cy="2286000"/>
          </a:xfrm>
          <a:solidFill>
            <a:schemeClr val="bg1">
              <a:lumMod val="95000"/>
            </a:schemeClr>
          </a:solidFill>
        </p:spPr>
        <p:txBody>
          <a:bodyPr rtlCol="0">
            <a:normAutofit/>
          </a:bodyPr>
          <a:lstStyle>
            <a:lvl1pPr marL="0" indent="0">
              <a:buNone/>
              <a:defRPr sz="1000"/>
            </a:lvl1pPr>
          </a:lstStyle>
          <a:p>
            <a:pPr rtl="0"/>
            <a:endParaRPr lang="it-IT" noProof="0"/>
          </a:p>
        </p:txBody>
      </p:sp>
      <p:sp>
        <p:nvSpPr>
          <p:cNvPr id="60" name="Segnaposto immagine 26">
            <a:extLst>
              <a:ext uri="{FF2B5EF4-FFF2-40B4-BE49-F238E27FC236}">
                <a16:creationId xmlns:a16="http://schemas.microsoft.com/office/drawing/2014/main" id="{5B622DF5-037D-4153-A007-BEE4BEB9702C}"/>
              </a:ext>
            </a:extLst>
          </p:cNvPr>
          <p:cNvSpPr>
            <a:spLocks noGrp="1"/>
          </p:cNvSpPr>
          <p:nvPr>
            <p:ph type="pic" sz="quarter" idx="23"/>
          </p:nvPr>
        </p:nvSpPr>
        <p:spPr>
          <a:xfrm>
            <a:off x="7871387" y="4024752"/>
            <a:ext cx="1100137" cy="1100137"/>
          </a:xfrm>
          <a:solidFill>
            <a:schemeClr val="bg1">
              <a:lumMod val="95000"/>
            </a:schemeClr>
          </a:solidFill>
        </p:spPr>
        <p:txBody>
          <a:bodyPr rtlCol="0">
            <a:normAutofit/>
          </a:bodyPr>
          <a:lstStyle>
            <a:lvl1pPr marL="0" indent="0">
              <a:buNone/>
              <a:defRPr sz="1000"/>
            </a:lvl1pPr>
          </a:lstStyle>
          <a:p>
            <a:pPr rtl="0"/>
            <a:endParaRPr lang="it-IT" noProof="0"/>
          </a:p>
        </p:txBody>
      </p:sp>
      <p:sp>
        <p:nvSpPr>
          <p:cNvPr id="61" name="Segnaposto immagine 26">
            <a:extLst>
              <a:ext uri="{FF2B5EF4-FFF2-40B4-BE49-F238E27FC236}">
                <a16:creationId xmlns:a16="http://schemas.microsoft.com/office/drawing/2014/main" id="{60739051-C6F9-42ED-871D-C3E2D661639D}"/>
              </a:ext>
            </a:extLst>
          </p:cNvPr>
          <p:cNvSpPr>
            <a:spLocks noGrp="1"/>
          </p:cNvSpPr>
          <p:nvPr>
            <p:ph type="pic" sz="quarter" idx="12"/>
          </p:nvPr>
        </p:nvSpPr>
        <p:spPr>
          <a:xfrm>
            <a:off x="2084331" y="2912808"/>
            <a:ext cx="1100137" cy="1100137"/>
          </a:xfrm>
          <a:solidFill>
            <a:schemeClr val="bg1">
              <a:lumMod val="95000"/>
            </a:schemeClr>
          </a:solidFill>
        </p:spPr>
        <p:txBody>
          <a:bodyPr rtlCol="0">
            <a:normAutofit/>
          </a:bodyPr>
          <a:lstStyle>
            <a:lvl1pPr marL="0" indent="0">
              <a:buNone/>
              <a:defRPr sz="1000"/>
            </a:lvl1pPr>
          </a:lstStyle>
          <a:p>
            <a:pPr rtl="0"/>
            <a:endParaRPr lang="it-IT" noProof="0"/>
          </a:p>
        </p:txBody>
      </p:sp>
      <p:sp>
        <p:nvSpPr>
          <p:cNvPr id="62" name="Segnaposto immagine 28">
            <a:extLst>
              <a:ext uri="{FF2B5EF4-FFF2-40B4-BE49-F238E27FC236}">
                <a16:creationId xmlns:a16="http://schemas.microsoft.com/office/drawing/2014/main" id="{35DC6B6A-CE04-4515-AAC6-01D7FA260D88}"/>
              </a:ext>
            </a:extLst>
          </p:cNvPr>
          <p:cNvSpPr>
            <a:spLocks noGrp="1"/>
          </p:cNvSpPr>
          <p:nvPr>
            <p:ph type="pic" sz="quarter" idx="13"/>
          </p:nvPr>
        </p:nvSpPr>
        <p:spPr>
          <a:xfrm>
            <a:off x="3219409" y="1726945"/>
            <a:ext cx="2286000" cy="2286000"/>
          </a:xfrm>
          <a:solidFill>
            <a:schemeClr val="bg1">
              <a:lumMod val="95000"/>
            </a:schemeClr>
          </a:solidFill>
        </p:spPr>
        <p:txBody>
          <a:bodyPr rtlCol="0">
            <a:normAutofit/>
          </a:bodyPr>
          <a:lstStyle>
            <a:lvl1pPr marL="0" indent="0">
              <a:buNone/>
              <a:defRPr sz="1000"/>
            </a:lvl1pPr>
          </a:lstStyle>
          <a:p>
            <a:pPr rtl="0"/>
            <a:endParaRPr lang="it-IT" noProof="0"/>
          </a:p>
        </p:txBody>
      </p:sp>
      <p:sp>
        <p:nvSpPr>
          <p:cNvPr id="63" name="Segnaposto immagine 30">
            <a:extLst>
              <a:ext uri="{FF2B5EF4-FFF2-40B4-BE49-F238E27FC236}">
                <a16:creationId xmlns:a16="http://schemas.microsoft.com/office/drawing/2014/main" id="{3CB73B8D-B9F9-4E4D-8D17-62666250302C}"/>
              </a:ext>
            </a:extLst>
          </p:cNvPr>
          <p:cNvSpPr>
            <a:spLocks noGrp="1"/>
          </p:cNvSpPr>
          <p:nvPr>
            <p:ph type="pic" sz="quarter" idx="14"/>
          </p:nvPr>
        </p:nvSpPr>
        <p:spPr>
          <a:xfrm>
            <a:off x="4416920" y="1164077"/>
            <a:ext cx="1085760" cy="1084194"/>
          </a:xfrm>
          <a:solidFill>
            <a:schemeClr val="bg1">
              <a:lumMod val="95000"/>
            </a:schemeClr>
          </a:solidFill>
          <a:ln w="28575">
            <a:solidFill>
              <a:schemeClr val="bg1"/>
            </a:solidFill>
          </a:ln>
        </p:spPr>
        <p:txBody>
          <a:bodyPr rtlCol="0">
            <a:normAutofit/>
          </a:bodyPr>
          <a:lstStyle>
            <a:lvl1pPr marL="0" indent="0">
              <a:buNone/>
              <a:defRPr sz="1000">
                <a:ln w="28575">
                  <a:noFill/>
                </a:ln>
              </a:defRPr>
            </a:lvl1pPr>
          </a:lstStyle>
          <a:p>
            <a:pPr rtl="0"/>
            <a:endParaRPr lang="it-IT" noProof="0"/>
          </a:p>
        </p:txBody>
      </p:sp>
      <p:sp>
        <p:nvSpPr>
          <p:cNvPr id="64" name="Segnaposto immagine 26">
            <a:extLst>
              <a:ext uri="{FF2B5EF4-FFF2-40B4-BE49-F238E27FC236}">
                <a16:creationId xmlns:a16="http://schemas.microsoft.com/office/drawing/2014/main" id="{123B7275-EAEA-4196-91EE-C2CF607B3957}"/>
              </a:ext>
            </a:extLst>
          </p:cNvPr>
          <p:cNvSpPr>
            <a:spLocks noGrp="1"/>
          </p:cNvSpPr>
          <p:nvPr>
            <p:ph type="pic" sz="quarter" idx="15"/>
          </p:nvPr>
        </p:nvSpPr>
        <p:spPr>
          <a:xfrm>
            <a:off x="4405272" y="4024752"/>
            <a:ext cx="1100137" cy="1100137"/>
          </a:xfrm>
          <a:solidFill>
            <a:schemeClr val="bg1">
              <a:lumMod val="95000"/>
            </a:schemeClr>
          </a:solidFill>
        </p:spPr>
        <p:txBody>
          <a:bodyPr rtlCol="0">
            <a:normAutofit/>
          </a:bodyPr>
          <a:lstStyle>
            <a:lvl1pPr marL="0" indent="0">
              <a:buNone/>
              <a:defRPr sz="1000"/>
            </a:lvl1pPr>
          </a:lstStyle>
          <a:p>
            <a:pPr rtl="0"/>
            <a:endParaRPr lang="it-IT" noProof="0"/>
          </a:p>
        </p:txBody>
      </p:sp>
      <p:sp>
        <p:nvSpPr>
          <p:cNvPr id="67" name="Segnaposto immagine 26">
            <a:extLst>
              <a:ext uri="{FF2B5EF4-FFF2-40B4-BE49-F238E27FC236}">
                <a16:creationId xmlns:a16="http://schemas.microsoft.com/office/drawing/2014/main" id="{EA4F503B-83E3-43B6-A01D-D92C1C8D557F}"/>
              </a:ext>
            </a:extLst>
          </p:cNvPr>
          <p:cNvSpPr>
            <a:spLocks noGrp="1"/>
          </p:cNvSpPr>
          <p:nvPr>
            <p:ph type="pic" sz="quarter" idx="24"/>
          </p:nvPr>
        </p:nvSpPr>
        <p:spPr>
          <a:xfrm>
            <a:off x="5545667" y="2912808"/>
            <a:ext cx="1100137" cy="1100137"/>
          </a:xfrm>
          <a:solidFill>
            <a:schemeClr val="bg1">
              <a:lumMod val="95000"/>
            </a:schemeClr>
          </a:solidFill>
        </p:spPr>
        <p:txBody>
          <a:bodyPr rtlCol="0">
            <a:normAutofit/>
          </a:bodyPr>
          <a:lstStyle>
            <a:lvl1pPr marL="0" indent="0">
              <a:buNone/>
              <a:defRPr sz="1000"/>
            </a:lvl1pPr>
          </a:lstStyle>
          <a:p>
            <a:pPr rtl="0"/>
            <a:endParaRPr lang="it-IT" noProof="0"/>
          </a:p>
        </p:txBody>
      </p:sp>
      <p:sp>
        <p:nvSpPr>
          <p:cNvPr id="21" name="Segnaposto immagine 26">
            <a:extLst>
              <a:ext uri="{FF2B5EF4-FFF2-40B4-BE49-F238E27FC236}">
                <a16:creationId xmlns:a16="http://schemas.microsoft.com/office/drawing/2014/main" id="{F2BAEADF-D952-4076-B480-97792260B746}"/>
              </a:ext>
            </a:extLst>
          </p:cNvPr>
          <p:cNvSpPr>
            <a:spLocks noGrp="1"/>
          </p:cNvSpPr>
          <p:nvPr>
            <p:ph type="pic" sz="quarter" idx="25"/>
          </p:nvPr>
        </p:nvSpPr>
        <p:spPr>
          <a:xfrm>
            <a:off x="8970911" y="2912808"/>
            <a:ext cx="1100137" cy="1100137"/>
          </a:xfrm>
          <a:solidFill>
            <a:schemeClr val="bg1">
              <a:lumMod val="95000"/>
            </a:schemeClr>
          </a:solidFill>
        </p:spPr>
        <p:txBody>
          <a:bodyPr rtlCol="0">
            <a:normAutofit/>
          </a:bodyPr>
          <a:lstStyle>
            <a:lvl1pPr marL="0" indent="0">
              <a:buNone/>
              <a:defRPr sz="1000"/>
            </a:lvl1pPr>
          </a:lstStyle>
          <a:p>
            <a:pPr rtl="0"/>
            <a:endParaRPr lang="it-IT" noProof="0"/>
          </a:p>
        </p:txBody>
      </p:sp>
      <p:sp>
        <p:nvSpPr>
          <p:cNvPr id="2" name="Titolo 1">
            <a:extLst>
              <a:ext uri="{FF2B5EF4-FFF2-40B4-BE49-F238E27FC236}">
                <a16:creationId xmlns:a16="http://schemas.microsoft.com/office/drawing/2014/main" id="{D8A6974F-00CB-42EC-BC7B-353EF178700A}"/>
              </a:ext>
            </a:extLst>
          </p:cNvPr>
          <p:cNvSpPr>
            <a:spLocks noGrp="1"/>
          </p:cNvSpPr>
          <p:nvPr>
            <p:ph type="title"/>
          </p:nvPr>
        </p:nvSpPr>
        <p:spPr/>
        <p:txBody>
          <a:bodyPr rtlCol="0"/>
          <a:lstStyle/>
          <a:p>
            <a:pPr rtl="0"/>
            <a:r>
              <a:rPr lang="it-IT" noProof="0"/>
              <a:t>Fare clic per modificare lo stile del titolo</a:t>
            </a:r>
          </a:p>
        </p:txBody>
      </p:sp>
    </p:spTree>
    <p:extLst>
      <p:ext uri="{BB962C8B-B14F-4D97-AF65-F5344CB8AC3E}">
        <p14:creationId xmlns:p14="http://schemas.microsoft.com/office/powerpoint/2010/main" val="413676800"/>
      </p:ext>
    </p:extLst>
  </p:cSld>
  <p:clrMapOvr>
    <a:masterClrMapping/>
  </p:clrMapOvr>
  <p:extLst>
    <p:ext uri="{DCECCB84-F9BA-43D5-87BE-67443E8EF086}">
      <p15:sldGuideLst xmlns:p15="http://schemas.microsoft.com/office/powerpoint/2012/main">
        <p15:guide id="1" pos="1992">
          <p15:clr>
            <a:srgbClr val="FBAE40"/>
          </p15:clr>
        </p15:guide>
        <p15:guide id="2" pos="3840">
          <p15:clr>
            <a:srgbClr val="FBAE40"/>
          </p15:clr>
        </p15:guide>
        <p15:guide id="3" pos="5688">
          <p15:clr>
            <a:srgbClr val="FBAE40"/>
          </p15:clr>
        </p15:guide>
        <p15:guide id="4" pos="3984">
          <p15:clr>
            <a:srgbClr val="5ACBF0"/>
          </p15:clr>
        </p15:guide>
        <p15:guide id="5" pos="3696">
          <p15:clr>
            <a:srgbClr val="5ACBF0"/>
          </p15:clr>
        </p15:guide>
        <p15:guide id="6" pos="2136">
          <p15:clr>
            <a:srgbClr val="5ACBF0"/>
          </p15:clr>
        </p15:guide>
        <p15:guide id="7" pos="1848">
          <p15:clr>
            <a:srgbClr val="5ACBF0"/>
          </p15:clr>
        </p15:guide>
        <p15:guide id="8" pos="5544">
          <p15:clr>
            <a:srgbClr val="5ACBF0"/>
          </p15:clr>
        </p15:guide>
        <p15:guide id="9" pos="5832">
          <p15:clr>
            <a:srgbClr val="5ACBF0"/>
          </p15:clr>
        </p15:guide>
        <p15:guide id="10" pos="144">
          <p15:clr>
            <a:srgbClr val="FBAE40"/>
          </p15:clr>
        </p15:guide>
        <p15:guide id="11" orient="horz" pos="4176">
          <p15:clr>
            <a:srgbClr val="FBAE40"/>
          </p15:clr>
        </p15:guide>
        <p15:guide id="12" pos="7536">
          <p15:clr>
            <a:srgbClr val="FBAE40"/>
          </p15:clr>
        </p15:guide>
        <p15:guide id="13" orient="horz" pos="1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FD012-A53A-1866-199E-9B088FC8B7E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074C35D-C2AC-CBCE-256A-6C7A104D63D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76B4EE-6645-F391-8820-31BAF9A18921}"/>
              </a:ext>
            </a:extLst>
          </p:cNvPr>
          <p:cNvSpPr>
            <a:spLocks noGrp="1"/>
          </p:cNvSpPr>
          <p:nvPr>
            <p:ph type="dt" sz="half" idx="10"/>
          </p:nvPr>
        </p:nvSpPr>
        <p:spPr/>
        <p:txBody>
          <a:bodyPr/>
          <a:lstStyle/>
          <a:p>
            <a:fld id="{D99E0679-0F07-45D7-9AED-94AD32475813}" type="datetimeFigureOut">
              <a:rPr lang="it-IT" smtClean="0"/>
              <a:t>07/11/2025</a:t>
            </a:fld>
            <a:endParaRPr lang="it-IT"/>
          </a:p>
        </p:txBody>
      </p:sp>
      <p:sp>
        <p:nvSpPr>
          <p:cNvPr id="5" name="Segnaposto piè di pagina 4">
            <a:extLst>
              <a:ext uri="{FF2B5EF4-FFF2-40B4-BE49-F238E27FC236}">
                <a16:creationId xmlns:a16="http://schemas.microsoft.com/office/drawing/2014/main" id="{8F28691B-43BC-E944-B4D7-BAE0BE54A0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8A51EE-4064-E6A0-6BC3-8C1725AB3B44}"/>
              </a:ext>
            </a:extLst>
          </p:cNvPr>
          <p:cNvSpPr>
            <a:spLocks noGrp="1"/>
          </p:cNvSpPr>
          <p:nvPr>
            <p:ph type="sldNum" sz="quarter" idx="12"/>
          </p:nvPr>
        </p:nvSpPr>
        <p:spPr/>
        <p:txBody>
          <a:bodyPr/>
          <a:lstStyle/>
          <a:p>
            <a:fld id="{F2B49A6F-A7B7-48E9-AD94-1396B467B74B}" type="slidenum">
              <a:rPr lang="it-IT" smtClean="0"/>
              <a:t>‹N›</a:t>
            </a:fld>
            <a:endParaRPr lang="it-IT"/>
          </a:p>
        </p:txBody>
      </p:sp>
    </p:spTree>
    <p:extLst>
      <p:ext uri="{BB962C8B-B14F-4D97-AF65-F5344CB8AC3E}">
        <p14:creationId xmlns:p14="http://schemas.microsoft.com/office/powerpoint/2010/main" val="149033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AD595B-BCCD-F559-165A-FA448D188BB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C90C485-C880-2197-93F7-280F09E500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C02DBC-64DC-E511-F2E0-B347A4B90A8A}"/>
              </a:ext>
            </a:extLst>
          </p:cNvPr>
          <p:cNvSpPr>
            <a:spLocks noGrp="1"/>
          </p:cNvSpPr>
          <p:nvPr>
            <p:ph type="dt" sz="half" idx="10"/>
          </p:nvPr>
        </p:nvSpPr>
        <p:spPr/>
        <p:txBody>
          <a:bodyPr/>
          <a:lstStyle/>
          <a:p>
            <a:fld id="{D99E0679-0F07-45D7-9AED-94AD32475813}" type="datetimeFigureOut">
              <a:rPr lang="it-IT" smtClean="0"/>
              <a:t>07/11/2025</a:t>
            </a:fld>
            <a:endParaRPr lang="it-IT"/>
          </a:p>
        </p:txBody>
      </p:sp>
      <p:sp>
        <p:nvSpPr>
          <p:cNvPr id="5" name="Segnaposto piè di pagina 4">
            <a:extLst>
              <a:ext uri="{FF2B5EF4-FFF2-40B4-BE49-F238E27FC236}">
                <a16:creationId xmlns:a16="http://schemas.microsoft.com/office/drawing/2014/main" id="{7F07712B-E313-1A27-9B9E-041300B26E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A5BA0D-6112-C560-F977-353153B9EB39}"/>
              </a:ext>
            </a:extLst>
          </p:cNvPr>
          <p:cNvSpPr>
            <a:spLocks noGrp="1"/>
          </p:cNvSpPr>
          <p:nvPr>
            <p:ph type="sldNum" sz="quarter" idx="12"/>
          </p:nvPr>
        </p:nvSpPr>
        <p:spPr/>
        <p:txBody>
          <a:bodyPr/>
          <a:lstStyle/>
          <a:p>
            <a:fld id="{F2B49A6F-A7B7-48E9-AD94-1396B467B74B}" type="slidenum">
              <a:rPr lang="it-IT" smtClean="0"/>
              <a:t>‹N›</a:t>
            </a:fld>
            <a:endParaRPr lang="it-IT"/>
          </a:p>
        </p:txBody>
      </p:sp>
    </p:spTree>
    <p:extLst>
      <p:ext uri="{BB962C8B-B14F-4D97-AF65-F5344CB8AC3E}">
        <p14:creationId xmlns:p14="http://schemas.microsoft.com/office/powerpoint/2010/main" val="354957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CAEE1-1C2A-102E-8AB2-CEAC0202A69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D68200-FDDD-B272-7278-1B9DCBD114D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529D44C-05FA-35A4-381A-7C8B359C7A7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B34427E-D875-000D-F030-D95A50F58490}"/>
              </a:ext>
            </a:extLst>
          </p:cNvPr>
          <p:cNvSpPr>
            <a:spLocks noGrp="1"/>
          </p:cNvSpPr>
          <p:nvPr>
            <p:ph type="dt" sz="half" idx="10"/>
          </p:nvPr>
        </p:nvSpPr>
        <p:spPr/>
        <p:txBody>
          <a:bodyPr/>
          <a:lstStyle/>
          <a:p>
            <a:fld id="{D99E0679-0F07-45D7-9AED-94AD32475813}" type="datetimeFigureOut">
              <a:rPr lang="it-IT" smtClean="0"/>
              <a:t>07/11/2025</a:t>
            </a:fld>
            <a:endParaRPr lang="it-IT"/>
          </a:p>
        </p:txBody>
      </p:sp>
      <p:sp>
        <p:nvSpPr>
          <p:cNvPr id="6" name="Segnaposto piè di pagina 5">
            <a:extLst>
              <a:ext uri="{FF2B5EF4-FFF2-40B4-BE49-F238E27FC236}">
                <a16:creationId xmlns:a16="http://schemas.microsoft.com/office/drawing/2014/main" id="{91272D60-DB9F-795B-38D1-E213064968D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37B3013-88A6-A85E-8741-B6229C6D84C0}"/>
              </a:ext>
            </a:extLst>
          </p:cNvPr>
          <p:cNvSpPr>
            <a:spLocks noGrp="1"/>
          </p:cNvSpPr>
          <p:nvPr>
            <p:ph type="sldNum" sz="quarter" idx="12"/>
          </p:nvPr>
        </p:nvSpPr>
        <p:spPr/>
        <p:txBody>
          <a:bodyPr/>
          <a:lstStyle/>
          <a:p>
            <a:fld id="{F2B49A6F-A7B7-48E9-AD94-1396B467B74B}" type="slidenum">
              <a:rPr lang="it-IT" smtClean="0"/>
              <a:t>‹N›</a:t>
            </a:fld>
            <a:endParaRPr lang="it-IT"/>
          </a:p>
        </p:txBody>
      </p:sp>
    </p:spTree>
    <p:extLst>
      <p:ext uri="{BB962C8B-B14F-4D97-AF65-F5344CB8AC3E}">
        <p14:creationId xmlns:p14="http://schemas.microsoft.com/office/powerpoint/2010/main" val="286956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1A3BCA-C90A-C484-401B-7D797E9BFEF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05E9EF5-361E-4F3A-8DE2-CC0C916DC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DA4148F-E079-FA2D-634F-A29B3F05790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ED88633-E1C8-9F54-2511-8F06743FE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2824E6A-A6B9-0ABB-0D29-A355091EE9D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110932B-07BC-996D-896B-7BF96A4F7E8F}"/>
              </a:ext>
            </a:extLst>
          </p:cNvPr>
          <p:cNvSpPr>
            <a:spLocks noGrp="1"/>
          </p:cNvSpPr>
          <p:nvPr>
            <p:ph type="dt" sz="half" idx="10"/>
          </p:nvPr>
        </p:nvSpPr>
        <p:spPr/>
        <p:txBody>
          <a:bodyPr/>
          <a:lstStyle/>
          <a:p>
            <a:fld id="{D99E0679-0F07-45D7-9AED-94AD32475813}" type="datetimeFigureOut">
              <a:rPr lang="it-IT" smtClean="0"/>
              <a:t>07/11/2025</a:t>
            </a:fld>
            <a:endParaRPr lang="it-IT"/>
          </a:p>
        </p:txBody>
      </p:sp>
      <p:sp>
        <p:nvSpPr>
          <p:cNvPr id="8" name="Segnaposto piè di pagina 7">
            <a:extLst>
              <a:ext uri="{FF2B5EF4-FFF2-40B4-BE49-F238E27FC236}">
                <a16:creationId xmlns:a16="http://schemas.microsoft.com/office/drawing/2014/main" id="{7BB2A6BF-13F3-D432-6959-7D9351AC199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E20D0BF-2AC9-773E-FA91-808757987638}"/>
              </a:ext>
            </a:extLst>
          </p:cNvPr>
          <p:cNvSpPr>
            <a:spLocks noGrp="1"/>
          </p:cNvSpPr>
          <p:nvPr>
            <p:ph type="sldNum" sz="quarter" idx="12"/>
          </p:nvPr>
        </p:nvSpPr>
        <p:spPr/>
        <p:txBody>
          <a:bodyPr/>
          <a:lstStyle/>
          <a:p>
            <a:fld id="{F2B49A6F-A7B7-48E9-AD94-1396B467B74B}" type="slidenum">
              <a:rPr lang="it-IT" smtClean="0"/>
              <a:t>‹N›</a:t>
            </a:fld>
            <a:endParaRPr lang="it-IT"/>
          </a:p>
        </p:txBody>
      </p:sp>
    </p:spTree>
    <p:extLst>
      <p:ext uri="{BB962C8B-B14F-4D97-AF65-F5344CB8AC3E}">
        <p14:creationId xmlns:p14="http://schemas.microsoft.com/office/powerpoint/2010/main" val="1605451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ABDBDF-2287-4242-4A5F-A7412A42195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4DC87D2-5A12-56C8-E0DF-7F826AA853CE}"/>
              </a:ext>
            </a:extLst>
          </p:cNvPr>
          <p:cNvSpPr>
            <a:spLocks noGrp="1"/>
          </p:cNvSpPr>
          <p:nvPr>
            <p:ph type="dt" sz="half" idx="10"/>
          </p:nvPr>
        </p:nvSpPr>
        <p:spPr/>
        <p:txBody>
          <a:bodyPr/>
          <a:lstStyle/>
          <a:p>
            <a:fld id="{D99E0679-0F07-45D7-9AED-94AD32475813}" type="datetimeFigureOut">
              <a:rPr lang="it-IT" smtClean="0"/>
              <a:t>07/11/2025</a:t>
            </a:fld>
            <a:endParaRPr lang="it-IT"/>
          </a:p>
        </p:txBody>
      </p:sp>
      <p:sp>
        <p:nvSpPr>
          <p:cNvPr id="4" name="Segnaposto piè di pagina 3">
            <a:extLst>
              <a:ext uri="{FF2B5EF4-FFF2-40B4-BE49-F238E27FC236}">
                <a16:creationId xmlns:a16="http://schemas.microsoft.com/office/drawing/2014/main" id="{441B829B-0C0D-E873-D762-24A22436BB3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E3BD35D-C0F4-7C01-9912-D36EDD14BD84}"/>
              </a:ext>
            </a:extLst>
          </p:cNvPr>
          <p:cNvSpPr>
            <a:spLocks noGrp="1"/>
          </p:cNvSpPr>
          <p:nvPr>
            <p:ph type="sldNum" sz="quarter" idx="12"/>
          </p:nvPr>
        </p:nvSpPr>
        <p:spPr/>
        <p:txBody>
          <a:bodyPr/>
          <a:lstStyle/>
          <a:p>
            <a:fld id="{F2B49A6F-A7B7-48E9-AD94-1396B467B74B}" type="slidenum">
              <a:rPr lang="it-IT" smtClean="0"/>
              <a:t>‹N›</a:t>
            </a:fld>
            <a:endParaRPr lang="it-IT"/>
          </a:p>
        </p:txBody>
      </p:sp>
    </p:spTree>
    <p:extLst>
      <p:ext uri="{BB962C8B-B14F-4D97-AF65-F5344CB8AC3E}">
        <p14:creationId xmlns:p14="http://schemas.microsoft.com/office/powerpoint/2010/main" val="119538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F2DBDE0-DAF6-1AE6-6654-CDB1979F4E85}"/>
              </a:ext>
            </a:extLst>
          </p:cNvPr>
          <p:cNvSpPr>
            <a:spLocks noGrp="1"/>
          </p:cNvSpPr>
          <p:nvPr>
            <p:ph type="dt" sz="half" idx="10"/>
          </p:nvPr>
        </p:nvSpPr>
        <p:spPr/>
        <p:txBody>
          <a:bodyPr/>
          <a:lstStyle/>
          <a:p>
            <a:fld id="{D99E0679-0F07-45D7-9AED-94AD32475813}" type="datetimeFigureOut">
              <a:rPr lang="it-IT" smtClean="0"/>
              <a:t>07/11/2025</a:t>
            </a:fld>
            <a:endParaRPr lang="it-IT"/>
          </a:p>
        </p:txBody>
      </p:sp>
      <p:sp>
        <p:nvSpPr>
          <p:cNvPr id="3" name="Segnaposto piè di pagina 2">
            <a:extLst>
              <a:ext uri="{FF2B5EF4-FFF2-40B4-BE49-F238E27FC236}">
                <a16:creationId xmlns:a16="http://schemas.microsoft.com/office/drawing/2014/main" id="{E72FF835-F743-5D23-F676-0AF0027AA38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FC0A0F3-EFCA-166B-7A73-DEB3CAE55383}"/>
              </a:ext>
            </a:extLst>
          </p:cNvPr>
          <p:cNvSpPr>
            <a:spLocks noGrp="1"/>
          </p:cNvSpPr>
          <p:nvPr>
            <p:ph type="sldNum" sz="quarter" idx="12"/>
          </p:nvPr>
        </p:nvSpPr>
        <p:spPr/>
        <p:txBody>
          <a:bodyPr/>
          <a:lstStyle/>
          <a:p>
            <a:fld id="{F2B49A6F-A7B7-48E9-AD94-1396B467B74B}" type="slidenum">
              <a:rPr lang="it-IT" smtClean="0"/>
              <a:t>‹N›</a:t>
            </a:fld>
            <a:endParaRPr lang="it-IT"/>
          </a:p>
        </p:txBody>
      </p:sp>
    </p:spTree>
    <p:extLst>
      <p:ext uri="{BB962C8B-B14F-4D97-AF65-F5344CB8AC3E}">
        <p14:creationId xmlns:p14="http://schemas.microsoft.com/office/powerpoint/2010/main" val="3825856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B01EEB-02A8-A7DE-FF0F-FEE614D6887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55DC95B-6013-CD63-698E-215EF3D444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D644E98-540F-70CB-C612-86791EA47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2186884-97FC-442E-A8C8-27AD7C0567F6}"/>
              </a:ext>
            </a:extLst>
          </p:cNvPr>
          <p:cNvSpPr>
            <a:spLocks noGrp="1"/>
          </p:cNvSpPr>
          <p:nvPr>
            <p:ph type="dt" sz="half" idx="10"/>
          </p:nvPr>
        </p:nvSpPr>
        <p:spPr/>
        <p:txBody>
          <a:bodyPr/>
          <a:lstStyle/>
          <a:p>
            <a:fld id="{D99E0679-0F07-45D7-9AED-94AD32475813}" type="datetimeFigureOut">
              <a:rPr lang="it-IT" smtClean="0"/>
              <a:t>07/11/2025</a:t>
            </a:fld>
            <a:endParaRPr lang="it-IT"/>
          </a:p>
        </p:txBody>
      </p:sp>
      <p:sp>
        <p:nvSpPr>
          <p:cNvPr id="6" name="Segnaposto piè di pagina 5">
            <a:extLst>
              <a:ext uri="{FF2B5EF4-FFF2-40B4-BE49-F238E27FC236}">
                <a16:creationId xmlns:a16="http://schemas.microsoft.com/office/drawing/2014/main" id="{3E537C2F-E0A4-61FB-E2CC-09CE15DDC47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33751AE-5AFC-AAB1-4698-F3AF39A730F7}"/>
              </a:ext>
            </a:extLst>
          </p:cNvPr>
          <p:cNvSpPr>
            <a:spLocks noGrp="1"/>
          </p:cNvSpPr>
          <p:nvPr>
            <p:ph type="sldNum" sz="quarter" idx="12"/>
          </p:nvPr>
        </p:nvSpPr>
        <p:spPr/>
        <p:txBody>
          <a:bodyPr/>
          <a:lstStyle/>
          <a:p>
            <a:fld id="{F2B49A6F-A7B7-48E9-AD94-1396B467B74B}" type="slidenum">
              <a:rPr lang="it-IT" smtClean="0"/>
              <a:t>‹N›</a:t>
            </a:fld>
            <a:endParaRPr lang="it-IT"/>
          </a:p>
        </p:txBody>
      </p:sp>
    </p:spTree>
    <p:extLst>
      <p:ext uri="{BB962C8B-B14F-4D97-AF65-F5344CB8AC3E}">
        <p14:creationId xmlns:p14="http://schemas.microsoft.com/office/powerpoint/2010/main" val="326090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E39DC9-9642-A3A3-4CC3-8CF77D11A37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6854569-0AB2-0A3E-2447-4A4FABAA92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6EB03A6-94EC-A9E2-6E4E-95854454A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959970D-A313-1F0E-5C5C-E22538F9C653}"/>
              </a:ext>
            </a:extLst>
          </p:cNvPr>
          <p:cNvSpPr>
            <a:spLocks noGrp="1"/>
          </p:cNvSpPr>
          <p:nvPr>
            <p:ph type="dt" sz="half" idx="10"/>
          </p:nvPr>
        </p:nvSpPr>
        <p:spPr/>
        <p:txBody>
          <a:bodyPr/>
          <a:lstStyle/>
          <a:p>
            <a:fld id="{D99E0679-0F07-45D7-9AED-94AD32475813}" type="datetimeFigureOut">
              <a:rPr lang="it-IT" smtClean="0"/>
              <a:t>07/11/2025</a:t>
            </a:fld>
            <a:endParaRPr lang="it-IT"/>
          </a:p>
        </p:txBody>
      </p:sp>
      <p:sp>
        <p:nvSpPr>
          <p:cNvPr id="6" name="Segnaposto piè di pagina 5">
            <a:extLst>
              <a:ext uri="{FF2B5EF4-FFF2-40B4-BE49-F238E27FC236}">
                <a16:creationId xmlns:a16="http://schemas.microsoft.com/office/drawing/2014/main" id="{F38C6D90-0A49-75E6-B0C5-3F8CAAF6C6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9C85FAC-8750-98AF-F500-637B03EC4FAA}"/>
              </a:ext>
            </a:extLst>
          </p:cNvPr>
          <p:cNvSpPr>
            <a:spLocks noGrp="1"/>
          </p:cNvSpPr>
          <p:nvPr>
            <p:ph type="sldNum" sz="quarter" idx="12"/>
          </p:nvPr>
        </p:nvSpPr>
        <p:spPr/>
        <p:txBody>
          <a:bodyPr/>
          <a:lstStyle/>
          <a:p>
            <a:fld id="{F2B49A6F-A7B7-48E9-AD94-1396B467B74B}" type="slidenum">
              <a:rPr lang="it-IT" smtClean="0"/>
              <a:t>‹N›</a:t>
            </a:fld>
            <a:endParaRPr lang="it-IT"/>
          </a:p>
        </p:txBody>
      </p:sp>
    </p:spTree>
    <p:extLst>
      <p:ext uri="{BB962C8B-B14F-4D97-AF65-F5344CB8AC3E}">
        <p14:creationId xmlns:p14="http://schemas.microsoft.com/office/powerpoint/2010/main" val="372807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452CDAC-4FA9-1178-6C11-9655D580C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0C4583A-C0AE-BAC7-B005-ACFE293BB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860F77A-7FF9-FF6E-0187-58703569B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9E0679-0F07-45D7-9AED-94AD32475813}" type="datetimeFigureOut">
              <a:rPr lang="it-IT" smtClean="0"/>
              <a:t>07/11/2025</a:t>
            </a:fld>
            <a:endParaRPr lang="it-IT"/>
          </a:p>
        </p:txBody>
      </p:sp>
      <p:sp>
        <p:nvSpPr>
          <p:cNvPr id="5" name="Segnaposto piè di pagina 4">
            <a:extLst>
              <a:ext uri="{FF2B5EF4-FFF2-40B4-BE49-F238E27FC236}">
                <a16:creationId xmlns:a16="http://schemas.microsoft.com/office/drawing/2014/main" id="{1252ADBB-CB65-4466-C7D9-E35FF4D0EA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1B55FE35-ADB2-415C-0DDF-32DF01838A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B49A6F-A7B7-48E9-AD94-1396B467B74B}" type="slidenum">
              <a:rPr lang="it-IT" smtClean="0"/>
              <a:t>‹N›</a:t>
            </a:fld>
            <a:endParaRPr lang="it-IT"/>
          </a:p>
        </p:txBody>
      </p:sp>
    </p:spTree>
    <p:extLst>
      <p:ext uri="{BB962C8B-B14F-4D97-AF65-F5344CB8AC3E}">
        <p14:creationId xmlns:p14="http://schemas.microsoft.com/office/powerpoint/2010/main" val="3984510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03504"/>
          </a:xfrm>
          <a:prstGeom prst="rect">
            <a:avLst/>
          </a:prstGeom>
        </p:spPr>
        <p:txBody>
          <a:bodyPr vert="horz" lIns="91440" tIns="45720" rIns="91440" bIns="45720" rtlCol="0" anchor="t">
            <a:noAutofit/>
          </a:bodyPr>
          <a:lstStyle/>
          <a:p>
            <a:pPr rtl="0"/>
            <a:r>
              <a:rPr lang="it-IT" noProof="0"/>
              <a:t>Fare clic per modificare lo stile del titolo</a:t>
            </a:r>
          </a:p>
        </p:txBody>
      </p:sp>
      <p:sp>
        <p:nvSpPr>
          <p:cNvPr id="3" name="Segnaposto testo 2">
            <a:extLst>
              <a:ext uri="{FF2B5EF4-FFF2-40B4-BE49-F238E27FC236}">
                <a16:creationId xmlns:a16="http://schemas.microsoft.com/office/drawing/2014/main" id="{A8AE909E-CC4A-4E51-BC02-B893225D2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a:extLst>
              <a:ext uri="{FF2B5EF4-FFF2-40B4-BE49-F238E27FC236}">
                <a16:creationId xmlns:a16="http://schemas.microsoft.com/office/drawing/2014/main" id="{743B6EE4-1695-4DD6-9758-84FFE963D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FF46E14-B55E-41DA-B57A-146F651E9DEB}" type="datetime1">
              <a:rPr lang="it-IT" noProof="0" smtClean="0"/>
              <a:t>07/11/2025</a:t>
            </a:fld>
            <a:endParaRPr lang="it-IT" noProof="0"/>
          </a:p>
        </p:txBody>
      </p:sp>
      <p:sp>
        <p:nvSpPr>
          <p:cNvPr id="5" name="Segnaposto piè di pagina 4">
            <a:extLst>
              <a:ext uri="{FF2B5EF4-FFF2-40B4-BE49-F238E27FC236}">
                <a16:creationId xmlns:a16="http://schemas.microsoft.com/office/drawing/2014/main" id="{7B43250D-A8F9-4682-AD84-FD37BCAA62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it-IT" noProof="0"/>
          </a:p>
        </p:txBody>
      </p:sp>
      <p:sp>
        <p:nvSpPr>
          <p:cNvPr id="6" name="Segnaposto numero diapositiva 5">
            <a:extLst>
              <a:ext uri="{FF2B5EF4-FFF2-40B4-BE49-F238E27FC236}">
                <a16:creationId xmlns:a16="http://schemas.microsoft.com/office/drawing/2014/main" id="{C5E1A788-841D-41AB-A983-152B6532F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4DE3823-CC86-4AC6-95C0-DC3ECA80FD88}" type="slidenum">
              <a:rPr lang="it-IT" noProof="0" smtClean="0"/>
              <a:t>‹N›</a:t>
            </a:fld>
            <a:endParaRPr lang="it-IT" noProof="0"/>
          </a:p>
        </p:txBody>
      </p:sp>
    </p:spTree>
    <p:extLst>
      <p:ext uri="{BB962C8B-B14F-4D97-AF65-F5344CB8AC3E}">
        <p14:creationId xmlns:p14="http://schemas.microsoft.com/office/powerpoint/2010/main" val="2340555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Immagine 36" descr="Immagine che contiene logo, Elementi grafici, design&#10;&#10;Il contenuto generato dall'IA potrebbe non essere corretto.">
            <a:extLst>
              <a:ext uri="{FF2B5EF4-FFF2-40B4-BE49-F238E27FC236}">
                <a16:creationId xmlns:a16="http://schemas.microsoft.com/office/drawing/2014/main" id="{07351837-211C-CE87-ED53-44F384EC224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36714" t="35429" r="39648" b="33277"/>
          <a:stretch/>
        </p:blipFill>
        <p:spPr>
          <a:xfrm>
            <a:off x="10459453" y="5567807"/>
            <a:ext cx="1732547" cy="1290193"/>
          </a:xfrm>
          <a:prstGeom prst="rect">
            <a:avLst/>
          </a:prstGeom>
        </p:spPr>
      </p:pic>
      <p:sp>
        <p:nvSpPr>
          <p:cNvPr id="39" name="CasellaDiTesto 38">
            <a:extLst>
              <a:ext uri="{FF2B5EF4-FFF2-40B4-BE49-F238E27FC236}">
                <a16:creationId xmlns:a16="http://schemas.microsoft.com/office/drawing/2014/main" id="{2EAB0D8D-BEB3-B10C-941A-759F7F86EBFC}"/>
              </a:ext>
            </a:extLst>
          </p:cNvPr>
          <p:cNvSpPr txBox="1"/>
          <p:nvPr/>
        </p:nvSpPr>
        <p:spPr>
          <a:xfrm>
            <a:off x="4917186" y="6493446"/>
            <a:ext cx="2357628" cy="276999"/>
          </a:xfrm>
          <a:prstGeom prst="rect">
            <a:avLst/>
          </a:prstGeom>
          <a:noFill/>
        </p:spPr>
        <p:txBody>
          <a:bodyPr wrap="square" rtlCol="0">
            <a:spAutoFit/>
          </a:bodyPr>
          <a:lstStyle/>
          <a:p>
            <a:r>
              <a:rPr lang="it-IT" sz="1200" i="1" dirty="0"/>
              <a:t>Ccnl Sanità Pubblica 2022 - 2024</a:t>
            </a:r>
          </a:p>
        </p:txBody>
      </p:sp>
      <p:pic>
        <p:nvPicPr>
          <p:cNvPr id="3" name="Immagine 2" descr="Immagine che contiene persona, vestiti, Viso umano, sorriso">
            <a:extLst>
              <a:ext uri="{FF2B5EF4-FFF2-40B4-BE49-F238E27FC236}">
                <a16:creationId xmlns:a16="http://schemas.microsoft.com/office/drawing/2014/main" id="{E2EDF44E-2273-FFD8-C53A-CA777DD1D2A0}"/>
              </a:ext>
            </a:extLst>
          </p:cNvPr>
          <p:cNvPicPr>
            <a:picLocks noChangeAspect="1"/>
          </p:cNvPicPr>
          <p:nvPr/>
        </p:nvPicPr>
        <p:blipFill>
          <a:blip r:embed="rId3"/>
          <a:srcRect b="12774"/>
          <a:stretch/>
        </p:blipFill>
        <p:spPr>
          <a:xfrm>
            <a:off x="3063240" y="464003"/>
            <a:ext cx="6044184" cy="3221029"/>
          </a:xfrm>
          <a:prstGeom prst="rect">
            <a:avLst/>
          </a:prstGeom>
          <a:ln>
            <a:solidFill>
              <a:srgbClr val="00B050"/>
            </a:solidFill>
          </a:ln>
        </p:spPr>
      </p:pic>
      <p:sp>
        <p:nvSpPr>
          <p:cNvPr id="27" name="Sottotitolo 26">
            <a:extLst>
              <a:ext uri="{FF2B5EF4-FFF2-40B4-BE49-F238E27FC236}">
                <a16:creationId xmlns:a16="http://schemas.microsoft.com/office/drawing/2014/main" id="{003DA979-21CA-0941-73CA-F4EFDEBC1545}"/>
              </a:ext>
            </a:extLst>
          </p:cNvPr>
          <p:cNvSpPr>
            <a:spLocks noGrp="1"/>
          </p:cNvSpPr>
          <p:nvPr>
            <p:ph type="subTitle" idx="1"/>
          </p:nvPr>
        </p:nvSpPr>
        <p:spPr>
          <a:xfrm>
            <a:off x="1524000" y="4081812"/>
            <a:ext cx="9144000" cy="1485995"/>
          </a:xfrm>
          <a:ln>
            <a:solidFill>
              <a:srgbClr val="FF0000"/>
            </a:solidFill>
          </a:ln>
        </p:spPr>
        <p:txBody>
          <a:bodyPr>
            <a:normAutofit/>
          </a:bodyPr>
          <a:lstStyle/>
          <a:p>
            <a:r>
              <a:rPr lang="it-IT" sz="3200" b="1" i="1" dirty="0">
                <a:solidFill>
                  <a:srgbClr val="00B050"/>
                </a:solidFill>
                <a:effectLst>
                  <a:outerShdw blurRad="50800" dist="38100" dir="2700000" algn="tl">
                    <a:srgbClr val="000000">
                      <a:alpha val="73000"/>
                    </a:srgbClr>
                  </a:outerShdw>
                </a:effectLst>
                <a:latin typeface="Speak Pro" panose="020B0504020101020102" pitchFamily="34" charset="0"/>
              </a:rPr>
              <a:t>COMPARTO SANITÀ PUBBLICA</a:t>
            </a:r>
          </a:p>
          <a:p>
            <a:endParaRPr lang="it-IT" sz="1100" b="1" i="1" dirty="0">
              <a:solidFill>
                <a:srgbClr val="00B050"/>
              </a:solidFill>
              <a:effectLst>
                <a:outerShdw blurRad="50800" dist="38100" dir="2700000" algn="tl">
                  <a:srgbClr val="000000">
                    <a:alpha val="73000"/>
                  </a:srgbClr>
                </a:outerShdw>
              </a:effectLst>
              <a:latin typeface="Speak Pro" panose="020B0504020101020102" pitchFamily="34" charset="0"/>
            </a:endParaRPr>
          </a:p>
          <a:p>
            <a:r>
              <a:rPr lang="it-IT" sz="3200" b="1" i="1" dirty="0">
                <a:solidFill>
                  <a:srgbClr val="00B050"/>
                </a:solidFill>
                <a:effectLst>
                  <a:outerShdw blurRad="50800" dist="38100" dir="2700000" algn="tl">
                    <a:srgbClr val="000000">
                      <a:alpha val="73000"/>
                    </a:srgbClr>
                  </a:outerShdw>
                </a:effectLst>
                <a:latin typeface="Speak Pro" panose="020B0504020101020102" pitchFamily="34" charset="0"/>
              </a:rPr>
              <a:t>Il nuovo CCNL 2022 - 2024</a:t>
            </a:r>
          </a:p>
        </p:txBody>
      </p:sp>
    </p:spTree>
    <p:extLst>
      <p:ext uri="{BB962C8B-B14F-4D97-AF65-F5344CB8AC3E}">
        <p14:creationId xmlns:p14="http://schemas.microsoft.com/office/powerpoint/2010/main" val="192399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2EF30-1674-F157-53DB-13972BCED46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A5310D8-6067-5FD4-C540-B0166BD116BF}"/>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L’informazione: novità importanti</a:t>
            </a:r>
          </a:p>
        </p:txBody>
      </p:sp>
      <p:sp>
        <p:nvSpPr>
          <p:cNvPr id="3" name="Segnaposto contenuto 2">
            <a:extLst>
              <a:ext uri="{FF2B5EF4-FFF2-40B4-BE49-F238E27FC236}">
                <a16:creationId xmlns:a16="http://schemas.microsoft.com/office/drawing/2014/main" id="{486C3B9E-FBD6-301A-E336-B24C47F56862}"/>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606DBDCA-4820-0197-38A7-9075E3AFD9A6}"/>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CEBEA20C-8764-DAA3-62E3-01B93F173207}"/>
              </a:ext>
            </a:extLst>
          </p:cNvPr>
          <p:cNvSpPr txBox="1"/>
          <p:nvPr/>
        </p:nvSpPr>
        <p:spPr>
          <a:xfrm>
            <a:off x="4917186" y="6492875"/>
            <a:ext cx="23576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ptos" panose="02110004020202020204"/>
                <a:ea typeface="+mn-ea"/>
                <a:cs typeface="+mn-cs"/>
              </a:rPr>
              <a:t>Ccnl Sanità Pubblica 2022 - 2024</a:t>
            </a:r>
          </a:p>
        </p:txBody>
      </p:sp>
      <p:pic>
        <p:nvPicPr>
          <p:cNvPr id="5" name="Immagine 4">
            <a:extLst>
              <a:ext uri="{FF2B5EF4-FFF2-40B4-BE49-F238E27FC236}">
                <a16:creationId xmlns:a16="http://schemas.microsoft.com/office/drawing/2014/main" id="{885D18CB-07ED-0B7E-C7CC-07593A81198B}"/>
              </a:ext>
            </a:extLst>
          </p:cNvPr>
          <p:cNvPicPr>
            <a:picLocks noChangeAspect="1"/>
          </p:cNvPicPr>
          <p:nvPr/>
        </p:nvPicPr>
        <p:blipFill>
          <a:blip r:embed="rId3"/>
          <a:stretch>
            <a:fillRect/>
          </a:stretch>
        </p:blipFill>
        <p:spPr>
          <a:xfrm>
            <a:off x="838200" y="1907973"/>
            <a:ext cx="1814506" cy="1164411"/>
          </a:xfrm>
          <a:prstGeom prst="rect">
            <a:avLst/>
          </a:prstGeom>
        </p:spPr>
      </p:pic>
      <p:sp>
        <p:nvSpPr>
          <p:cNvPr id="6" name="CasellaDiTesto 5">
            <a:extLst>
              <a:ext uri="{FF2B5EF4-FFF2-40B4-BE49-F238E27FC236}">
                <a16:creationId xmlns:a16="http://schemas.microsoft.com/office/drawing/2014/main" id="{4C94C7CE-10B9-62D9-6A52-F6C5C812747D}"/>
              </a:ext>
            </a:extLst>
          </p:cNvPr>
          <p:cNvSpPr txBox="1"/>
          <p:nvPr/>
        </p:nvSpPr>
        <p:spPr>
          <a:xfrm>
            <a:off x="2697953" y="1825625"/>
            <a:ext cx="8610600" cy="4062651"/>
          </a:xfrm>
          <a:prstGeom prst="rect">
            <a:avLst/>
          </a:prstGeom>
          <a:noFill/>
        </p:spPr>
        <p:txBody>
          <a:bodyPr wrap="square" rtlCol="0">
            <a:spAutoFit/>
          </a:bodyPr>
          <a:lstStyle/>
          <a:p>
            <a:pPr algn="ctr"/>
            <a:r>
              <a:rPr lang="it-IT" sz="2000" b="1" u="sng" dirty="0">
                <a:solidFill>
                  <a:srgbClr val="FF0000"/>
                </a:solidFill>
              </a:rPr>
              <a:t>Importante!!!</a:t>
            </a:r>
          </a:p>
          <a:p>
            <a:pPr algn="just"/>
            <a:endParaRPr lang="it-IT" sz="1400" b="1" dirty="0"/>
          </a:p>
          <a:p>
            <a:pPr algn="just"/>
            <a:r>
              <a:rPr lang="it-IT" sz="1400" b="1" dirty="0"/>
              <a:t>Le materie di cui agli artt. 5 e 6 del D.lgs. 165/2001 (</a:t>
            </a:r>
            <a:r>
              <a:rPr lang="it-IT" sz="1400" b="1" dirty="0">
                <a:solidFill>
                  <a:srgbClr val="00B050"/>
                </a:solidFill>
              </a:rPr>
              <a:t>atti di organizzazione degli uffici, incluso il piano triennale di fabbisogno del personale, le progressioni tra le aree, </a:t>
            </a:r>
            <a:r>
              <a:rPr lang="it-IT" sz="1400" b="1" dirty="0"/>
              <a:t>etc.) ricadono fra le materie escluse dall’autonomia negoziale, e pertanto oggetto di sola informazione, ma siamo riusciti a rafforzare la norma prevedendo in seguito all’informazione anche </a:t>
            </a:r>
            <a:r>
              <a:rPr lang="it-IT" sz="1400" b="1" dirty="0">
                <a:solidFill>
                  <a:srgbClr val="FF0000"/>
                </a:solidFill>
              </a:rPr>
              <a:t>un incontro approfondito con la parte datoriale</a:t>
            </a:r>
            <a:r>
              <a:rPr lang="it-IT" sz="1400" b="1" dirty="0"/>
              <a:t>.</a:t>
            </a:r>
          </a:p>
          <a:p>
            <a:pPr algn="just"/>
            <a:endParaRPr lang="it-IT" sz="1400" b="1" dirty="0"/>
          </a:p>
          <a:p>
            <a:pPr algn="just"/>
            <a:endParaRPr lang="it-IT" sz="1400" b="1" dirty="0"/>
          </a:p>
          <a:p>
            <a:pPr algn="just"/>
            <a:r>
              <a:rPr lang="it-IT" sz="1400" b="1" dirty="0"/>
              <a:t>Inoltre, altra novità di grande portata è </a:t>
            </a:r>
            <a:r>
              <a:rPr lang="it-IT" sz="1400" b="1" dirty="0">
                <a:solidFill>
                  <a:srgbClr val="FF0000"/>
                </a:solidFill>
              </a:rPr>
              <a:t>l’informazione sulle voci di alimentazione dei Fondi</a:t>
            </a:r>
            <a:r>
              <a:rPr lang="it-IT" sz="1400" b="1" dirty="0"/>
              <a:t>, da rendere:</a:t>
            </a:r>
          </a:p>
          <a:p>
            <a:pPr algn="just"/>
            <a:endParaRPr lang="it-IT" sz="1400" b="1" dirty="0"/>
          </a:p>
          <a:p>
            <a:pPr marL="285750" indent="-285750" algn="just">
              <a:buFont typeface="Arial" panose="020B0604020202020204" pitchFamily="34" charset="0"/>
              <a:buChar char="•"/>
            </a:pPr>
            <a:r>
              <a:rPr lang="it-IT" sz="1400" b="1" u="sng" dirty="0">
                <a:solidFill>
                  <a:srgbClr val="00B050"/>
                </a:solidFill>
              </a:rPr>
              <a:t>prima dell’avvio della contrattazione</a:t>
            </a:r>
            <a:r>
              <a:rPr lang="it-IT" sz="1400" b="1" dirty="0"/>
              <a:t>, circa le voci di alimentazione con cui è stato costituito il Fondo. Si ricorda che il negoziato </a:t>
            </a:r>
            <a:r>
              <a:rPr lang="it-IT" sz="1400" b="1" u="sng" dirty="0">
                <a:solidFill>
                  <a:srgbClr val="00B050"/>
                </a:solidFill>
              </a:rPr>
              <a:t>deve essere avviato entro il 31 gennaio;</a:t>
            </a:r>
          </a:p>
          <a:p>
            <a:pPr algn="just"/>
            <a:endParaRPr lang="it-IT" sz="1400" b="1" u="sng" dirty="0">
              <a:solidFill>
                <a:srgbClr val="00B050"/>
              </a:solidFill>
            </a:endParaRPr>
          </a:p>
          <a:p>
            <a:pPr marL="285750" indent="-285750" algn="just">
              <a:buFont typeface="Arial" panose="020B0604020202020204" pitchFamily="34" charset="0"/>
              <a:buChar char="•"/>
            </a:pPr>
            <a:r>
              <a:rPr lang="it-IT" sz="1400" b="1" u="sng" dirty="0">
                <a:solidFill>
                  <a:srgbClr val="00B050"/>
                </a:solidFill>
              </a:rPr>
              <a:t>con cadenza semestrale</a:t>
            </a:r>
            <a:r>
              <a:rPr lang="it-IT" sz="1400" b="1" dirty="0"/>
              <a:t>, circa il dettaglio delle voci di utilizzo</a:t>
            </a:r>
          </a:p>
          <a:p>
            <a:pPr algn="just"/>
            <a:endParaRPr lang="it-IT" sz="1400" b="1" dirty="0"/>
          </a:p>
          <a:p>
            <a:pPr algn="just"/>
            <a:r>
              <a:rPr lang="it-IT" sz="1400" b="1" dirty="0"/>
              <a:t>In combinazione con il monitoraggio quadrimestrale del lavoro straordinario (vigente art. 47 CCNL 2.11.2022) ci permette di verificare la costituzione e il corretto utilizzo dei due rispettivi Fondi.</a:t>
            </a:r>
          </a:p>
          <a:p>
            <a:pPr algn="just"/>
            <a:endParaRPr lang="it-IT" sz="1400" b="1" u="sng" dirty="0">
              <a:solidFill>
                <a:srgbClr val="00B050"/>
              </a:solidFill>
            </a:endParaRPr>
          </a:p>
        </p:txBody>
      </p:sp>
    </p:spTree>
    <p:extLst>
      <p:ext uri="{BB962C8B-B14F-4D97-AF65-F5344CB8AC3E}">
        <p14:creationId xmlns:p14="http://schemas.microsoft.com/office/powerpoint/2010/main" val="16187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3508-B97E-2E66-CC7A-09E9B88CB0D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2CAFF5C-BF2B-F45F-46DD-CA00367B4306}"/>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Il confronto aziendale (Art. 6)</a:t>
            </a:r>
          </a:p>
        </p:txBody>
      </p:sp>
      <p:sp>
        <p:nvSpPr>
          <p:cNvPr id="3" name="Segnaposto contenuto 2">
            <a:extLst>
              <a:ext uri="{FF2B5EF4-FFF2-40B4-BE49-F238E27FC236}">
                <a16:creationId xmlns:a16="http://schemas.microsoft.com/office/drawing/2014/main" id="{E942352B-95C1-CED0-13C6-E785D010931A}"/>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EF5469B1-371C-E2F0-5DE3-7389EF9D749C}"/>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21C872BB-ED3C-6B53-0A7A-50D5756A92CE}"/>
              </a:ext>
            </a:extLst>
          </p:cNvPr>
          <p:cNvSpPr txBox="1"/>
          <p:nvPr/>
        </p:nvSpPr>
        <p:spPr>
          <a:xfrm>
            <a:off x="4917186" y="6492875"/>
            <a:ext cx="23576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ptos" panose="02110004020202020204"/>
                <a:ea typeface="+mn-ea"/>
                <a:cs typeface="+mn-cs"/>
              </a:rPr>
              <a:t>Ccnl Sanità Pubblica 2022 - 2024</a:t>
            </a:r>
          </a:p>
        </p:txBody>
      </p:sp>
      <p:sp>
        <p:nvSpPr>
          <p:cNvPr id="6" name="CasellaDiTesto 5">
            <a:extLst>
              <a:ext uri="{FF2B5EF4-FFF2-40B4-BE49-F238E27FC236}">
                <a16:creationId xmlns:a16="http://schemas.microsoft.com/office/drawing/2014/main" id="{DDAE2676-478E-5BAD-D0C7-391462148688}"/>
              </a:ext>
            </a:extLst>
          </p:cNvPr>
          <p:cNvSpPr txBox="1"/>
          <p:nvPr/>
        </p:nvSpPr>
        <p:spPr>
          <a:xfrm>
            <a:off x="2743200" y="1825625"/>
            <a:ext cx="8610600" cy="2893100"/>
          </a:xfrm>
          <a:prstGeom prst="rect">
            <a:avLst/>
          </a:prstGeom>
          <a:noFill/>
        </p:spPr>
        <p:txBody>
          <a:bodyPr wrap="square" rtlCol="0">
            <a:spAutoFit/>
          </a:bodyPr>
          <a:lstStyle/>
          <a:p>
            <a:pPr algn="just"/>
            <a:r>
              <a:rPr lang="it-IT" sz="1400" dirty="0"/>
              <a:t>Il confronto si avvia mediante l'invio ai soggetti sindacali dell’informazione sulle misure da adottare. </a:t>
            </a:r>
          </a:p>
          <a:p>
            <a:pPr algn="just"/>
            <a:endParaRPr lang="it-IT" sz="1400" dirty="0"/>
          </a:p>
          <a:p>
            <a:pPr algn="just"/>
            <a:r>
              <a:rPr lang="it-IT" sz="1400" dirty="0"/>
              <a:t>Se richiesto, le parti si incontrano </a:t>
            </a:r>
            <a:r>
              <a:rPr lang="it-IT" sz="1400" b="1" dirty="0">
                <a:solidFill>
                  <a:srgbClr val="FF0000"/>
                </a:solidFill>
              </a:rPr>
              <a:t>entro 10 gg. </a:t>
            </a:r>
            <a:r>
              <a:rPr lang="it-IT" sz="1400" b="1" dirty="0"/>
              <a:t>(prima 5 gg.) </a:t>
            </a:r>
            <a:r>
              <a:rPr lang="it-IT" sz="1400" dirty="0"/>
              <a:t>dall'informazione. </a:t>
            </a:r>
          </a:p>
          <a:p>
            <a:pPr algn="just"/>
            <a:endParaRPr lang="it-IT" sz="1400" dirty="0"/>
          </a:p>
          <a:p>
            <a:pPr algn="just"/>
            <a:r>
              <a:rPr lang="it-IT" sz="1400" dirty="0"/>
              <a:t>L’incontro avviene non oltre 10 giorni lavorativi dalla richiesta. </a:t>
            </a:r>
          </a:p>
          <a:p>
            <a:pPr algn="just"/>
            <a:endParaRPr lang="it-IT" sz="1400" dirty="0"/>
          </a:p>
          <a:p>
            <a:pPr algn="just"/>
            <a:r>
              <a:rPr lang="it-IT" sz="1400" dirty="0"/>
              <a:t>Se l’Azienda richiede il confronto contestualmente all’invio dell’informazione, allora le parti </a:t>
            </a:r>
            <a:r>
              <a:rPr lang="it-IT" sz="1400" b="1" dirty="0">
                <a:solidFill>
                  <a:srgbClr val="FF0000"/>
                </a:solidFill>
              </a:rPr>
              <a:t>si incontrano fra il quinto e il quindicesimo giorno lavorativo</a:t>
            </a:r>
            <a:r>
              <a:rPr lang="it-IT" sz="1400" b="1" dirty="0"/>
              <a:t> (prima, fra il quarto e il decimo giorno lavorativo) </a:t>
            </a:r>
            <a:r>
              <a:rPr lang="it-IT" sz="1400" dirty="0"/>
              <a:t>dal suddetto invio. </a:t>
            </a:r>
          </a:p>
          <a:p>
            <a:pPr algn="just"/>
            <a:endParaRPr lang="it-IT" sz="1400" dirty="0"/>
          </a:p>
          <a:p>
            <a:pPr algn="just"/>
            <a:r>
              <a:rPr lang="it-IT" sz="1400" dirty="0"/>
              <a:t>Il periodo durante il quale si svolgono gli incontri non può essere superiore a trenta giorni. </a:t>
            </a:r>
          </a:p>
          <a:p>
            <a:pPr algn="just"/>
            <a:endParaRPr lang="it-IT" sz="1400" dirty="0"/>
          </a:p>
          <a:p>
            <a:pPr algn="just"/>
            <a:r>
              <a:rPr lang="it-IT" sz="1400" dirty="0"/>
              <a:t>Al termine, è redatta una sintesi dei lavori e delle posizioni emerse.</a:t>
            </a:r>
            <a:endParaRPr lang="it-IT" sz="1400" b="1" dirty="0"/>
          </a:p>
        </p:txBody>
      </p:sp>
      <p:sp>
        <p:nvSpPr>
          <p:cNvPr id="4" name="CasellaDiTesto 3">
            <a:extLst>
              <a:ext uri="{FF2B5EF4-FFF2-40B4-BE49-F238E27FC236}">
                <a16:creationId xmlns:a16="http://schemas.microsoft.com/office/drawing/2014/main" id="{94F48D6A-D301-B734-845F-BBDDA0255414}"/>
              </a:ext>
            </a:extLst>
          </p:cNvPr>
          <p:cNvSpPr txBox="1"/>
          <p:nvPr/>
        </p:nvSpPr>
        <p:spPr>
          <a:xfrm>
            <a:off x="2748534" y="5034637"/>
            <a:ext cx="7631246" cy="738664"/>
          </a:xfrm>
          <a:prstGeom prst="rect">
            <a:avLst/>
          </a:prstGeom>
          <a:noFill/>
        </p:spPr>
        <p:txBody>
          <a:bodyPr wrap="square" rtlCol="0">
            <a:spAutoFit/>
          </a:bodyPr>
          <a:lstStyle/>
          <a:p>
            <a:pPr algn="just"/>
            <a:r>
              <a:rPr lang="it-IT" sz="1400" b="1" dirty="0"/>
              <a:t>Di norma, entrambe le parti possono chiedere di avviare il confronto.</a:t>
            </a:r>
            <a:r>
              <a:rPr lang="it-IT" sz="1400" dirty="0"/>
              <a:t> </a:t>
            </a:r>
            <a:r>
              <a:rPr lang="it-IT" sz="1400" b="1" dirty="0">
                <a:solidFill>
                  <a:srgbClr val="00B050"/>
                </a:solidFill>
              </a:rPr>
              <a:t>Ma dal momento che non sempre tale prassi viene rispettata</a:t>
            </a:r>
            <a:r>
              <a:rPr lang="it-IT" sz="1400" b="1" dirty="0"/>
              <a:t>, abbiamo precisato al comma 4 </a:t>
            </a:r>
            <a:r>
              <a:rPr lang="it-IT" sz="1400" b="1" dirty="0">
                <a:solidFill>
                  <a:srgbClr val="FF0000"/>
                </a:solidFill>
              </a:rPr>
              <a:t>che qualora l’Azienda o Ente non attivi il confronto, esso è avviato su richiesta dei soggetti sindacali</a:t>
            </a:r>
            <a:r>
              <a:rPr lang="it-IT" sz="1400" b="1" dirty="0"/>
              <a:t>.</a:t>
            </a:r>
          </a:p>
        </p:txBody>
      </p:sp>
      <p:grpSp>
        <p:nvGrpSpPr>
          <p:cNvPr id="10" name="Gruppo 9">
            <a:extLst>
              <a:ext uri="{FF2B5EF4-FFF2-40B4-BE49-F238E27FC236}">
                <a16:creationId xmlns:a16="http://schemas.microsoft.com/office/drawing/2014/main" id="{707F6BB0-752F-84F5-7B6A-5E58BFCEE11C}"/>
              </a:ext>
            </a:extLst>
          </p:cNvPr>
          <p:cNvGrpSpPr/>
          <p:nvPr/>
        </p:nvGrpSpPr>
        <p:grpSpPr>
          <a:xfrm>
            <a:off x="838200" y="1919679"/>
            <a:ext cx="1831848" cy="1180137"/>
            <a:chOff x="2687320" y="0"/>
            <a:chExt cx="2687320" cy="1720194"/>
          </a:xfrm>
          <a:scene3d>
            <a:camera prst="orthographicFront"/>
            <a:lightRig rig="flat" dir="t"/>
          </a:scene3d>
        </p:grpSpPr>
        <p:sp>
          <p:nvSpPr>
            <p:cNvPr id="11" name="Rettangolo con un angolo arrotondato 10">
              <a:extLst>
                <a:ext uri="{FF2B5EF4-FFF2-40B4-BE49-F238E27FC236}">
                  <a16:creationId xmlns:a16="http://schemas.microsoft.com/office/drawing/2014/main" id="{761BA86C-6DCC-5116-7D82-3105342A224C}"/>
                </a:ext>
              </a:extLst>
            </p:cNvPr>
            <p:cNvSpPr/>
            <p:nvPr/>
          </p:nvSpPr>
          <p:spPr>
            <a:xfrm>
              <a:off x="2687320" y="0"/>
              <a:ext cx="2687320" cy="1720194"/>
            </a:xfrm>
            <a:prstGeom prst="round1Rect">
              <a:avLst/>
            </a:prstGeom>
            <a:ln>
              <a:solidFill>
                <a:srgbClr val="FF0000"/>
              </a:solidFill>
            </a:ln>
            <a:sp3d prstMaterial="dkEdge">
              <a:bevelT w="8200" h="38100"/>
            </a:sp3d>
          </p:spPr>
          <p:style>
            <a:lnRef idx="2">
              <a:schemeClr val="accent1"/>
            </a:lnRef>
            <a:fillRef idx="1">
              <a:schemeClr val="lt1"/>
            </a:fillRef>
            <a:effectRef idx="0">
              <a:schemeClr val="accent1"/>
            </a:effectRef>
            <a:fontRef idx="minor">
              <a:schemeClr val="dk1"/>
            </a:fontRef>
          </p:style>
          <p:txBody>
            <a:bodyPr/>
            <a:lstStyle/>
            <a:p>
              <a:endParaRPr lang="it-IT"/>
            </a:p>
          </p:txBody>
        </p:sp>
        <p:sp>
          <p:nvSpPr>
            <p:cNvPr id="12" name="CasellaDiTesto 11">
              <a:extLst>
                <a:ext uri="{FF2B5EF4-FFF2-40B4-BE49-F238E27FC236}">
                  <a16:creationId xmlns:a16="http://schemas.microsoft.com/office/drawing/2014/main" id="{1909D42D-CE44-72ED-3117-FF046B1E20F1}"/>
                </a:ext>
              </a:extLst>
            </p:cNvPr>
            <p:cNvSpPr txBox="1"/>
            <p:nvPr/>
          </p:nvSpPr>
          <p:spPr>
            <a:xfrm>
              <a:off x="2687320" y="88107"/>
              <a:ext cx="2687320" cy="129014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CONFRONTO AZIENDALE</a:t>
              </a:r>
            </a:p>
          </p:txBody>
        </p:sp>
      </p:grpSp>
    </p:spTree>
    <p:extLst>
      <p:ext uri="{BB962C8B-B14F-4D97-AF65-F5344CB8AC3E}">
        <p14:creationId xmlns:p14="http://schemas.microsoft.com/office/powerpoint/2010/main" val="282686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5769D-3BFD-E26A-A7C8-07221250F04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8942D34-654F-1A45-5938-16343F0C9225}"/>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Il confronto aziendale: materie</a:t>
            </a:r>
          </a:p>
        </p:txBody>
      </p:sp>
      <p:sp>
        <p:nvSpPr>
          <p:cNvPr id="3" name="Segnaposto contenuto 2">
            <a:extLst>
              <a:ext uri="{FF2B5EF4-FFF2-40B4-BE49-F238E27FC236}">
                <a16:creationId xmlns:a16="http://schemas.microsoft.com/office/drawing/2014/main" id="{2D1BDE96-D999-558E-972B-BE8D94A23DCC}"/>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2A099FFA-F09B-6C02-D3DA-892963D1A341}"/>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1A499687-6D07-156E-34B5-278F19518464}"/>
              </a:ext>
            </a:extLst>
          </p:cNvPr>
          <p:cNvSpPr txBox="1"/>
          <p:nvPr/>
        </p:nvSpPr>
        <p:spPr>
          <a:xfrm>
            <a:off x="4917186" y="6492875"/>
            <a:ext cx="23576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ptos" panose="02110004020202020204"/>
                <a:ea typeface="+mn-ea"/>
                <a:cs typeface="+mn-cs"/>
              </a:rPr>
              <a:t>Ccnl Sanità Pubblica 2022 - 2024</a:t>
            </a:r>
          </a:p>
        </p:txBody>
      </p:sp>
      <p:sp>
        <p:nvSpPr>
          <p:cNvPr id="6" name="CasellaDiTesto 5">
            <a:extLst>
              <a:ext uri="{FF2B5EF4-FFF2-40B4-BE49-F238E27FC236}">
                <a16:creationId xmlns:a16="http://schemas.microsoft.com/office/drawing/2014/main" id="{DD4B20E6-AC93-C18F-B31E-2893E3F1E668}"/>
              </a:ext>
            </a:extLst>
          </p:cNvPr>
          <p:cNvSpPr txBox="1"/>
          <p:nvPr/>
        </p:nvSpPr>
        <p:spPr>
          <a:xfrm>
            <a:off x="2743200" y="1825625"/>
            <a:ext cx="8610600" cy="2893100"/>
          </a:xfrm>
          <a:prstGeom prst="rect">
            <a:avLst/>
          </a:prstGeom>
          <a:noFill/>
        </p:spPr>
        <p:txBody>
          <a:bodyPr wrap="square" rtlCol="0">
            <a:spAutoFit/>
          </a:bodyPr>
          <a:lstStyle/>
          <a:p>
            <a:pPr algn="just"/>
            <a:r>
              <a:rPr lang="it-IT" sz="1400" dirty="0"/>
              <a:t>Le materie oggetto di confronto aziendale sono:</a:t>
            </a:r>
          </a:p>
          <a:p>
            <a:pPr algn="just"/>
            <a:endParaRPr lang="it-IT" sz="1400" b="1" dirty="0"/>
          </a:p>
          <a:p>
            <a:pPr marL="342900" indent="-342900" algn="just">
              <a:buFont typeface="+mj-lt"/>
              <a:buAutoNum type="alphaLcParenR"/>
            </a:pPr>
            <a:r>
              <a:rPr lang="it-IT" sz="1400" dirty="0"/>
              <a:t>criteri generali relativi all’articolazione dell’orario di lavoro, </a:t>
            </a:r>
            <a:r>
              <a:rPr lang="it-IT" sz="1400" b="1" dirty="0"/>
              <a:t>ivi compresa l’articolazione in turni</a:t>
            </a:r>
            <a:r>
              <a:rPr lang="it-IT" sz="1400" dirty="0"/>
              <a:t>; </a:t>
            </a:r>
          </a:p>
          <a:p>
            <a:pPr marL="342900" indent="-342900" algn="just">
              <a:buFont typeface="+mj-lt"/>
              <a:buAutoNum type="alphaLcParenR"/>
            </a:pPr>
            <a:r>
              <a:rPr lang="it-IT" sz="1400" dirty="0"/>
              <a:t>i criteri generali di priorità per la mobilità tra sedi di lavoro dell'Azienda o Ente o tra Aziende ed Enti, nei casi di utilizzazione del personale, nell’ambito di processi associativi; </a:t>
            </a:r>
          </a:p>
          <a:p>
            <a:pPr marL="342900" indent="-342900" algn="just">
              <a:buFont typeface="+mj-lt"/>
              <a:buAutoNum type="alphaLcParenR"/>
            </a:pPr>
            <a:r>
              <a:rPr lang="it-IT" sz="1400" dirty="0"/>
              <a:t>i criteri generali dei sistemi di valutazione della performance; </a:t>
            </a:r>
          </a:p>
          <a:p>
            <a:pPr marL="342900" indent="-342900" algn="just">
              <a:buFont typeface="+mj-lt"/>
              <a:buAutoNum type="alphaLcParenR"/>
            </a:pPr>
            <a:r>
              <a:rPr lang="it-IT" sz="1400" dirty="0"/>
              <a:t>i criteri per il conferimento e la revoca degli incarichi; </a:t>
            </a:r>
          </a:p>
          <a:p>
            <a:pPr marL="342900" indent="-342900" algn="just">
              <a:buFont typeface="+mj-lt"/>
              <a:buAutoNum type="alphaLcParenR"/>
            </a:pPr>
            <a:r>
              <a:rPr lang="it-IT" sz="1400" dirty="0"/>
              <a:t>i criteri per la graduazione degli incarichi, ai fini dell’attribuzione della relativa indennità; </a:t>
            </a:r>
          </a:p>
          <a:p>
            <a:pPr marL="342900" indent="-342900" algn="just">
              <a:buFont typeface="+mj-lt"/>
              <a:buAutoNum type="alphaLcParenR"/>
            </a:pPr>
            <a:r>
              <a:rPr lang="it-IT" sz="1400" dirty="0"/>
              <a:t>il trasferimento o il conferimento di attività ad altri soggetti, pubblici o privati (art. 31 D.lgs.165/2001); </a:t>
            </a:r>
          </a:p>
          <a:p>
            <a:pPr marL="342900" indent="-342900" algn="just">
              <a:buFont typeface="+mj-lt"/>
              <a:buAutoNum type="alphaLcParenR"/>
            </a:pPr>
            <a:r>
              <a:rPr lang="it-IT" sz="1400" dirty="0"/>
              <a:t>criteri generali di programmazione dei servizi di pronta disponibilità. </a:t>
            </a:r>
          </a:p>
          <a:p>
            <a:pPr marL="342900" indent="-342900" algn="just">
              <a:buFont typeface="+mj-lt"/>
              <a:buAutoNum type="alphaLcParenR"/>
            </a:pPr>
            <a:r>
              <a:rPr lang="it-IT" sz="1400" dirty="0"/>
              <a:t>linee generali di indirizzo per l’adozione di misure finalizzate alla prevenzione delle aggressioni sul lavoro;</a:t>
            </a:r>
          </a:p>
          <a:p>
            <a:pPr marL="342900" indent="-342900" algn="just">
              <a:buFont typeface="+mj-lt"/>
              <a:buAutoNum type="alphaLcParenR"/>
            </a:pPr>
            <a:r>
              <a:rPr lang="it-IT" sz="1400" dirty="0"/>
              <a:t>i criteri generali di individuazione delle attività che possono essere effettuate in lavoro agile e lavoro da remoto nonché i criteri di priorità per l’accesso agli stessi; </a:t>
            </a:r>
          </a:p>
        </p:txBody>
      </p:sp>
      <p:grpSp>
        <p:nvGrpSpPr>
          <p:cNvPr id="10" name="Gruppo 9">
            <a:extLst>
              <a:ext uri="{FF2B5EF4-FFF2-40B4-BE49-F238E27FC236}">
                <a16:creationId xmlns:a16="http://schemas.microsoft.com/office/drawing/2014/main" id="{5C53B817-06CA-49D8-0831-7CADD83E66A1}"/>
              </a:ext>
            </a:extLst>
          </p:cNvPr>
          <p:cNvGrpSpPr/>
          <p:nvPr/>
        </p:nvGrpSpPr>
        <p:grpSpPr>
          <a:xfrm>
            <a:off x="838200" y="1919679"/>
            <a:ext cx="1831848" cy="1180137"/>
            <a:chOff x="2687320" y="0"/>
            <a:chExt cx="2687320" cy="1720194"/>
          </a:xfrm>
          <a:scene3d>
            <a:camera prst="orthographicFront"/>
            <a:lightRig rig="flat" dir="t"/>
          </a:scene3d>
        </p:grpSpPr>
        <p:sp>
          <p:nvSpPr>
            <p:cNvPr id="11" name="Rettangolo con un angolo arrotondato 10">
              <a:extLst>
                <a:ext uri="{FF2B5EF4-FFF2-40B4-BE49-F238E27FC236}">
                  <a16:creationId xmlns:a16="http://schemas.microsoft.com/office/drawing/2014/main" id="{B0FE46AB-04A4-09DC-BF12-094C1643CE69}"/>
                </a:ext>
              </a:extLst>
            </p:cNvPr>
            <p:cNvSpPr/>
            <p:nvPr/>
          </p:nvSpPr>
          <p:spPr>
            <a:xfrm>
              <a:off x="2687320" y="0"/>
              <a:ext cx="2687320" cy="1720194"/>
            </a:xfrm>
            <a:prstGeom prst="round1Rect">
              <a:avLst/>
            </a:prstGeom>
            <a:ln>
              <a:solidFill>
                <a:srgbClr val="FF0000"/>
              </a:solidFill>
            </a:ln>
            <a:sp3d prstMaterial="dkEdge">
              <a:bevelT w="8200" h="38100"/>
            </a:sp3d>
          </p:spPr>
          <p:style>
            <a:lnRef idx="2">
              <a:schemeClr val="accent1"/>
            </a:lnRef>
            <a:fillRef idx="1">
              <a:schemeClr val="lt1"/>
            </a:fillRef>
            <a:effectRef idx="0">
              <a:schemeClr val="accent1"/>
            </a:effectRef>
            <a:fontRef idx="minor">
              <a:schemeClr val="dk1"/>
            </a:fontRef>
          </p:style>
          <p:txBody>
            <a:bodyPr/>
            <a:lstStyle/>
            <a:p>
              <a:endParaRPr lang="it-IT"/>
            </a:p>
          </p:txBody>
        </p:sp>
        <p:sp>
          <p:nvSpPr>
            <p:cNvPr id="12" name="CasellaDiTesto 11">
              <a:extLst>
                <a:ext uri="{FF2B5EF4-FFF2-40B4-BE49-F238E27FC236}">
                  <a16:creationId xmlns:a16="http://schemas.microsoft.com/office/drawing/2014/main" id="{9261C16E-5EC5-7155-D1E4-18168776E021}"/>
                </a:ext>
              </a:extLst>
            </p:cNvPr>
            <p:cNvSpPr txBox="1"/>
            <p:nvPr/>
          </p:nvSpPr>
          <p:spPr>
            <a:xfrm>
              <a:off x="2687320" y="88107"/>
              <a:ext cx="2687320" cy="129014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CONFRONTO AZIENDALE</a:t>
              </a:r>
            </a:p>
          </p:txBody>
        </p:sp>
      </p:grpSp>
      <p:sp>
        <p:nvSpPr>
          <p:cNvPr id="9" name="CasellaDiTesto 8">
            <a:extLst>
              <a:ext uri="{FF2B5EF4-FFF2-40B4-BE49-F238E27FC236}">
                <a16:creationId xmlns:a16="http://schemas.microsoft.com/office/drawing/2014/main" id="{41678255-614A-5ECA-A6B8-655D8899AC57}"/>
              </a:ext>
            </a:extLst>
          </p:cNvPr>
          <p:cNvSpPr txBox="1"/>
          <p:nvPr/>
        </p:nvSpPr>
        <p:spPr>
          <a:xfrm>
            <a:off x="9011262" y="1846540"/>
            <a:ext cx="1731414" cy="276999"/>
          </a:xfrm>
          <a:prstGeom prst="rect">
            <a:avLst/>
          </a:prstGeom>
          <a:noFill/>
        </p:spPr>
        <p:txBody>
          <a:bodyPr wrap="square" rtlCol="0">
            <a:spAutoFit/>
          </a:bodyPr>
          <a:lstStyle/>
          <a:p>
            <a:r>
              <a:rPr lang="it-IT" sz="1200" b="1" dirty="0">
                <a:solidFill>
                  <a:srgbClr val="FF0000"/>
                </a:solidFill>
              </a:rPr>
              <a:t>integrato in trattativa</a:t>
            </a:r>
          </a:p>
        </p:txBody>
      </p:sp>
      <p:cxnSp>
        <p:nvCxnSpPr>
          <p:cNvPr id="13" name="Connettore 2 12">
            <a:extLst>
              <a:ext uri="{FF2B5EF4-FFF2-40B4-BE49-F238E27FC236}">
                <a16:creationId xmlns:a16="http://schemas.microsoft.com/office/drawing/2014/main" id="{C669EE73-AB18-DA01-2C62-97307B99761B}"/>
              </a:ext>
            </a:extLst>
          </p:cNvPr>
          <p:cNvCxnSpPr>
            <a:cxnSpLocks/>
          </p:cNvCxnSpPr>
          <p:nvPr/>
        </p:nvCxnSpPr>
        <p:spPr>
          <a:xfrm flipH="1">
            <a:off x="9041742" y="2070499"/>
            <a:ext cx="201168" cy="23418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7144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7D97C-AEF7-134F-12F0-04C2D108053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A2563CD-F8F0-0E33-8830-5E7B7589AC41}"/>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Il confronto aziendale: materie aggiornate</a:t>
            </a:r>
          </a:p>
        </p:txBody>
      </p:sp>
      <p:sp>
        <p:nvSpPr>
          <p:cNvPr id="3" name="Segnaposto contenuto 2">
            <a:extLst>
              <a:ext uri="{FF2B5EF4-FFF2-40B4-BE49-F238E27FC236}">
                <a16:creationId xmlns:a16="http://schemas.microsoft.com/office/drawing/2014/main" id="{14191A89-67FE-D8BD-D0AC-18097BCC50C8}"/>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6CB79AEA-68E9-7681-1849-8E307A553BDD}"/>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BE29986E-F202-90F6-0ADF-7D564B7AFF3A}"/>
              </a:ext>
            </a:extLst>
          </p:cNvPr>
          <p:cNvSpPr txBox="1"/>
          <p:nvPr/>
        </p:nvSpPr>
        <p:spPr>
          <a:xfrm>
            <a:off x="4917186" y="6492875"/>
            <a:ext cx="23576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ptos" panose="02110004020202020204"/>
                <a:ea typeface="+mn-ea"/>
                <a:cs typeface="+mn-cs"/>
              </a:rPr>
              <a:t>Ccnl Sanità Pubblica 2022 - 2024</a:t>
            </a:r>
          </a:p>
        </p:txBody>
      </p:sp>
      <p:sp>
        <p:nvSpPr>
          <p:cNvPr id="6" name="CasellaDiTesto 5">
            <a:extLst>
              <a:ext uri="{FF2B5EF4-FFF2-40B4-BE49-F238E27FC236}">
                <a16:creationId xmlns:a16="http://schemas.microsoft.com/office/drawing/2014/main" id="{53C4E7F2-DAEC-AD4E-F0C2-9D38DA6658EB}"/>
              </a:ext>
            </a:extLst>
          </p:cNvPr>
          <p:cNvSpPr txBox="1"/>
          <p:nvPr/>
        </p:nvSpPr>
        <p:spPr>
          <a:xfrm>
            <a:off x="2743200" y="1825625"/>
            <a:ext cx="8610600" cy="3108543"/>
          </a:xfrm>
          <a:prstGeom prst="rect">
            <a:avLst/>
          </a:prstGeom>
          <a:noFill/>
        </p:spPr>
        <p:txBody>
          <a:bodyPr wrap="square" rtlCol="0">
            <a:spAutoFit/>
          </a:bodyPr>
          <a:lstStyle/>
          <a:p>
            <a:pPr marL="800100" lvl="1" indent="-342900" algn="just">
              <a:buFont typeface="+mj-lt"/>
              <a:buAutoNum type="alphaLcPeriod" startAt="10"/>
            </a:pP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i criteri generali per la definizione delle azioni finalizzate alla prevenzione e riduzione del rischio, ivi incluso il rischio clinico di cui alla legge 24/2017;</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mj-lt"/>
              <a:buAutoNum type="alphaLcPeriod" startAt="10"/>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alle linee generali sulla pianificazione delle attività formative</a:t>
            </a: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 cui fa seguito, con cadenza annuale, l’informativa sullo stato di attuazione dei piani di formazione e aggiornamento professionale</a:t>
            </a: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lvl="1" indent="-285750" algn="just">
              <a:buFont typeface="+mj-lt"/>
              <a:buAutoNum type="alphaLcPeriod" startAt="10"/>
            </a:pP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con cadenza semestrale, gli andamenti occupazionali, i dati sui contratti a tempo determinato, i dati sui contratti di somministrazione a tempo determinato, i dati sulle assenze di personale di cui all’art. 83 (Misure per disincentivare elevati tassi di assenza del personale) del CCNL 21.5.2018;</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mj-lt"/>
              <a:buAutoNum type="alphaLcPeriod" startAt="10"/>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criteri per l’applicazione delle procedure di cui all’art. 21 (Norme di prima applicazione)</a:t>
            </a: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 del CCNL 2.11.2022</a:t>
            </a: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lvl="1" indent="-285750" algn="just">
              <a:buFont typeface="+mj-lt"/>
              <a:buAutoNum type="alphaLcPeriod" startAt="10"/>
            </a:pP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criteri per la definizione dei compensi per l’attività di collaborazione di cui all’art. 32 (Attività di collaborazione);</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mj-lt"/>
              <a:buAutoNum type="alphaLcPeriod" startAt="10"/>
            </a:pP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l’eventuale estensione dei destinatari dell’art. 36, comma 11 (Ferie e riposi solidali);</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spcAft>
                <a:spcPts val="600"/>
              </a:spcAft>
              <a:buFont typeface="+mj-lt"/>
              <a:buAutoNum type="alphaLcPeriod" startAt="10"/>
            </a:pP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le condizioni ed i criteri per l’eventuale </a:t>
            </a:r>
            <a:r>
              <a:rPr lang="it-IT" sz="1400" b="1" dirty="0" err="1">
                <a:effectLst/>
                <a:latin typeface="Times New Roman" panose="02020603050405020304" pitchFamily="18" charset="0"/>
                <a:ea typeface="Calibri" panose="020F0502020204030204" pitchFamily="34" charset="0"/>
                <a:cs typeface="Times New Roman" panose="02020603050405020304" pitchFamily="18" charset="0"/>
              </a:rPr>
              <a:t>esonerabilità</a:t>
            </a: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 dai turni notturni e dai servizi di pronta disponibilità del personale che abbia superato la soglia di 60 anni di età anagrafica.</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0" name="Gruppo 9">
            <a:extLst>
              <a:ext uri="{FF2B5EF4-FFF2-40B4-BE49-F238E27FC236}">
                <a16:creationId xmlns:a16="http://schemas.microsoft.com/office/drawing/2014/main" id="{BAFF096D-6DDC-040E-78A7-5559A8391748}"/>
              </a:ext>
            </a:extLst>
          </p:cNvPr>
          <p:cNvGrpSpPr/>
          <p:nvPr/>
        </p:nvGrpSpPr>
        <p:grpSpPr>
          <a:xfrm>
            <a:off x="838200" y="1919679"/>
            <a:ext cx="1831848" cy="1180137"/>
            <a:chOff x="2687320" y="0"/>
            <a:chExt cx="2687320" cy="1720194"/>
          </a:xfrm>
          <a:scene3d>
            <a:camera prst="orthographicFront"/>
            <a:lightRig rig="flat" dir="t"/>
          </a:scene3d>
        </p:grpSpPr>
        <p:sp>
          <p:nvSpPr>
            <p:cNvPr id="11" name="Rettangolo con un angolo arrotondato 10">
              <a:extLst>
                <a:ext uri="{FF2B5EF4-FFF2-40B4-BE49-F238E27FC236}">
                  <a16:creationId xmlns:a16="http://schemas.microsoft.com/office/drawing/2014/main" id="{3E9D9F46-7CB1-4F8A-8F84-9E7B409157F5}"/>
                </a:ext>
              </a:extLst>
            </p:cNvPr>
            <p:cNvSpPr/>
            <p:nvPr/>
          </p:nvSpPr>
          <p:spPr>
            <a:xfrm>
              <a:off x="2687320" y="0"/>
              <a:ext cx="2687320" cy="1720194"/>
            </a:xfrm>
            <a:prstGeom prst="round1Rect">
              <a:avLst/>
            </a:prstGeom>
            <a:ln>
              <a:solidFill>
                <a:srgbClr val="FF0000"/>
              </a:solidFill>
            </a:ln>
            <a:sp3d prstMaterial="dkEdge">
              <a:bevelT w="8200" h="38100"/>
            </a:sp3d>
          </p:spPr>
          <p:style>
            <a:lnRef idx="2">
              <a:schemeClr val="accent1"/>
            </a:lnRef>
            <a:fillRef idx="1">
              <a:schemeClr val="lt1"/>
            </a:fillRef>
            <a:effectRef idx="0">
              <a:schemeClr val="accent1"/>
            </a:effectRef>
            <a:fontRef idx="minor">
              <a:schemeClr val="dk1"/>
            </a:fontRef>
          </p:style>
          <p:txBody>
            <a:bodyPr/>
            <a:lstStyle/>
            <a:p>
              <a:endParaRPr lang="it-IT"/>
            </a:p>
          </p:txBody>
        </p:sp>
        <p:sp>
          <p:nvSpPr>
            <p:cNvPr id="12" name="CasellaDiTesto 11">
              <a:extLst>
                <a:ext uri="{FF2B5EF4-FFF2-40B4-BE49-F238E27FC236}">
                  <a16:creationId xmlns:a16="http://schemas.microsoft.com/office/drawing/2014/main" id="{EE27369B-6E31-1CB9-B6A5-165663B7EAB2}"/>
                </a:ext>
              </a:extLst>
            </p:cNvPr>
            <p:cNvSpPr txBox="1"/>
            <p:nvPr/>
          </p:nvSpPr>
          <p:spPr>
            <a:xfrm>
              <a:off x="2687320" y="88107"/>
              <a:ext cx="2687320" cy="129014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CONFRONTO AZIENDALE</a:t>
              </a:r>
            </a:p>
          </p:txBody>
        </p:sp>
      </p:grpSp>
    </p:spTree>
    <p:extLst>
      <p:ext uri="{BB962C8B-B14F-4D97-AF65-F5344CB8AC3E}">
        <p14:creationId xmlns:p14="http://schemas.microsoft.com/office/powerpoint/2010/main" val="199404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9F055-6535-44FC-59AE-F909D32F2F9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37A4B2D-A25E-3EAB-BF2A-90937F7EBAE0}"/>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Il confronto aziendale: materie escluse</a:t>
            </a:r>
          </a:p>
        </p:txBody>
      </p:sp>
      <p:sp>
        <p:nvSpPr>
          <p:cNvPr id="3" name="Segnaposto contenuto 2">
            <a:extLst>
              <a:ext uri="{FF2B5EF4-FFF2-40B4-BE49-F238E27FC236}">
                <a16:creationId xmlns:a16="http://schemas.microsoft.com/office/drawing/2014/main" id="{72BE1514-2B6E-9EFB-5472-B5830C3C154C}"/>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1832938F-D345-6442-3A15-B7940CB10CCC}"/>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E025B29D-214C-727B-6AB3-94E71E28DF19}"/>
              </a:ext>
            </a:extLst>
          </p:cNvPr>
          <p:cNvSpPr txBox="1"/>
          <p:nvPr/>
        </p:nvSpPr>
        <p:spPr>
          <a:xfrm>
            <a:off x="4917186" y="6492875"/>
            <a:ext cx="23576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ptos" panose="02110004020202020204"/>
                <a:ea typeface="+mn-ea"/>
                <a:cs typeface="+mn-cs"/>
              </a:rPr>
              <a:t>Ccnl Sanità Pubblica 2022 - 2024</a:t>
            </a:r>
          </a:p>
        </p:txBody>
      </p:sp>
      <p:grpSp>
        <p:nvGrpSpPr>
          <p:cNvPr id="10" name="Gruppo 9">
            <a:extLst>
              <a:ext uri="{FF2B5EF4-FFF2-40B4-BE49-F238E27FC236}">
                <a16:creationId xmlns:a16="http://schemas.microsoft.com/office/drawing/2014/main" id="{61714A94-A3AC-D6D0-A001-2C349269C54D}"/>
              </a:ext>
            </a:extLst>
          </p:cNvPr>
          <p:cNvGrpSpPr/>
          <p:nvPr/>
        </p:nvGrpSpPr>
        <p:grpSpPr>
          <a:xfrm>
            <a:off x="838200" y="1919679"/>
            <a:ext cx="1831848" cy="1180137"/>
            <a:chOff x="2687320" y="0"/>
            <a:chExt cx="2687320" cy="1720194"/>
          </a:xfrm>
          <a:scene3d>
            <a:camera prst="orthographicFront"/>
            <a:lightRig rig="flat" dir="t"/>
          </a:scene3d>
        </p:grpSpPr>
        <p:sp>
          <p:nvSpPr>
            <p:cNvPr id="11" name="Rettangolo con un angolo arrotondato 10">
              <a:extLst>
                <a:ext uri="{FF2B5EF4-FFF2-40B4-BE49-F238E27FC236}">
                  <a16:creationId xmlns:a16="http://schemas.microsoft.com/office/drawing/2014/main" id="{9F87F674-55BC-F203-7CC6-3F189DFC9B20}"/>
                </a:ext>
              </a:extLst>
            </p:cNvPr>
            <p:cNvSpPr/>
            <p:nvPr/>
          </p:nvSpPr>
          <p:spPr>
            <a:xfrm>
              <a:off x="2687320" y="0"/>
              <a:ext cx="2687320" cy="1720194"/>
            </a:xfrm>
            <a:prstGeom prst="round1Rect">
              <a:avLst/>
            </a:prstGeom>
            <a:ln>
              <a:solidFill>
                <a:srgbClr val="FF0000"/>
              </a:solidFill>
            </a:ln>
            <a:sp3d prstMaterial="dkEdge">
              <a:bevelT w="8200" h="38100"/>
            </a:sp3d>
          </p:spPr>
          <p:style>
            <a:lnRef idx="2">
              <a:schemeClr val="accent1"/>
            </a:lnRef>
            <a:fillRef idx="1">
              <a:schemeClr val="lt1"/>
            </a:fillRef>
            <a:effectRef idx="0">
              <a:schemeClr val="accent1"/>
            </a:effectRef>
            <a:fontRef idx="minor">
              <a:schemeClr val="dk1"/>
            </a:fontRef>
          </p:style>
          <p:txBody>
            <a:bodyPr/>
            <a:lstStyle/>
            <a:p>
              <a:endParaRPr lang="it-IT"/>
            </a:p>
          </p:txBody>
        </p:sp>
        <p:sp>
          <p:nvSpPr>
            <p:cNvPr id="12" name="CasellaDiTesto 11">
              <a:extLst>
                <a:ext uri="{FF2B5EF4-FFF2-40B4-BE49-F238E27FC236}">
                  <a16:creationId xmlns:a16="http://schemas.microsoft.com/office/drawing/2014/main" id="{E7ED8BE1-616E-4E57-7C0C-9073B6482E2F}"/>
                </a:ext>
              </a:extLst>
            </p:cNvPr>
            <p:cNvSpPr txBox="1"/>
            <p:nvPr/>
          </p:nvSpPr>
          <p:spPr>
            <a:xfrm>
              <a:off x="2687320" y="88107"/>
              <a:ext cx="2687320" cy="129014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CONFRONTO AZIENDALE</a:t>
              </a:r>
            </a:p>
          </p:txBody>
        </p:sp>
      </p:grpSp>
      <p:sp>
        <p:nvSpPr>
          <p:cNvPr id="4" name="CasellaDiTesto 3">
            <a:extLst>
              <a:ext uri="{FF2B5EF4-FFF2-40B4-BE49-F238E27FC236}">
                <a16:creationId xmlns:a16="http://schemas.microsoft.com/office/drawing/2014/main" id="{B36FC297-57DE-7465-DB86-4D7E4EE16BA2}"/>
              </a:ext>
            </a:extLst>
          </p:cNvPr>
          <p:cNvSpPr txBox="1"/>
          <p:nvPr/>
        </p:nvSpPr>
        <p:spPr>
          <a:xfrm>
            <a:off x="2862072" y="1980125"/>
            <a:ext cx="8491728" cy="3139321"/>
          </a:xfrm>
          <a:prstGeom prst="rect">
            <a:avLst/>
          </a:prstGeom>
          <a:noFill/>
        </p:spPr>
        <p:txBody>
          <a:bodyPr wrap="square" rtlCol="0">
            <a:spAutoFit/>
          </a:bodyPr>
          <a:lstStyle/>
          <a:p>
            <a:pPr algn="ctr"/>
            <a:r>
              <a:rPr lang="it-IT" sz="1600" b="1" dirty="0">
                <a:solidFill>
                  <a:srgbClr val="FF0000"/>
                </a:solidFill>
              </a:rPr>
              <a:t>Importantissimo!</a:t>
            </a:r>
          </a:p>
          <a:p>
            <a:pPr algn="ctr"/>
            <a:endParaRPr lang="it-IT" sz="1400" dirty="0"/>
          </a:p>
          <a:p>
            <a:r>
              <a:rPr lang="it-IT" sz="1400" b="1" dirty="0"/>
              <a:t>Il confronto semestrale sugli </a:t>
            </a:r>
            <a:r>
              <a:rPr lang="it-IT" sz="1400" b="1" dirty="0">
                <a:solidFill>
                  <a:srgbClr val="00B050"/>
                </a:solidFill>
              </a:rPr>
              <a:t>andamenti occupazionali</a:t>
            </a:r>
            <a:r>
              <a:rPr lang="it-IT" sz="1400" b="1" dirty="0"/>
              <a:t>, unitamente anche alla contrattazione sui </a:t>
            </a:r>
            <a:r>
              <a:rPr lang="it-IT" sz="1400" b="1" dirty="0">
                <a:solidFill>
                  <a:srgbClr val="00B050"/>
                </a:solidFill>
              </a:rPr>
              <a:t>riflessi sulla qualità del lavoro e sulla professionalità delle innovazioni inerenti l’organizzazione dei servizi</a:t>
            </a:r>
            <a:r>
              <a:rPr lang="it-IT" sz="1400" b="1" dirty="0"/>
              <a:t>, ci consente di affrontare, indirettamente, anche materie quali l’organizzazione degli uffici e i piani di fabbisogno del personale che la legge) limita alla sola informazione (art. 6 D.lgs. 165/2001.</a:t>
            </a:r>
          </a:p>
          <a:p>
            <a:endParaRPr lang="it-IT" sz="1400" b="1" dirty="0"/>
          </a:p>
          <a:p>
            <a:endParaRPr lang="it-IT" sz="1400" b="1" dirty="0"/>
          </a:p>
          <a:p>
            <a:endParaRPr lang="it-IT" sz="1400" b="1" dirty="0"/>
          </a:p>
          <a:p>
            <a:endParaRPr lang="it-IT" sz="1400" b="1" dirty="0"/>
          </a:p>
          <a:p>
            <a:endParaRPr lang="it-IT" sz="1400" b="1" dirty="0"/>
          </a:p>
          <a:p>
            <a:r>
              <a:rPr lang="it-IT" sz="1400" b="1" dirty="0"/>
              <a:t>Anche </a:t>
            </a:r>
            <a:r>
              <a:rPr lang="it-IT" sz="1400" b="1" dirty="0">
                <a:solidFill>
                  <a:srgbClr val="00B050"/>
                </a:solidFill>
              </a:rPr>
              <a:t>l’incontro approfondito </a:t>
            </a:r>
            <a:r>
              <a:rPr lang="it-IT" sz="1400" b="1" dirty="0"/>
              <a:t>che segue all’informazione semestrale (ad es. su piani triennali), come visto nelle slide precedenti, rafforza il nostro intervento sulle materie che la legge esclude dal dialogo con la parte sindacale.</a:t>
            </a:r>
          </a:p>
        </p:txBody>
      </p:sp>
    </p:spTree>
    <p:extLst>
      <p:ext uri="{BB962C8B-B14F-4D97-AF65-F5344CB8AC3E}">
        <p14:creationId xmlns:p14="http://schemas.microsoft.com/office/powerpoint/2010/main" val="1747789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B4994-14CC-71C6-DB08-7CBE43401F7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6FD8301-1E69-2018-B17D-EF7250915BA2}"/>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Il confronto regionale (art. 7)</a:t>
            </a:r>
          </a:p>
        </p:txBody>
      </p:sp>
      <p:sp>
        <p:nvSpPr>
          <p:cNvPr id="3" name="Segnaposto contenuto 2">
            <a:extLst>
              <a:ext uri="{FF2B5EF4-FFF2-40B4-BE49-F238E27FC236}">
                <a16:creationId xmlns:a16="http://schemas.microsoft.com/office/drawing/2014/main" id="{63CCB2F9-0B00-3186-C6CD-09EED57461F5}"/>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6B2B781A-1F93-D8AB-D10A-CD8A90FDEBB2}"/>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48B6D571-2668-FD28-81F4-168BD45186A3}"/>
              </a:ext>
            </a:extLst>
          </p:cNvPr>
          <p:cNvSpPr txBox="1"/>
          <p:nvPr/>
        </p:nvSpPr>
        <p:spPr>
          <a:xfrm>
            <a:off x="4917186" y="6492875"/>
            <a:ext cx="23576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ptos" panose="02110004020202020204"/>
                <a:ea typeface="+mn-ea"/>
                <a:cs typeface="+mn-cs"/>
              </a:rPr>
              <a:t>Ccnl Sanità Pubblica 2022 - 2024</a:t>
            </a:r>
          </a:p>
        </p:txBody>
      </p:sp>
      <p:sp>
        <p:nvSpPr>
          <p:cNvPr id="4" name="CasellaDiTesto 3">
            <a:extLst>
              <a:ext uri="{FF2B5EF4-FFF2-40B4-BE49-F238E27FC236}">
                <a16:creationId xmlns:a16="http://schemas.microsoft.com/office/drawing/2014/main" id="{0DD09140-F133-3336-617D-DBE07C429B52}"/>
              </a:ext>
            </a:extLst>
          </p:cNvPr>
          <p:cNvSpPr txBox="1"/>
          <p:nvPr/>
        </p:nvSpPr>
        <p:spPr>
          <a:xfrm>
            <a:off x="2889530" y="1980125"/>
            <a:ext cx="8464270" cy="3831818"/>
          </a:xfrm>
          <a:prstGeom prst="rect">
            <a:avLst/>
          </a:prstGeom>
          <a:noFill/>
        </p:spPr>
        <p:txBody>
          <a:bodyPr wrap="square" rtlCol="0">
            <a:spAutoFit/>
          </a:bodyPr>
          <a:lstStyle/>
          <a:p>
            <a:pPr algn="just"/>
            <a:r>
              <a:rPr lang="it-IT" sz="1400" dirty="0">
                <a:latin typeface="Aptos "/>
                <a:ea typeface="Calibri" panose="020F0502020204030204" pitchFamily="34" charset="0"/>
              </a:rPr>
              <a:t>L</a:t>
            </a:r>
            <a:r>
              <a:rPr lang="it-IT" sz="1400" dirty="0">
                <a:effectLst/>
                <a:latin typeface="Aptos "/>
                <a:ea typeface="Calibri" panose="020F0502020204030204" pitchFamily="34" charset="0"/>
              </a:rPr>
              <a:t>e Regioni entro 90 giorni dall’entrata in vigore del CCNL, previo confronto con le organizzazioni sindacali firmatarie, possono emanare linee generali di indirizzo </a:t>
            </a:r>
            <a:r>
              <a:rPr lang="it-IT" sz="1400" b="1" dirty="0">
                <a:effectLst/>
                <a:latin typeface="Aptos "/>
                <a:ea typeface="Calibri" panose="020F0502020204030204" pitchFamily="34" charset="0"/>
              </a:rPr>
              <a:t>agli enti o aziende - anche per lo svolgimento del confronto aziendale e della contrattazione integrativa - nelle seguenti materie:</a:t>
            </a:r>
          </a:p>
          <a:p>
            <a:pPr algn="just"/>
            <a:endParaRPr lang="it-IT" sz="1400" b="1" dirty="0">
              <a:latin typeface="Aptos "/>
              <a:ea typeface="Calibri" panose="020F0502020204030204" pitchFamily="34" charset="0"/>
            </a:endParaRPr>
          </a:p>
          <a:p>
            <a:pPr marL="742950" lvl="1" indent="-285750" algn="just">
              <a:buFont typeface="+mj-lt"/>
              <a:buAutoNum type="alphaLcPeriod"/>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all’utilizzo delle risorse aggiuntive regionali e, in particolare, a quelle destinate all’istituto della premialità che dovrà essere sempre più orientata ai risultati in conformità degli obiettivi aziendali e regionali;</a:t>
            </a:r>
          </a:p>
          <a:p>
            <a:pPr marL="742950" lvl="1" indent="-285750" algn="just">
              <a:buFont typeface="+mj-lt"/>
              <a:buAutoNum type="alphaLcPeriod"/>
            </a:pP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modalità di incremento dei fondi in caso di incremento dei servizi ad invarianza della dotazione organica;</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mj-lt"/>
              <a:buAutoNum type="alphaLcPeriod"/>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alle linee di indirizzo in materia di prestazioni aggiuntive del personale;</a:t>
            </a:r>
          </a:p>
          <a:p>
            <a:pPr marL="742950" lvl="1" indent="-285750" algn="just">
              <a:buFont typeface="+mj-lt"/>
              <a:buAutoNum type="alphaLcPeriod"/>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ai progetti di riorganizzazione collegati</a:t>
            </a:r>
            <a:r>
              <a:rPr lang="it-IT" sz="14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ai</a:t>
            </a:r>
            <a:r>
              <a:rPr lang="it-IT" sz="14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f</a:t>
            </a:r>
            <a:r>
              <a:rPr lang="it-IT" sz="1400" spc="-345"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400" spc="-10" dirty="0">
                <a:effectLst/>
                <a:latin typeface="Times New Roman" panose="02020603050405020304" pitchFamily="18" charset="0"/>
                <a:ea typeface="Calibri" panose="020F0502020204030204" pitchFamily="34" charset="0"/>
                <a:cs typeface="Times New Roman" panose="02020603050405020304" pitchFamily="18" charset="0"/>
              </a:rPr>
              <a:t>ondi </a:t>
            </a: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del</a:t>
            </a:r>
            <a:r>
              <a:rPr lang="it-IT" sz="1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400" spc="-10" dirty="0">
                <a:effectLst/>
                <a:latin typeface="Times New Roman" panose="02020603050405020304" pitchFamily="18" charset="0"/>
                <a:ea typeface="Calibri" panose="020F0502020204030204" pitchFamily="34" charset="0"/>
                <a:cs typeface="Times New Roman" panose="02020603050405020304" pitchFamily="18" charset="0"/>
              </a:rPr>
              <a:t>PNRR;</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spcAft>
                <a:spcPts val="600"/>
              </a:spcAft>
              <a:buFont typeface="+mj-lt"/>
              <a:buAutoNum type="alphaLcPeriod"/>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piano di riparto tra le aziende e gli enti del territorio regionale delle risorse di cui all’art. 1, comma 293 della legge 30/12/2021, n. 234 </a:t>
            </a: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e s.m.i. </a:t>
            </a:r>
            <a:r>
              <a:rPr lang="it-IT" sz="1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(indennità di pronto soccorso)</a:t>
            </a: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lvl="1" indent="-285750" algn="just">
              <a:spcAft>
                <a:spcPts val="600"/>
              </a:spcAft>
              <a:buFont typeface="+mj-lt"/>
              <a:buAutoNum type="alphaLcPeriod"/>
            </a:pPr>
            <a:r>
              <a:rPr lang="it-IT" sz="1400" b="1" dirty="0">
                <a:effectLst/>
                <a:latin typeface="Times New Roman" panose="02020603050405020304" pitchFamily="18" charset="0"/>
                <a:ea typeface="Calibri" panose="020F0502020204030204" pitchFamily="34" charset="0"/>
              </a:rPr>
              <a:t>piano di riparto risorse di cui all’art. 1, comma 238 della legge 30/12/2023, n. 213 </a:t>
            </a:r>
            <a:r>
              <a:rPr lang="it-IT" sz="1400" b="1" dirty="0">
                <a:solidFill>
                  <a:srgbClr val="00B050"/>
                </a:solidFill>
                <a:effectLst/>
                <a:latin typeface="Times New Roman" panose="02020603050405020304" pitchFamily="18" charset="0"/>
                <a:ea typeface="Calibri" panose="020F0502020204030204" pitchFamily="34" charset="0"/>
              </a:rPr>
              <a:t>(ovvero, la quota di compartecipazione familiare prevista per i lavoratori transfrontalieri in Svizzera da destinare per previsione di legge al sostegno del SSR e prioritariamente a beneficio del personale medico e infermieristico, quale trattamento accessorio).</a:t>
            </a:r>
            <a:endParaRPr lang="it-IT" sz="1400" b="1" dirty="0">
              <a:solidFill>
                <a:srgbClr val="00B050"/>
              </a:solidFill>
              <a:latin typeface="Aptos "/>
            </a:endParaRPr>
          </a:p>
        </p:txBody>
      </p:sp>
      <p:grpSp>
        <p:nvGrpSpPr>
          <p:cNvPr id="14" name="Gruppo 13">
            <a:extLst>
              <a:ext uri="{FF2B5EF4-FFF2-40B4-BE49-F238E27FC236}">
                <a16:creationId xmlns:a16="http://schemas.microsoft.com/office/drawing/2014/main" id="{443B4902-5649-59AD-17F0-0E7DB40901C1}"/>
              </a:ext>
            </a:extLst>
          </p:cNvPr>
          <p:cNvGrpSpPr/>
          <p:nvPr/>
        </p:nvGrpSpPr>
        <p:grpSpPr>
          <a:xfrm>
            <a:off x="838200" y="1980125"/>
            <a:ext cx="2051330" cy="1299009"/>
            <a:chOff x="0" y="1720194"/>
            <a:chExt cx="2687320" cy="1720194"/>
          </a:xfrm>
          <a:scene3d>
            <a:camera prst="orthographicFront"/>
            <a:lightRig rig="flat" dir="t"/>
          </a:scene3d>
        </p:grpSpPr>
        <p:sp>
          <p:nvSpPr>
            <p:cNvPr id="15" name="Rettangolo con un angolo arrotondato 14">
              <a:extLst>
                <a:ext uri="{FF2B5EF4-FFF2-40B4-BE49-F238E27FC236}">
                  <a16:creationId xmlns:a16="http://schemas.microsoft.com/office/drawing/2014/main" id="{4D10B611-34FE-4056-CF24-52167DEE74D9}"/>
                </a:ext>
              </a:extLst>
            </p:cNvPr>
            <p:cNvSpPr/>
            <p:nvPr/>
          </p:nvSpPr>
          <p:spPr>
            <a:xfrm rot="10800000">
              <a:off x="0" y="1720194"/>
              <a:ext cx="2687320" cy="1720194"/>
            </a:xfrm>
            <a:prstGeom prst="round1Rect">
              <a:avLst/>
            </a:prstGeom>
            <a:ln>
              <a:solidFill>
                <a:srgbClr val="00B0F0"/>
              </a:solidFill>
            </a:ln>
            <a:sp3d prstMaterial="dkEdge">
              <a:bevelT w="8200" h="38100"/>
            </a:sp3d>
          </p:spPr>
          <p:style>
            <a:lnRef idx="2">
              <a:schemeClr val="accent1"/>
            </a:lnRef>
            <a:fillRef idx="1">
              <a:schemeClr val="lt1"/>
            </a:fillRef>
            <a:effectRef idx="0">
              <a:schemeClr val="accent1"/>
            </a:effectRef>
            <a:fontRef idx="minor">
              <a:schemeClr val="dk1"/>
            </a:fontRef>
          </p:style>
          <p:txBody>
            <a:bodyPr/>
            <a:lstStyle/>
            <a:p>
              <a:endParaRPr lang="it-IT"/>
            </a:p>
          </p:txBody>
        </p:sp>
        <p:sp>
          <p:nvSpPr>
            <p:cNvPr id="16" name="CasellaDiTesto 15">
              <a:extLst>
                <a:ext uri="{FF2B5EF4-FFF2-40B4-BE49-F238E27FC236}">
                  <a16:creationId xmlns:a16="http://schemas.microsoft.com/office/drawing/2014/main" id="{E1FCFF58-268B-C6BA-64E1-83448942772C}"/>
                </a:ext>
              </a:extLst>
            </p:cNvPr>
            <p:cNvSpPr txBox="1"/>
            <p:nvPr/>
          </p:nvSpPr>
          <p:spPr>
            <a:xfrm>
              <a:off x="0" y="2150242"/>
              <a:ext cx="2687320" cy="88316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CONFRONTO REGIONALE</a:t>
              </a:r>
            </a:p>
          </p:txBody>
        </p:sp>
      </p:grpSp>
    </p:spTree>
    <p:extLst>
      <p:ext uri="{BB962C8B-B14F-4D97-AF65-F5344CB8AC3E}">
        <p14:creationId xmlns:p14="http://schemas.microsoft.com/office/powerpoint/2010/main" val="2955796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A772A-8AED-35EA-E569-AA2C9D4B7AF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507BF52-72B7-AA38-477F-6F0454E3189C}"/>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Il confronto regionale: non attivazione</a:t>
            </a:r>
          </a:p>
        </p:txBody>
      </p:sp>
      <p:sp>
        <p:nvSpPr>
          <p:cNvPr id="3" name="Segnaposto contenuto 2">
            <a:extLst>
              <a:ext uri="{FF2B5EF4-FFF2-40B4-BE49-F238E27FC236}">
                <a16:creationId xmlns:a16="http://schemas.microsoft.com/office/drawing/2014/main" id="{308BEA52-AFD1-2C74-B594-310A4C59EF0B}"/>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C6AA96F3-A745-BD82-D606-179854862509}"/>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FF851C39-1850-9C32-3E81-FCD56DFB7F84}"/>
              </a:ext>
            </a:extLst>
          </p:cNvPr>
          <p:cNvSpPr txBox="1"/>
          <p:nvPr/>
        </p:nvSpPr>
        <p:spPr>
          <a:xfrm>
            <a:off x="4917186" y="6492875"/>
            <a:ext cx="23576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ptos" panose="02110004020202020204"/>
                <a:ea typeface="+mn-ea"/>
                <a:cs typeface="+mn-cs"/>
              </a:rPr>
              <a:t>Ccnl Sanità Pubblica 2022 - 2024</a:t>
            </a:r>
          </a:p>
        </p:txBody>
      </p:sp>
      <p:sp>
        <p:nvSpPr>
          <p:cNvPr id="4" name="CasellaDiTesto 3">
            <a:extLst>
              <a:ext uri="{FF2B5EF4-FFF2-40B4-BE49-F238E27FC236}">
                <a16:creationId xmlns:a16="http://schemas.microsoft.com/office/drawing/2014/main" id="{4D37DA92-458E-9766-54EB-36F7E45B3DE7}"/>
              </a:ext>
            </a:extLst>
          </p:cNvPr>
          <p:cNvSpPr txBox="1"/>
          <p:nvPr/>
        </p:nvSpPr>
        <p:spPr>
          <a:xfrm>
            <a:off x="2889530" y="1980125"/>
            <a:ext cx="8464270" cy="2031325"/>
          </a:xfrm>
          <a:prstGeom prst="rect">
            <a:avLst/>
          </a:prstGeom>
          <a:noFill/>
        </p:spPr>
        <p:txBody>
          <a:bodyPr wrap="square" rtlCol="0">
            <a:spAutoFit/>
          </a:bodyPr>
          <a:lstStyle/>
          <a:p>
            <a:pPr lvl="1" algn="ctr"/>
            <a:r>
              <a:rPr lang="it-IT" sz="1400" b="1" i="1" dirty="0">
                <a:solidFill>
                  <a:srgbClr val="FF0000"/>
                </a:solidFill>
                <a:ea typeface="Calibri" panose="020F0502020204030204" pitchFamily="34" charset="0"/>
                <a:cs typeface="Times New Roman" panose="02020603050405020304" pitchFamily="18" charset="0"/>
              </a:rPr>
              <a:t>Novità!</a:t>
            </a:r>
          </a:p>
          <a:p>
            <a:pPr lvl="1" algn="just"/>
            <a:endParaRPr lang="it-IT" sz="1400" b="1" dirty="0">
              <a:ea typeface="Calibri" panose="020F0502020204030204" pitchFamily="34" charset="0"/>
              <a:cs typeface="Times New Roman" panose="02020603050405020304" pitchFamily="18" charset="0"/>
            </a:endParaRPr>
          </a:p>
          <a:p>
            <a:pPr lvl="1" algn="just"/>
            <a:r>
              <a:rPr lang="it-IT" sz="1400" b="1" dirty="0">
                <a:effectLst/>
                <a:ea typeface="Calibri" panose="020F0502020204030204" pitchFamily="34" charset="0"/>
                <a:cs typeface="Times New Roman" panose="02020603050405020304" pitchFamily="18" charset="0"/>
              </a:rPr>
              <a:t>Nel caso in cui la Regione non attivi il confronto entro il termine previsto </a:t>
            </a:r>
            <a:r>
              <a:rPr lang="it-IT" sz="1400" b="1" dirty="0">
                <a:solidFill>
                  <a:srgbClr val="00B050"/>
                </a:solidFill>
                <a:effectLst/>
                <a:ea typeface="Calibri" panose="020F0502020204030204" pitchFamily="34" charset="0"/>
                <a:cs typeface="Times New Roman" panose="02020603050405020304" pitchFamily="18" charset="0"/>
              </a:rPr>
              <a:t>ovvero 90 gg</a:t>
            </a:r>
            <a:r>
              <a:rPr lang="it-IT" sz="1400" b="1" dirty="0">
                <a:solidFill>
                  <a:srgbClr val="00B050"/>
                </a:solidFill>
                <a:ea typeface="Calibri" panose="020F0502020204030204" pitchFamily="34" charset="0"/>
                <a:cs typeface="Times New Roman" panose="02020603050405020304" pitchFamily="18" charset="0"/>
              </a:rPr>
              <a:t>.</a:t>
            </a:r>
            <a:r>
              <a:rPr lang="it-IT" sz="1400" b="1" dirty="0">
                <a:ea typeface="Calibri" panose="020F0502020204030204" pitchFamily="34" charset="0"/>
                <a:cs typeface="Times New Roman" panose="02020603050405020304" pitchFamily="18" charset="0"/>
              </a:rPr>
              <a:t>, le seguenti materie </a:t>
            </a:r>
            <a:r>
              <a:rPr lang="it-IT" sz="1400" b="1" dirty="0">
                <a:solidFill>
                  <a:srgbClr val="00B050"/>
                </a:solidFill>
                <a:ea typeface="Calibri" panose="020F0502020204030204" pitchFamily="34" charset="0"/>
                <a:cs typeface="Times New Roman" panose="02020603050405020304" pitchFamily="18" charset="0"/>
              </a:rPr>
              <a:t>diventano oggetto di confronto aziendale </a:t>
            </a:r>
            <a:r>
              <a:rPr lang="it-IT" sz="1400" b="1" dirty="0">
                <a:effectLst/>
                <a:ea typeface="Calibri" panose="020F0502020204030204" pitchFamily="34" charset="0"/>
                <a:cs typeface="Times New Roman" panose="02020603050405020304" pitchFamily="18" charset="0"/>
              </a:rPr>
              <a:t>:</a:t>
            </a:r>
          </a:p>
          <a:p>
            <a:pPr lvl="1" algn="just"/>
            <a:endParaRPr lang="it-IT" sz="1400" b="1" dirty="0">
              <a:effectLst/>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it-IT" sz="1400" b="1" dirty="0">
                <a:effectLst/>
                <a:ea typeface="Calibri" panose="020F0502020204030204" pitchFamily="34" charset="0"/>
                <a:cs typeface="Times New Roman" panose="02020603050405020304" pitchFamily="18" charset="0"/>
              </a:rPr>
              <a:t>modalità di incremento dei fondi in caso di incremento dei servizi ad invarianza della dotazione organica;</a:t>
            </a:r>
          </a:p>
          <a:p>
            <a:pPr marL="742950" lvl="1" indent="-285750" algn="just">
              <a:buFont typeface="Arial" panose="020B0604020202020204" pitchFamily="34" charset="0"/>
              <a:buChar char="•"/>
            </a:pPr>
            <a:endParaRPr lang="it-IT" sz="1400" b="1" dirty="0">
              <a:effectLst/>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it-IT" sz="1400" b="1" dirty="0">
                <a:effectLst/>
                <a:ea typeface="Calibri" panose="020F0502020204030204" pitchFamily="34" charset="0"/>
                <a:cs typeface="Times New Roman" panose="02020603050405020304" pitchFamily="18" charset="0"/>
              </a:rPr>
              <a:t>progetti di riorganizzazione collegati ai fondi del PNRR;</a:t>
            </a:r>
          </a:p>
        </p:txBody>
      </p:sp>
      <p:grpSp>
        <p:nvGrpSpPr>
          <p:cNvPr id="14" name="Gruppo 13">
            <a:extLst>
              <a:ext uri="{FF2B5EF4-FFF2-40B4-BE49-F238E27FC236}">
                <a16:creationId xmlns:a16="http://schemas.microsoft.com/office/drawing/2014/main" id="{EAED2EE3-1460-2A12-92FA-B22256D09094}"/>
              </a:ext>
            </a:extLst>
          </p:cNvPr>
          <p:cNvGrpSpPr/>
          <p:nvPr/>
        </p:nvGrpSpPr>
        <p:grpSpPr>
          <a:xfrm>
            <a:off x="838200" y="1980125"/>
            <a:ext cx="2051330" cy="1299009"/>
            <a:chOff x="0" y="1720194"/>
            <a:chExt cx="2687320" cy="1720194"/>
          </a:xfrm>
          <a:scene3d>
            <a:camera prst="orthographicFront"/>
            <a:lightRig rig="flat" dir="t"/>
          </a:scene3d>
        </p:grpSpPr>
        <p:sp>
          <p:nvSpPr>
            <p:cNvPr id="15" name="Rettangolo con un angolo arrotondato 14">
              <a:extLst>
                <a:ext uri="{FF2B5EF4-FFF2-40B4-BE49-F238E27FC236}">
                  <a16:creationId xmlns:a16="http://schemas.microsoft.com/office/drawing/2014/main" id="{28B1E9E3-73EB-4635-18D4-A8AD9B22FD80}"/>
                </a:ext>
              </a:extLst>
            </p:cNvPr>
            <p:cNvSpPr/>
            <p:nvPr/>
          </p:nvSpPr>
          <p:spPr>
            <a:xfrm rot="10800000">
              <a:off x="0" y="1720194"/>
              <a:ext cx="2687320" cy="1720194"/>
            </a:xfrm>
            <a:prstGeom prst="round1Rect">
              <a:avLst/>
            </a:prstGeom>
            <a:ln>
              <a:solidFill>
                <a:srgbClr val="00B0F0"/>
              </a:solidFill>
            </a:ln>
            <a:sp3d prstMaterial="dkEdge">
              <a:bevelT w="8200" h="38100"/>
            </a:sp3d>
          </p:spPr>
          <p:style>
            <a:lnRef idx="2">
              <a:schemeClr val="accent1"/>
            </a:lnRef>
            <a:fillRef idx="1">
              <a:schemeClr val="lt1"/>
            </a:fillRef>
            <a:effectRef idx="0">
              <a:schemeClr val="accent1"/>
            </a:effectRef>
            <a:fontRef idx="minor">
              <a:schemeClr val="dk1"/>
            </a:fontRef>
          </p:style>
          <p:txBody>
            <a:bodyPr/>
            <a:lstStyle/>
            <a:p>
              <a:endParaRPr lang="it-IT"/>
            </a:p>
          </p:txBody>
        </p:sp>
        <p:sp>
          <p:nvSpPr>
            <p:cNvPr id="16" name="CasellaDiTesto 15">
              <a:extLst>
                <a:ext uri="{FF2B5EF4-FFF2-40B4-BE49-F238E27FC236}">
                  <a16:creationId xmlns:a16="http://schemas.microsoft.com/office/drawing/2014/main" id="{0C8E84F4-AA9C-C2D9-E1CD-63D350205BBD}"/>
                </a:ext>
              </a:extLst>
            </p:cNvPr>
            <p:cNvSpPr txBox="1"/>
            <p:nvPr/>
          </p:nvSpPr>
          <p:spPr>
            <a:xfrm>
              <a:off x="0" y="2150242"/>
              <a:ext cx="2687320" cy="88316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CONFRONTO REGIONALE</a:t>
              </a:r>
            </a:p>
          </p:txBody>
        </p:sp>
      </p:grpSp>
    </p:spTree>
    <p:extLst>
      <p:ext uri="{BB962C8B-B14F-4D97-AF65-F5344CB8AC3E}">
        <p14:creationId xmlns:p14="http://schemas.microsoft.com/office/powerpoint/2010/main" val="274013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D7289-E1EA-671C-AC8B-054A54B9F2F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8A2025A-F631-0701-6B34-998F05A1FFC5}"/>
              </a:ext>
            </a:extLst>
          </p:cNvPr>
          <p:cNvSpPr>
            <a:spLocks noGrp="1"/>
          </p:cNvSpPr>
          <p:nvPr>
            <p:ph type="title"/>
          </p:nvPr>
        </p:nvSpPr>
        <p:spPr>
          <a:ln>
            <a:solidFill>
              <a:srgbClr val="FF0000"/>
            </a:solidFill>
          </a:ln>
        </p:spPr>
        <p:txBody>
          <a:bodyPr>
            <a:normAutofit/>
          </a:bodyPr>
          <a:lstStyle/>
          <a:p>
            <a:pPr algn="ctr"/>
            <a:r>
              <a:rPr lang="it-IT" sz="4000" dirty="0">
                <a:solidFill>
                  <a:srgbClr val="00B050"/>
                </a:solidFill>
                <a:latin typeface="Speak Pro" panose="020B0504020101020102" pitchFamily="34" charset="0"/>
              </a:rPr>
              <a:t>L’organismo paritetico per l’innovazione (art. 8)</a:t>
            </a:r>
          </a:p>
        </p:txBody>
      </p:sp>
      <p:sp>
        <p:nvSpPr>
          <p:cNvPr id="3" name="Segnaposto contenuto 2">
            <a:extLst>
              <a:ext uri="{FF2B5EF4-FFF2-40B4-BE49-F238E27FC236}">
                <a16:creationId xmlns:a16="http://schemas.microsoft.com/office/drawing/2014/main" id="{C28CC9BC-086D-8514-4961-C3810E1B03EB}"/>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3950EE28-CD64-E064-56A2-69CAC61048BE}"/>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791C69C1-10A7-5722-5C14-9325140B43EA}"/>
              </a:ext>
            </a:extLst>
          </p:cNvPr>
          <p:cNvSpPr txBox="1"/>
          <p:nvPr/>
        </p:nvSpPr>
        <p:spPr>
          <a:xfrm>
            <a:off x="4917186" y="6492875"/>
            <a:ext cx="23576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ptos" panose="02110004020202020204"/>
                <a:ea typeface="+mn-ea"/>
                <a:cs typeface="+mn-cs"/>
              </a:rPr>
              <a:t>Ccnl Sanità Pubblica 2022 - 2024</a:t>
            </a:r>
          </a:p>
        </p:txBody>
      </p:sp>
      <p:sp>
        <p:nvSpPr>
          <p:cNvPr id="6" name="CasellaDiTesto 5">
            <a:extLst>
              <a:ext uri="{FF2B5EF4-FFF2-40B4-BE49-F238E27FC236}">
                <a16:creationId xmlns:a16="http://schemas.microsoft.com/office/drawing/2014/main" id="{F6560124-2C61-FCEE-0BDE-5523A826914B}"/>
              </a:ext>
            </a:extLst>
          </p:cNvPr>
          <p:cNvSpPr txBox="1"/>
          <p:nvPr/>
        </p:nvSpPr>
        <p:spPr>
          <a:xfrm>
            <a:off x="2743200" y="1825625"/>
            <a:ext cx="8610600" cy="2677656"/>
          </a:xfrm>
          <a:prstGeom prst="rect">
            <a:avLst/>
          </a:prstGeom>
          <a:noFill/>
        </p:spPr>
        <p:txBody>
          <a:bodyPr wrap="square" rtlCol="0">
            <a:spAutoFit/>
          </a:bodyPr>
          <a:lstStyle/>
          <a:p>
            <a:pPr lvl="1" algn="just"/>
            <a:r>
              <a:rPr lang="it-IT" sz="1400" dirty="0">
                <a:ea typeface="Calibri" panose="020F0502020204030204" pitchFamily="34" charset="0"/>
                <a:cs typeface="Times New Roman" panose="02020603050405020304" pitchFamily="18" charset="0"/>
              </a:rPr>
              <a:t>L’OPI </a:t>
            </a:r>
            <a:r>
              <a:rPr lang="it-IT" sz="1400" dirty="0">
                <a:effectLst/>
                <a:ea typeface="Calibri" panose="020F0502020204030204" pitchFamily="34" charset="0"/>
                <a:cs typeface="Times New Roman" panose="02020603050405020304" pitchFamily="18" charset="0"/>
              </a:rPr>
              <a:t>è la sede in cui si attivano stabilmente relazioni aperte e collaborative sui seguenti argomenti:</a:t>
            </a:r>
          </a:p>
          <a:p>
            <a:pPr lvl="1" algn="just"/>
            <a:endParaRPr lang="it-IT" sz="1400" dirty="0">
              <a:effectLst/>
              <a:ea typeface="Calibri" panose="020F0502020204030204" pitchFamily="34" charset="0"/>
              <a:cs typeface="Times New Roman" panose="02020603050405020304" pitchFamily="18" charset="0"/>
            </a:endParaRPr>
          </a:p>
          <a:p>
            <a:pPr marL="800100" lvl="1" indent="-342900" algn="just">
              <a:buFont typeface="+mj-lt"/>
              <a:buAutoNum type="alphaLcParenR"/>
            </a:pPr>
            <a:r>
              <a:rPr lang="it-IT" sz="1400" dirty="0">
                <a:effectLst/>
                <a:ea typeface="Calibri" panose="020F0502020204030204" pitchFamily="34" charset="0"/>
                <a:cs typeface="Times New Roman" panose="02020603050405020304" pitchFamily="18" charset="0"/>
              </a:rPr>
              <a:t>progetti di organizzazione e innovazioni, anche tecnologiche;</a:t>
            </a:r>
          </a:p>
          <a:p>
            <a:pPr marL="800100" lvl="1" indent="-342900" algn="just">
              <a:buFont typeface="+mj-lt"/>
              <a:buAutoNum type="alphaLcParenR"/>
            </a:pPr>
            <a:r>
              <a:rPr lang="it-IT" sz="1400" dirty="0">
                <a:effectLst/>
                <a:ea typeface="Calibri" panose="020F0502020204030204" pitchFamily="34" charset="0"/>
                <a:cs typeface="Times New Roman" panose="02020603050405020304" pitchFamily="18" charset="0"/>
              </a:rPr>
              <a:t>miglioramento dei servizi;</a:t>
            </a:r>
          </a:p>
          <a:p>
            <a:pPr marL="800100" lvl="1" indent="-342900" algn="just">
              <a:buFont typeface="+mj-lt"/>
              <a:buAutoNum type="alphaLcParenR"/>
            </a:pPr>
            <a:r>
              <a:rPr lang="it-IT" sz="1400" dirty="0">
                <a:effectLst/>
                <a:ea typeface="Calibri" panose="020F0502020204030204" pitchFamily="34" charset="0"/>
                <a:cs typeface="Times New Roman" panose="02020603050405020304" pitchFamily="18" charset="0"/>
              </a:rPr>
              <a:t>promozione della legalità, della qualità del lavoro e del benessere organizzativo - anche con riferimento alla conciliazione dei tempi di vita e di lavoro;</a:t>
            </a:r>
          </a:p>
          <a:p>
            <a:pPr marL="800100" lvl="1" indent="-342900" algn="just">
              <a:buFont typeface="+mj-lt"/>
              <a:buAutoNum type="alphaLcParenR"/>
            </a:pPr>
            <a:r>
              <a:rPr lang="it-IT" sz="1400" dirty="0">
                <a:effectLst/>
                <a:ea typeface="Calibri" panose="020F0502020204030204" pitchFamily="34" charset="0"/>
                <a:cs typeface="Times New Roman" panose="02020603050405020304" pitchFamily="18" charset="0"/>
              </a:rPr>
              <a:t>misure di prevenzione dello stress lavoro-correlato, </a:t>
            </a:r>
            <a:r>
              <a:rPr lang="it-IT" sz="1400" b="1" dirty="0">
                <a:solidFill>
                  <a:srgbClr val="00B050"/>
                </a:solidFill>
                <a:effectLst/>
                <a:ea typeface="Calibri" panose="020F0502020204030204" pitchFamily="34" charset="0"/>
                <a:cs typeface="Times New Roman" panose="02020603050405020304" pitchFamily="18" charset="0"/>
              </a:rPr>
              <a:t>degli infortuni </a:t>
            </a:r>
            <a:r>
              <a:rPr lang="it-IT" sz="1400" dirty="0">
                <a:effectLst/>
                <a:ea typeface="Calibri" panose="020F0502020204030204" pitchFamily="34" charset="0"/>
                <a:cs typeface="Times New Roman" panose="02020603050405020304" pitchFamily="18" charset="0"/>
              </a:rPr>
              <a:t>e di fenomeni di burn-out;</a:t>
            </a:r>
          </a:p>
          <a:p>
            <a:pPr marL="800100" lvl="1" indent="-342900" algn="just">
              <a:buFont typeface="+mj-lt"/>
              <a:buAutoNum type="alphaLcParenR"/>
            </a:pPr>
            <a:r>
              <a:rPr lang="it-IT" sz="1400" dirty="0">
                <a:effectLst/>
                <a:ea typeface="Calibri" panose="020F0502020204030204" pitchFamily="34" charset="0"/>
                <a:cs typeface="Times New Roman" panose="02020603050405020304" pitchFamily="18" charset="0"/>
              </a:rPr>
              <a:t>eventuali protocolli sulla gestione delle assenze improvvise;</a:t>
            </a:r>
          </a:p>
          <a:p>
            <a:pPr marL="800100" lvl="1" indent="-342900" algn="just">
              <a:buFont typeface="+mj-lt"/>
              <a:buAutoNum type="alphaLcParenR"/>
            </a:pPr>
            <a:r>
              <a:rPr lang="it-IT" sz="1400" b="1" dirty="0">
                <a:solidFill>
                  <a:srgbClr val="00B050"/>
                </a:solidFill>
                <a:effectLst/>
                <a:ea typeface="Calibri" panose="020F0502020204030204" pitchFamily="34" charset="0"/>
                <a:cs typeface="Times New Roman" panose="02020603050405020304" pitchFamily="18" charset="0"/>
              </a:rPr>
              <a:t>attuazione delle politiche di age management poste in essere, tenuto conto delle risultanze del monitoraggio annuale di cui all’art. 49, comma 4 (Obiettivi e strumenti di age management).</a:t>
            </a:r>
          </a:p>
          <a:p>
            <a:pPr lvl="1" algn="just"/>
            <a:endParaRPr lang="it-IT" sz="1400" dirty="0">
              <a:effectLst/>
              <a:ea typeface="Calibri" panose="020F0502020204030204" pitchFamily="34" charset="0"/>
              <a:cs typeface="Times New Roman" panose="02020603050405020304" pitchFamily="18" charset="0"/>
            </a:endParaRPr>
          </a:p>
          <a:p>
            <a:pPr lvl="1" algn="just"/>
            <a:r>
              <a:rPr lang="it-IT" sz="1400" dirty="0">
                <a:effectLst/>
                <a:ea typeface="Calibri" panose="020F0502020204030204" pitchFamily="34" charset="0"/>
                <a:cs typeface="Times New Roman" panose="02020603050405020304" pitchFamily="18" charset="0"/>
              </a:rPr>
              <a:t>al fine di formulare proposte all'Azienda o Ente o alle parti negoziali della contrattazione integrativa. </a:t>
            </a:r>
          </a:p>
        </p:txBody>
      </p:sp>
      <p:grpSp>
        <p:nvGrpSpPr>
          <p:cNvPr id="4" name="Gruppo 3">
            <a:extLst>
              <a:ext uri="{FF2B5EF4-FFF2-40B4-BE49-F238E27FC236}">
                <a16:creationId xmlns:a16="http://schemas.microsoft.com/office/drawing/2014/main" id="{139515B3-397D-3474-701E-CDBD707CB7C1}"/>
              </a:ext>
            </a:extLst>
          </p:cNvPr>
          <p:cNvGrpSpPr/>
          <p:nvPr/>
        </p:nvGrpSpPr>
        <p:grpSpPr>
          <a:xfrm>
            <a:off x="838200" y="1910535"/>
            <a:ext cx="2170176" cy="1299009"/>
            <a:chOff x="2687320" y="1720194"/>
            <a:chExt cx="2687320" cy="1720194"/>
          </a:xfrm>
          <a:scene3d>
            <a:camera prst="orthographicFront"/>
            <a:lightRig rig="flat" dir="t"/>
          </a:scene3d>
        </p:grpSpPr>
        <p:sp>
          <p:nvSpPr>
            <p:cNvPr id="5" name="Rettangolo con un angolo arrotondato 4">
              <a:extLst>
                <a:ext uri="{FF2B5EF4-FFF2-40B4-BE49-F238E27FC236}">
                  <a16:creationId xmlns:a16="http://schemas.microsoft.com/office/drawing/2014/main" id="{494E6274-2053-0C5C-B9F4-7B5C26483AD8}"/>
                </a:ext>
              </a:extLst>
            </p:cNvPr>
            <p:cNvSpPr/>
            <p:nvPr/>
          </p:nvSpPr>
          <p:spPr>
            <a:xfrm rot="5400000">
              <a:off x="3170883" y="1236631"/>
              <a:ext cx="1720194" cy="2687320"/>
            </a:xfrm>
            <a:prstGeom prst="round1Rect">
              <a:avLst/>
            </a:prstGeom>
            <a:ln>
              <a:solidFill>
                <a:srgbClr val="FFFF00"/>
              </a:solidFill>
            </a:ln>
            <a:sp3d prstMaterial="dkEdge">
              <a:bevelT w="8200" h="38100"/>
            </a:sp3d>
          </p:spPr>
          <p:style>
            <a:lnRef idx="2">
              <a:schemeClr val="accent1"/>
            </a:lnRef>
            <a:fillRef idx="1">
              <a:schemeClr val="lt1"/>
            </a:fillRef>
            <a:effectRef idx="0">
              <a:schemeClr val="accent1"/>
            </a:effectRef>
            <a:fontRef idx="minor">
              <a:schemeClr val="dk1"/>
            </a:fontRef>
          </p:style>
          <p:txBody>
            <a:bodyPr/>
            <a:lstStyle/>
            <a:p>
              <a:endParaRPr lang="it-IT"/>
            </a:p>
          </p:txBody>
        </p:sp>
        <p:sp>
          <p:nvSpPr>
            <p:cNvPr id="9" name="CasellaDiTesto 8">
              <a:extLst>
                <a:ext uri="{FF2B5EF4-FFF2-40B4-BE49-F238E27FC236}">
                  <a16:creationId xmlns:a16="http://schemas.microsoft.com/office/drawing/2014/main" id="{31464A62-B8E3-FA45-56AA-FFF576CA154E}"/>
                </a:ext>
              </a:extLst>
            </p:cNvPr>
            <p:cNvSpPr txBox="1"/>
            <p:nvPr/>
          </p:nvSpPr>
          <p:spPr>
            <a:xfrm>
              <a:off x="2687320" y="2150242"/>
              <a:ext cx="2687320" cy="8179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ORGANISMI PARITETICI</a:t>
              </a:r>
            </a:p>
          </p:txBody>
        </p:sp>
      </p:grpSp>
      <p:sp>
        <p:nvSpPr>
          <p:cNvPr id="13" name="CasellaDiTesto 12">
            <a:extLst>
              <a:ext uri="{FF2B5EF4-FFF2-40B4-BE49-F238E27FC236}">
                <a16:creationId xmlns:a16="http://schemas.microsoft.com/office/drawing/2014/main" id="{936A0E08-ED2E-3345-A94F-434F3A79F78F}"/>
              </a:ext>
            </a:extLst>
          </p:cNvPr>
          <p:cNvSpPr txBox="1"/>
          <p:nvPr/>
        </p:nvSpPr>
        <p:spPr>
          <a:xfrm>
            <a:off x="1482777" y="4763156"/>
            <a:ext cx="4062984" cy="1323439"/>
          </a:xfrm>
          <a:prstGeom prst="rect">
            <a:avLst/>
          </a:prstGeom>
          <a:noFill/>
        </p:spPr>
        <p:txBody>
          <a:bodyPr wrap="square" rtlCol="0">
            <a:spAutoFit/>
          </a:bodyPr>
          <a:lstStyle/>
          <a:p>
            <a:pPr algn="ctr"/>
            <a:r>
              <a:rPr lang="it-IT" sz="1600" b="1" dirty="0"/>
              <a:t>1. Con il riferimento alle misure di </a:t>
            </a:r>
            <a:r>
              <a:rPr lang="it-IT" sz="1600" b="1" u="sng" dirty="0">
                <a:solidFill>
                  <a:srgbClr val="FF0000"/>
                </a:solidFill>
              </a:rPr>
              <a:t>prevenzione</a:t>
            </a:r>
            <a:r>
              <a:rPr lang="it-IT" sz="1600" b="1" u="sng" dirty="0"/>
              <a:t> </a:t>
            </a:r>
            <a:r>
              <a:rPr lang="it-IT" sz="1600" b="1" u="sng" dirty="0">
                <a:solidFill>
                  <a:srgbClr val="FF0000"/>
                </a:solidFill>
              </a:rPr>
              <a:t>degli infortuni</a:t>
            </a:r>
            <a:r>
              <a:rPr lang="it-IT" sz="1600" b="1" dirty="0"/>
              <a:t>, si estende all’OPI il compito di formulare proposte in materia di tutela della salute e sicurezza sul luogo di lavoro</a:t>
            </a:r>
          </a:p>
        </p:txBody>
      </p:sp>
      <p:sp>
        <p:nvSpPr>
          <p:cNvPr id="14" name="CasellaDiTesto 13">
            <a:extLst>
              <a:ext uri="{FF2B5EF4-FFF2-40B4-BE49-F238E27FC236}">
                <a16:creationId xmlns:a16="http://schemas.microsoft.com/office/drawing/2014/main" id="{C10DD319-9025-94E3-0F1D-7FEC677D915C}"/>
              </a:ext>
            </a:extLst>
          </p:cNvPr>
          <p:cNvSpPr txBox="1"/>
          <p:nvPr/>
        </p:nvSpPr>
        <p:spPr>
          <a:xfrm>
            <a:off x="6190338" y="4763156"/>
            <a:ext cx="4062984" cy="1569660"/>
          </a:xfrm>
          <a:prstGeom prst="rect">
            <a:avLst/>
          </a:prstGeom>
          <a:noFill/>
        </p:spPr>
        <p:txBody>
          <a:bodyPr wrap="square" rtlCol="0">
            <a:spAutoFit/>
          </a:bodyPr>
          <a:lstStyle/>
          <a:p>
            <a:pPr algn="ctr"/>
            <a:r>
              <a:rPr lang="it-IT" sz="1600" b="1" dirty="0"/>
              <a:t>2. Il riferimento alle politiche di age management (come vedremo più avanti) fornisce </a:t>
            </a:r>
            <a:r>
              <a:rPr lang="it-IT" sz="1600" b="1" dirty="0">
                <a:solidFill>
                  <a:srgbClr val="FF0000"/>
                </a:solidFill>
              </a:rPr>
              <a:t>uno strumento di risposta al fenomeno di invecchiamento progressivo degli organici</a:t>
            </a:r>
            <a:r>
              <a:rPr lang="it-IT" sz="1600" b="1" dirty="0"/>
              <a:t>, permettendo di monitorarlo e di intervenire</a:t>
            </a:r>
          </a:p>
        </p:txBody>
      </p:sp>
    </p:spTree>
    <p:extLst>
      <p:ext uri="{BB962C8B-B14F-4D97-AF65-F5344CB8AC3E}">
        <p14:creationId xmlns:p14="http://schemas.microsoft.com/office/powerpoint/2010/main" val="59345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84A40-DA4E-1F4F-8FB3-97CE495F2D7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FCB4DA7-B29B-7F0F-0191-B28D2D77E3EE}"/>
              </a:ext>
            </a:extLst>
          </p:cNvPr>
          <p:cNvSpPr>
            <a:spLocks noGrp="1"/>
          </p:cNvSpPr>
          <p:nvPr>
            <p:ph type="title"/>
          </p:nvPr>
        </p:nvSpPr>
        <p:spPr>
          <a:ln>
            <a:solidFill>
              <a:srgbClr val="FF0000"/>
            </a:solidFill>
          </a:ln>
        </p:spPr>
        <p:txBody>
          <a:bodyPr>
            <a:normAutofit/>
          </a:bodyPr>
          <a:lstStyle/>
          <a:p>
            <a:pPr algn="ctr"/>
            <a:r>
              <a:rPr lang="it-IT" sz="4000" dirty="0">
                <a:solidFill>
                  <a:srgbClr val="00B050"/>
                </a:solidFill>
                <a:latin typeface="Speak Pro" panose="020B0504020101020102" pitchFamily="34" charset="0"/>
              </a:rPr>
              <a:t>L’organismo paritetico per l’innovazione: novità</a:t>
            </a:r>
          </a:p>
        </p:txBody>
      </p:sp>
      <p:sp>
        <p:nvSpPr>
          <p:cNvPr id="3" name="Segnaposto contenuto 2">
            <a:extLst>
              <a:ext uri="{FF2B5EF4-FFF2-40B4-BE49-F238E27FC236}">
                <a16:creationId xmlns:a16="http://schemas.microsoft.com/office/drawing/2014/main" id="{1AA42CBF-43F2-08E6-ADFE-84931C4CDE00}"/>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00DA5A24-7C72-8664-B356-3E9D313F2F59}"/>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70E5B5B9-20BA-F5A6-7640-939655750811}"/>
              </a:ext>
            </a:extLst>
          </p:cNvPr>
          <p:cNvSpPr txBox="1"/>
          <p:nvPr/>
        </p:nvSpPr>
        <p:spPr>
          <a:xfrm>
            <a:off x="4917186" y="6492875"/>
            <a:ext cx="23576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ptos" panose="02110004020202020204"/>
                <a:ea typeface="+mn-ea"/>
                <a:cs typeface="+mn-cs"/>
              </a:rPr>
              <a:t>Ccnl Sanità Pubblica 2022 - 2024</a:t>
            </a:r>
          </a:p>
        </p:txBody>
      </p:sp>
      <p:sp>
        <p:nvSpPr>
          <p:cNvPr id="6" name="CasellaDiTesto 5">
            <a:extLst>
              <a:ext uri="{FF2B5EF4-FFF2-40B4-BE49-F238E27FC236}">
                <a16:creationId xmlns:a16="http://schemas.microsoft.com/office/drawing/2014/main" id="{096AA6D3-0B82-3C6C-35F6-3D1349885E8D}"/>
              </a:ext>
            </a:extLst>
          </p:cNvPr>
          <p:cNvSpPr txBox="1"/>
          <p:nvPr/>
        </p:nvSpPr>
        <p:spPr>
          <a:xfrm>
            <a:off x="2743200" y="1825625"/>
            <a:ext cx="8610600" cy="4031873"/>
          </a:xfrm>
          <a:prstGeom prst="rect">
            <a:avLst/>
          </a:prstGeom>
          <a:noFill/>
        </p:spPr>
        <p:txBody>
          <a:bodyPr wrap="square" rtlCol="0">
            <a:spAutoFit/>
          </a:bodyPr>
          <a:lstStyle/>
          <a:p>
            <a:pPr lvl="1" algn="ctr"/>
            <a:r>
              <a:rPr lang="it-IT" sz="1400" b="1" i="1" dirty="0">
                <a:ea typeface="Calibri" panose="020F0502020204030204" pitchFamily="34" charset="0"/>
                <a:cs typeface="Times New Roman" panose="02020603050405020304" pitchFamily="18" charset="0"/>
              </a:rPr>
              <a:t>Si ricorda che:</a:t>
            </a:r>
          </a:p>
          <a:p>
            <a:pPr lvl="1" algn="just"/>
            <a:endParaRPr lang="it-IT" sz="1400" dirty="0">
              <a:effectLst/>
              <a:ea typeface="Calibri" panose="020F0502020204030204" pitchFamily="34" charset="0"/>
              <a:cs typeface="Times New Roman" panose="02020603050405020304" pitchFamily="18" charset="0"/>
            </a:endParaRPr>
          </a:p>
          <a:p>
            <a:pPr lvl="1" algn="just"/>
            <a:r>
              <a:rPr lang="it-IT" sz="1200" dirty="0">
                <a:ea typeface="Calibri" panose="020F0502020204030204" pitchFamily="34" charset="0"/>
                <a:cs typeface="Times New Roman" panose="02020603050405020304" pitchFamily="18" charset="0"/>
              </a:rPr>
              <a:t>Gli OPI devono essere già costituiti in ogni Azienda o Ente dalla sottoscrizione del CCNL 2016 - 2018. Qualora non ancora attivati, Aziende o Enti </a:t>
            </a:r>
            <a:r>
              <a:rPr lang="it-IT" sz="1200" b="1" u="sng" dirty="0">
                <a:ea typeface="Calibri" panose="020F0502020204030204" pitchFamily="34" charset="0"/>
                <a:cs typeface="Times New Roman" panose="02020603050405020304" pitchFamily="18" charset="0"/>
              </a:rPr>
              <a:t>hanno </a:t>
            </a:r>
            <a:r>
              <a:rPr lang="it-IT" sz="1200" b="1" u="sng" dirty="0">
                <a:effectLst/>
                <a:ea typeface="Calibri" panose="020F0502020204030204" pitchFamily="34" charset="0"/>
                <a:cs typeface="Times New Roman" panose="02020603050405020304" pitchFamily="18" charset="0"/>
              </a:rPr>
              <a:t>30 giorni dalla sottoscrizione del CCNL 2022 - 2024 per istituirli e/o aggiornarne la composizione paritetica</a:t>
            </a:r>
            <a:r>
              <a:rPr lang="it-IT" sz="1200" dirty="0">
                <a:effectLst/>
                <a:ea typeface="Calibri" panose="020F0502020204030204" pitchFamily="34" charset="0"/>
                <a:cs typeface="Times New Roman" panose="02020603050405020304" pitchFamily="18" charset="0"/>
              </a:rPr>
              <a:t>. Fintanto che non si procede all’attivazione, </a:t>
            </a:r>
            <a:r>
              <a:rPr lang="it-IT" sz="1200" b="1" dirty="0">
                <a:effectLst/>
                <a:ea typeface="Calibri" panose="020F0502020204030204" pitchFamily="34" charset="0"/>
                <a:cs typeface="Times New Roman" panose="02020603050405020304" pitchFamily="18" charset="0"/>
              </a:rPr>
              <a:t>le materie relative ai progetti di organizzazione e innovazione, miglioramento dei servizi, promozione della legalità, della qualità del lavoro e del benessere organizzativo, diventano oggetto di confronto aziendale.</a:t>
            </a:r>
          </a:p>
          <a:p>
            <a:pPr lvl="1" algn="just"/>
            <a:endParaRPr lang="it-IT" sz="1200" dirty="0">
              <a:effectLst/>
              <a:ea typeface="Calibri" panose="020F0502020204030204" pitchFamily="34" charset="0"/>
              <a:cs typeface="Times New Roman" panose="02020603050405020304" pitchFamily="18" charset="0"/>
            </a:endParaRPr>
          </a:p>
          <a:p>
            <a:pPr lvl="1" algn="just"/>
            <a:r>
              <a:rPr lang="it-IT" sz="1200" dirty="0">
                <a:ea typeface="Calibri" panose="020F0502020204030204" pitchFamily="34" charset="0"/>
                <a:cs typeface="Times New Roman" panose="02020603050405020304" pitchFamily="18" charset="0"/>
              </a:rPr>
              <a:t>L’OPI si </a:t>
            </a:r>
            <a:r>
              <a:rPr lang="it-IT" sz="1200" dirty="0">
                <a:effectLst/>
                <a:ea typeface="Calibri" panose="020F0502020204030204" pitchFamily="34" charset="0"/>
                <a:cs typeface="Times New Roman" panose="02020603050405020304" pitchFamily="18" charset="0"/>
              </a:rPr>
              <a:t>riunisce, obbligatoriamente almeno due volte l'anno e, comunque, ogniqualvolta l’Azienda o Ente ovvero le OO.SS. firmatarie manifestino un’intenzione di progettualità organizzativa innovativa, complessa, per modalità e tempi di attuazione, e sperimentale.</a:t>
            </a:r>
          </a:p>
          <a:p>
            <a:pPr lvl="1" algn="just"/>
            <a:endParaRPr lang="it-IT" sz="1200" dirty="0">
              <a:effectLst/>
              <a:ea typeface="Calibri" panose="020F0502020204030204" pitchFamily="34" charset="0"/>
              <a:cs typeface="Times New Roman" panose="02020603050405020304" pitchFamily="18" charset="0"/>
            </a:endParaRPr>
          </a:p>
          <a:p>
            <a:pPr lvl="1" algn="just"/>
            <a:r>
              <a:rPr lang="it-IT" sz="1200" dirty="0">
                <a:ea typeface="Calibri" panose="020F0502020204030204" pitchFamily="34" charset="0"/>
                <a:cs typeface="Times New Roman" panose="02020603050405020304" pitchFamily="18" charset="0"/>
              </a:rPr>
              <a:t>T</a:t>
            </a:r>
            <a:r>
              <a:rPr lang="it-IT" sz="1200" dirty="0">
                <a:effectLst/>
                <a:ea typeface="Calibri" panose="020F0502020204030204" pitchFamily="34" charset="0"/>
                <a:cs typeface="Times New Roman" panose="02020603050405020304" pitchFamily="18" charset="0"/>
              </a:rPr>
              <a:t>rasmette, all’esito dell’analisi di fattibilità, proposte progettuali proprie o pervenute (da OO.SS. firmatarie o lavoratori), alle parti negoziali della contrattazione integrativa o all’Azienda o Ente.</a:t>
            </a:r>
          </a:p>
          <a:p>
            <a:pPr lvl="1" algn="just"/>
            <a:endParaRPr lang="it-IT" sz="1200" dirty="0">
              <a:ea typeface="Calibri" panose="020F0502020204030204" pitchFamily="34" charset="0"/>
              <a:cs typeface="Times New Roman" panose="02020603050405020304" pitchFamily="18" charset="0"/>
            </a:endParaRPr>
          </a:p>
          <a:p>
            <a:pPr lvl="1" algn="just"/>
            <a:r>
              <a:rPr lang="it-IT" sz="1200" dirty="0">
                <a:ea typeface="Calibri" panose="020F0502020204030204" pitchFamily="34" charset="0"/>
                <a:cs typeface="Times New Roman" panose="02020603050405020304" pitchFamily="18" charset="0"/>
              </a:rPr>
              <a:t>A</a:t>
            </a:r>
            <a:r>
              <a:rPr lang="it-IT" sz="1200" dirty="0">
                <a:effectLst/>
                <a:ea typeface="Calibri" panose="020F0502020204030204" pitchFamily="34" charset="0"/>
                <a:cs typeface="Times New Roman" panose="02020603050405020304" pitchFamily="18" charset="0"/>
              </a:rPr>
              <a:t>dotta un regolamento che ne disciplini il funzionamento.</a:t>
            </a:r>
          </a:p>
          <a:p>
            <a:pPr lvl="1" algn="just"/>
            <a:endParaRPr lang="it-IT" sz="1200" dirty="0">
              <a:effectLst/>
              <a:ea typeface="Calibri" panose="020F0502020204030204" pitchFamily="34" charset="0"/>
              <a:cs typeface="Times New Roman" panose="02020603050405020304" pitchFamily="18" charset="0"/>
            </a:endParaRPr>
          </a:p>
          <a:p>
            <a:pPr lvl="1" algn="just"/>
            <a:r>
              <a:rPr lang="it-IT" sz="1200" b="1" dirty="0">
                <a:ea typeface="Calibri" panose="020F0502020204030204" pitchFamily="34" charset="0"/>
                <a:cs typeface="Times New Roman" panose="02020603050405020304" pitchFamily="18" charset="0"/>
              </a:rPr>
              <a:t>S</a:t>
            </a:r>
            <a:r>
              <a:rPr lang="it-IT" sz="1200" b="1" dirty="0">
                <a:effectLst/>
                <a:ea typeface="Calibri" panose="020F0502020204030204" pitchFamily="34" charset="0"/>
                <a:cs typeface="Times New Roman" panose="02020603050405020304" pitchFamily="18" charset="0"/>
              </a:rPr>
              <a:t>volge analisi, indagini e studi e propone misure finalizzate a conseguire obiettivi di miglioramento del benessere organizzativo e lavorativo del personale.</a:t>
            </a:r>
          </a:p>
          <a:p>
            <a:pPr lvl="1" algn="just"/>
            <a:endParaRPr lang="it-IT" sz="1200" dirty="0">
              <a:effectLst/>
              <a:ea typeface="Calibri" panose="020F0502020204030204" pitchFamily="34" charset="0"/>
              <a:cs typeface="Times New Roman" panose="02020603050405020304" pitchFamily="18" charset="0"/>
            </a:endParaRPr>
          </a:p>
          <a:p>
            <a:pPr lvl="1" algn="just"/>
            <a:r>
              <a:rPr lang="it-IT" sz="1200" dirty="0">
                <a:ea typeface="Calibri" panose="020F0502020204030204" pitchFamily="34" charset="0"/>
                <a:cs typeface="Times New Roman" panose="02020603050405020304" pitchFamily="18" charset="0"/>
              </a:rPr>
              <a:t>R</a:t>
            </a:r>
            <a:r>
              <a:rPr lang="it-IT" sz="1200" dirty="0">
                <a:effectLst/>
                <a:ea typeface="Calibri" panose="020F0502020204030204" pitchFamily="34" charset="0"/>
                <a:cs typeface="Times New Roman" panose="02020603050405020304" pitchFamily="18" charset="0"/>
              </a:rPr>
              <a:t>edige un report annuale delle proprie attività.</a:t>
            </a:r>
          </a:p>
        </p:txBody>
      </p:sp>
      <p:grpSp>
        <p:nvGrpSpPr>
          <p:cNvPr id="4" name="Gruppo 3">
            <a:extLst>
              <a:ext uri="{FF2B5EF4-FFF2-40B4-BE49-F238E27FC236}">
                <a16:creationId xmlns:a16="http://schemas.microsoft.com/office/drawing/2014/main" id="{A3CBBCAF-98A9-D790-4648-385C641C8C59}"/>
              </a:ext>
            </a:extLst>
          </p:cNvPr>
          <p:cNvGrpSpPr/>
          <p:nvPr/>
        </p:nvGrpSpPr>
        <p:grpSpPr>
          <a:xfrm>
            <a:off x="838200" y="1910535"/>
            <a:ext cx="2170176" cy="1299009"/>
            <a:chOff x="2687320" y="1720194"/>
            <a:chExt cx="2687320" cy="1720194"/>
          </a:xfrm>
          <a:scene3d>
            <a:camera prst="orthographicFront"/>
            <a:lightRig rig="flat" dir="t"/>
          </a:scene3d>
        </p:grpSpPr>
        <p:sp>
          <p:nvSpPr>
            <p:cNvPr id="5" name="Rettangolo con un angolo arrotondato 4">
              <a:extLst>
                <a:ext uri="{FF2B5EF4-FFF2-40B4-BE49-F238E27FC236}">
                  <a16:creationId xmlns:a16="http://schemas.microsoft.com/office/drawing/2014/main" id="{DAE8902D-FB24-DB00-AA95-C148369668F7}"/>
                </a:ext>
              </a:extLst>
            </p:cNvPr>
            <p:cNvSpPr/>
            <p:nvPr/>
          </p:nvSpPr>
          <p:spPr>
            <a:xfrm rot="5400000">
              <a:off x="3170883" y="1236631"/>
              <a:ext cx="1720194" cy="2687320"/>
            </a:xfrm>
            <a:prstGeom prst="round1Rect">
              <a:avLst/>
            </a:prstGeom>
            <a:ln>
              <a:solidFill>
                <a:srgbClr val="FFFF00"/>
              </a:solidFill>
            </a:ln>
            <a:sp3d prstMaterial="dkEdge">
              <a:bevelT w="8200" h="38100"/>
            </a:sp3d>
          </p:spPr>
          <p:style>
            <a:lnRef idx="2">
              <a:schemeClr val="accent1"/>
            </a:lnRef>
            <a:fillRef idx="1">
              <a:schemeClr val="lt1"/>
            </a:fillRef>
            <a:effectRef idx="0">
              <a:schemeClr val="accent1"/>
            </a:effectRef>
            <a:fontRef idx="minor">
              <a:schemeClr val="dk1"/>
            </a:fontRef>
          </p:style>
          <p:txBody>
            <a:bodyPr/>
            <a:lstStyle/>
            <a:p>
              <a:endParaRPr lang="it-IT"/>
            </a:p>
          </p:txBody>
        </p:sp>
        <p:sp>
          <p:nvSpPr>
            <p:cNvPr id="9" name="CasellaDiTesto 8">
              <a:extLst>
                <a:ext uri="{FF2B5EF4-FFF2-40B4-BE49-F238E27FC236}">
                  <a16:creationId xmlns:a16="http://schemas.microsoft.com/office/drawing/2014/main" id="{87F0F94B-69C5-6402-4923-8B4C20A813E9}"/>
                </a:ext>
              </a:extLst>
            </p:cNvPr>
            <p:cNvSpPr txBox="1"/>
            <p:nvPr/>
          </p:nvSpPr>
          <p:spPr>
            <a:xfrm>
              <a:off x="2687320" y="2150242"/>
              <a:ext cx="2687320" cy="8179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it-IT" sz="1400" b="1" kern="1200" dirty="0"/>
                <a:t>ORGANISMI PARITETICI</a:t>
              </a:r>
            </a:p>
          </p:txBody>
        </p:sp>
      </p:grpSp>
      <p:pic>
        <p:nvPicPr>
          <p:cNvPr id="10" name="Immagine 9">
            <a:extLst>
              <a:ext uri="{FF2B5EF4-FFF2-40B4-BE49-F238E27FC236}">
                <a16:creationId xmlns:a16="http://schemas.microsoft.com/office/drawing/2014/main" id="{9DCFC410-F74D-F994-445E-3673414EC8F0}"/>
              </a:ext>
            </a:extLst>
          </p:cNvPr>
          <p:cNvPicPr>
            <a:picLocks noChangeAspect="1"/>
          </p:cNvPicPr>
          <p:nvPr/>
        </p:nvPicPr>
        <p:blipFill>
          <a:blip r:embed="rId3"/>
          <a:stretch>
            <a:fillRect/>
          </a:stretch>
        </p:blipFill>
        <p:spPr>
          <a:xfrm rot="13739095">
            <a:off x="2811586" y="5036554"/>
            <a:ext cx="430145" cy="474952"/>
          </a:xfrm>
          <a:prstGeom prst="rect">
            <a:avLst/>
          </a:prstGeom>
        </p:spPr>
      </p:pic>
      <p:sp>
        <p:nvSpPr>
          <p:cNvPr id="11" name="CasellaDiTesto 10">
            <a:extLst>
              <a:ext uri="{FF2B5EF4-FFF2-40B4-BE49-F238E27FC236}">
                <a16:creationId xmlns:a16="http://schemas.microsoft.com/office/drawing/2014/main" id="{001BDD6C-6AE3-FD81-2C3E-630F553256A4}"/>
              </a:ext>
            </a:extLst>
          </p:cNvPr>
          <p:cNvSpPr txBox="1"/>
          <p:nvPr/>
        </p:nvSpPr>
        <p:spPr>
          <a:xfrm>
            <a:off x="234696" y="5063123"/>
            <a:ext cx="2508504" cy="646331"/>
          </a:xfrm>
          <a:prstGeom prst="rect">
            <a:avLst/>
          </a:prstGeom>
          <a:noFill/>
        </p:spPr>
        <p:txBody>
          <a:bodyPr wrap="square" rtlCol="0">
            <a:spAutoFit/>
          </a:bodyPr>
          <a:lstStyle/>
          <a:p>
            <a:r>
              <a:rPr lang="it-IT" sz="1200" b="1" dirty="0">
                <a:solidFill>
                  <a:srgbClr val="FF0000"/>
                </a:solidFill>
              </a:rPr>
              <a:t>Novità che potenzia le misure di partecipazione su benessere organizzativo</a:t>
            </a:r>
          </a:p>
        </p:txBody>
      </p:sp>
    </p:spTree>
    <p:extLst>
      <p:ext uri="{BB962C8B-B14F-4D97-AF65-F5344CB8AC3E}">
        <p14:creationId xmlns:p14="http://schemas.microsoft.com/office/powerpoint/2010/main" val="3869311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6CA89-177D-7444-471C-3BFCD24DE82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4B36705-A753-552C-0137-094867AC2D82}"/>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Soggetti titolari delle relazioni sindacali</a:t>
            </a:r>
          </a:p>
        </p:txBody>
      </p:sp>
      <p:sp>
        <p:nvSpPr>
          <p:cNvPr id="3" name="Segnaposto contenuto 2">
            <a:extLst>
              <a:ext uri="{FF2B5EF4-FFF2-40B4-BE49-F238E27FC236}">
                <a16:creationId xmlns:a16="http://schemas.microsoft.com/office/drawing/2014/main" id="{FA541A32-2CF1-1223-AFE5-1CADA0D1F136}"/>
              </a:ext>
            </a:extLst>
          </p:cNvPr>
          <p:cNvSpPr>
            <a:spLocks noGrp="1"/>
          </p:cNvSpPr>
          <p:nvPr>
            <p:ph idx="1"/>
          </p:nvPr>
        </p:nvSpPr>
        <p:spPr>
          <a:xfrm>
            <a:off x="838200" y="1825625"/>
            <a:ext cx="10515600" cy="4351338"/>
          </a:xfrm>
        </p:spPr>
        <p:txBody>
          <a:bodyPr>
            <a:normAutofit/>
          </a:bodyPr>
          <a:lstStyle/>
          <a:p>
            <a:pPr marL="0" indent="0" algn="ctr">
              <a:buNone/>
            </a:pPr>
            <a:r>
              <a:rPr lang="it-IT" sz="1200" dirty="0">
                <a:cs typeface="Times New Roman" panose="02020603050405020304" pitchFamily="18" charset="0"/>
              </a:rPr>
              <a:t>I soggetti titolati a partecipare ai modelli relazionali previsti: </a:t>
            </a:r>
          </a:p>
          <a:p>
            <a:pPr marL="342900" indent="-342900" algn="ctr">
              <a:buAutoNum type="alphaLcParenR"/>
            </a:pPr>
            <a:r>
              <a:rPr lang="it-IT" sz="1200" b="1" dirty="0">
                <a:cs typeface="Times New Roman" panose="02020603050405020304" pitchFamily="18" charset="0"/>
              </a:rPr>
              <a:t>l’informazione, </a:t>
            </a:r>
          </a:p>
          <a:p>
            <a:pPr marL="342900" indent="-342900" algn="ctr">
              <a:buAutoNum type="alphaLcParenR"/>
            </a:pPr>
            <a:r>
              <a:rPr lang="it-IT" sz="1200" b="1" dirty="0">
                <a:cs typeface="Times New Roman" panose="02020603050405020304" pitchFamily="18" charset="0"/>
              </a:rPr>
              <a:t>l’incontro di approfondimento sulle materie oggetto di informazione semestrale, </a:t>
            </a:r>
          </a:p>
          <a:p>
            <a:pPr marL="342900" indent="-342900" algn="ctr">
              <a:buAutoNum type="alphaLcParenR"/>
            </a:pPr>
            <a:r>
              <a:rPr lang="it-IT" sz="1200" b="1" dirty="0">
                <a:cs typeface="Times New Roman" panose="02020603050405020304" pitchFamily="18" charset="0"/>
              </a:rPr>
              <a:t>il confronto aziendale, </a:t>
            </a:r>
          </a:p>
          <a:p>
            <a:pPr marL="342900" indent="-342900" algn="ctr">
              <a:buAutoNum type="alphaLcParenR"/>
            </a:pPr>
            <a:r>
              <a:rPr lang="it-IT" sz="1200" b="1" dirty="0">
                <a:cs typeface="Times New Roman" panose="02020603050405020304" pitchFamily="18" charset="0"/>
              </a:rPr>
              <a:t>il confronto regionale, </a:t>
            </a:r>
          </a:p>
          <a:p>
            <a:pPr marL="342900" indent="-342900" algn="ctr">
              <a:buAutoNum type="alphaLcParenR"/>
            </a:pPr>
            <a:r>
              <a:rPr lang="it-IT" sz="1200" b="1" dirty="0">
                <a:cs typeface="Times New Roman" panose="02020603050405020304" pitchFamily="18" charset="0"/>
              </a:rPr>
              <a:t>l’organismo paritetico per l’informazione;</a:t>
            </a:r>
          </a:p>
          <a:p>
            <a:pPr marL="342900" indent="-342900" algn="ctr">
              <a:buAutoNum type="alphaLcParenR"/>
            </a:pPr>
            <a:r>
              <a:rPr lang="it-IT" sz="1200" b="1" dirty="0">
                <a:cs typeface="Times New Roman" panose="02020603050405020304" pitchFamily="18" charset="0"/>
              </a:rPr>
              <a:t>la contrattazione collettiva integrativa</a:t>
            </a:r>
          </a:p>
          <a:p>
            <a:pPr marL="342900" indent="-342900" algn="ctr">
              <a:buAutoNum type="alphaLcParenR"/>
            </a:pPr>
            <a:endParaRPr lang="it-IT" sz="1600" b="1" dirty="0">
              <a:cs typeface="Times New Roman" panose="02020603050405020304" pitchFamily="18" charset="0"/>
            </a:endParaRPr>
          </a:p>
          <a:p>
            <a:pPr marL="0" indent="0" algn="ctr">
              <a:buNone/>
            </a:pPr>
            <a:r>
              <a:rPr lang="it-IT" sz="1600" b="1" dirty="0">
                <a:cs typeface="Times New Roman" panose="02020603050405020304" pitchFamily="18" charset="0"/>
              </a:rPr>
              <a:t>Sono la RSU </a:t>
            </a:r>
            <a:r>
              <a:rPr lang="it-IT" sz="1600" b="1" u="sng" dirty="0">
                <a:solidFill>
                  <a:srgbClr val="FF0000"/>
                </a:solidFill>
                <a:cs typeface="Times New Roman" panose="02020603050405020304" pitchFamily="18" charset="0"/>
              </a:rPr>
              <a:t>e</a:t>
            </a:r>
            <a:r>
              <a:rPr lang="it-IT" sz="1600" b="1" dirty="0">
                <a:cs typeface="Times New Roman" panose="02020603050405020304" pitchFamily="18" charset="0"/>
              </a:rPr>
              <a:t> i rappresentanti territoriali delle OO.SS. di categoria </a:t>
            </a:r>
            <a:r>
              <a:rPr lang="it-IT" sz="1600" b="1" u="sng" dirty="0">
                <a:solidFill>
                  <a:srgbClr val="FF0000"/>
                </a:solidFill>
                <a:cs typeface="Times New Roman" panose="02020603050405020304" pitchFamily="18" charset="0"/>
              </a:rPr>
              <a:t>firmatarie del presente CCNL</a:t>
            </a:r>
          </a:p>
          <a:p>
            <a:pPr marL="0" indent="0" algn="ctr">
              <a:buNone/>
            </a:pPr>
            <a:endParaRPr lang="it-IT" sz="1600" b="1" u="sng" dirty="0">
              <a:solidFill>
                <a:srgbClr val="FF0000"/>
              </a:solidFill>
              <a:cs typeface="Times New Roman" panose="02020603050405020304" pitchFamily="18" charset="0"/>
            </a:endParaRPr>
          </a:p>
          <a:p>
            <a:pPr marL="0" indent="0" algn="just">
              <a:buNone/>
            </a:pPr>
            <a:r>
              <a:rPr lang="it-IT" sz="1400" i="1" dirty="0">
                <a:cs typeface="Times New Roman" panose="02020603050405020304" pitchFamily="18" charset="0"/>
              </a:rPr>
              <a:t>L’amministrazione ha l’obbligo di verificare che la composizione del Comitato di coordinamento della RSU rispetti il principio di proporzionalità derivante dall’esito delle elezioni e non può negoziare con Comitati di coordinamento illegittimamente composti </a:t>
            </a:r>
            <a:r>
              <a:rPr lang="it-IT" sz="1400" dirty="0">
                <a:cs typeface="Times New Roman" panose="02020603050405020304" pitchFamily="18" charset="0"/>
              </a:rPr>
              <a:t>(decreto emesso dal tribunale di Catanzaro, iscritto al n. 1970/2025)</a:t>
            </a: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B5B75E87-E6E1-38E4-C863-E8BB60333197}"/>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4001CC63-4BB3-6489-BE51-B01C0C7FFA50}"/>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pic>
        <p:nvPicPr>
          <p:cNvPr id="9" name="Elemento grafico 8" descr="Calcolatrice">
            <a:extLst>
              <a:ext uri="{FF2B5EF4-FFF2-40B4-BE49-F238E27FC236}">
                <a16:creationId xmlns:a16="http://schemas.microsoft.com/office/drawing/2014/main" id="{47D1F78C-7583-8AD9-6F3B-6DAFAFC117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60586" y="1640791"/>
            <a:ext cx="1315226" cy="1201985"/>
          </a:xfrm>
          <a:prstGeom prst="rect">
            <a:avLst/>
          </a:prstGeom>
        </p:spPr>
      </p:pic>
      <p:pic>
        <p:nvPicPr>
          <p:cNvPr id="11" name="Elemento grafico 10" descr="Carta millimetrata e blocco appunti con matite">
            <a:extLst>
              <a:ext uri="{FF2B5EF4-FFF2-40B4-BE49-F238E27FC236}">
                <a16:creationId xmlns:a16="http://schemas.microsoft.com/office/drawing/2014/main" id="{6D4DBB48-126E-260D-6D9E-4756DC9D13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4682" y="1509713"/>
            <a:ext cx="1511808" cy="1511808"/>
          </a:xfrm>
          <a:prstGeom prst="rect">
            <a:avLst/>
          </a:prstGeom>
        </p:spPr>
      </p:pic>
    </p:spTree>
    <p:extLst>
      <p:ext uri="{BB962C8B-B14F-4D97-AF65-F5344CB8AC3E}">
        <p14:creationId xmlns:p14="http://schemas.microsoft.com/office/powerpoint/2010/main" val="424767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AD345-EBCF-C6A8-428F-5741444FC67F}"/>
              </a:ext>
            </a:extLst>
          </p:cNvPr>
          <p:cNvSpPr>
            <a:spLocks noGrp="1"/>
          </p:cNvSpPr>
          <p:nvPr>
            <p:ph type="title"/>
          </p:nvPr>
        </p:nvSpPr>
        <p:spPr>
          <a:xfrm>
            <a:off x="838200" y="2766218"/>
            <a:ext cx="10515600" cy="1325563"/>
          </a:xfrm>
          <a:ln>
            <a:solidFill>
              <a:srgbClr val="FF0000"/>
            </a:solidFill>
          </a:ln>
        </p:spPr>
        <p:txBody>
          <a:bodyPr/>
          <a:lstStyle/>
          <a:p>
            <a:pPr algn="ctr"/>
            <a:r>
              <a:rPr lang="it-IT" dirty="0">
                <a:solidFill>
                  <a:srgbClr val="00B050"/>
                </a:solidFill>
                <a:effectLst>
                  <a:outerShdw blurRad="38100" dist="38100" dir="2700000" algn="tl">
                    <a:srgbClr val="000000">
                      <a:alpha val="43137"/>
                    </a:srgbClr>
                  </a:outerShdw>
                </a:effectLst>
                <a:latin typeface="Speak Pro" panose="020B0504020101020102" pitchFamily="34" charset="0"/>
                <a:cs typeface="Aharoni" panose="02010803020104030203" pitchFamily="2" charset="-79"/>
              </a:rPr>
              <a:t>IL PERCORSO</a:t>
            </a:r>
          </a:p>
        </p:txBody>
      </p:sp>
      <p:pic>
        <p:nvPicPr>
          <p:cNvPr id="9" name="Immagine 8">
            <a:extLst>
              <a:ext uri="{FF2B5EF4-FFF2-40B4-BE49-F238E27FC236}">
                <a16:creationId xmlns:a16="http://schemas.microsoft.com/office/drawing/2014/main" id="{B10D1F9D-0F84-BE56-8F10-3C3C0449C054}"/>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12" name="CasellaDiTesto 11">
            <a:extLst>
              <a:ext uri="{FF2B5EF4-FFF2-40B4-BE49-F238E27FC236}">
                <a16:creationId xmlns:a16="http://schemas.microsoft.com/office/drawing/2014/main" id="{AD56498E-CDD9-8192-8675-25CF328C81FC}"/>
              </a:ext>
            </a:extLst>
          </p:cNvPr>
          <p:cNvSpPr txBox="1"/>
          <p:nvPr/>
        </p:nvSpPr>
        <p:spPr>
          <a:xfrm>
            <a:off x="4917186" y="6493446"/>
            <a:ext cx="2357628" cy="276999"/>
          </a:xfrm>
          <a:prstGeom prst="rect">
            <a:avLst/>
          </a:prstGeom>
          <a:noFill/>
        </p:spPr>
        <p:txBody>
          <a:bodyPr wrap="square" rtlCol="0">
            <a:spAutoFit/>
          </a:bodyPr>
          <a:lstStyle/>
          <a:p>
            <a:r>
              <a:rPr lang="it-IT" sz="1200" i="1" dirty="0"/>
              <a:t>Ccnl Sanità Pubblica 2022 - 2024</a:t>
            </a:r>
          </a:p>
        </p:txBody>
      </p:sp>
    </p:spTree>
    <p:extLst>
      <p:ext uri="{BB962C8B-B14F-4D97-AF65-F5344CB8AC3E}">
        <p14:creationId xmlns:p14="http://schemas.microsoft.com/office/powerpoint/2010/main" val="2232572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78AD8-E065-4A44-A20D-CA31B353626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56BEB4F-360B-F482-3E42-49C106E53F7E}"/>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Contrattazione collettiva integrativa: tempi e procedure (art. 10)</a:t>
            </a:r>
          </a:p>
        </p:txBody>
      </p:sp>
      <p:sp>
        <p:nvSpPr>
          <p:cNvPr id="3" name="Segnaposto contenuto 2">
            <a:extLst>
              <a:ext uri="{FF2B5EF4-FFF2-40B4-BE49-F238E27FC236}">
                <a16:creationId xmlns:a16="http://schemas.microsoft.com/office/drawing/2014/main" id="{AC33EB08-14DA-01C3-3DC4-67C87DC5A2FA}"/>
              </a:ext>
            </a:extLst>
          </p:cNvPr>
          <p:cNvSpPr>
            <a:spLocks noGrp="1"/>
          </p:cNvSpPr>
          <p:nvPr>
            <p:ph idx="1"/>
          </p:nvPr>
        </p:nvSpPr>
        <p:spPr>
          <a:xfrm>
            <a:off x="838200" y="1825625"/>
            <a:ext cx="10515600" cy="4351338"/>
          </a:xfrm>
        </p:spPr>
        <p:txBody>
          <a:bodyPr>
            <a:normAutofit/>
          </a:bodyPr>
          <a:lstStyle/>
          <a:p>
            <a:pPr marL="0" indent="0" algn="just">
              <a:buNone/>
            </a:pPr>
            <a:endParaRPr lang="it-IT" sz="1600" dirty="0">
              <a:cs typeface="Times New Roman" panose="02020603050405020304" pitchFamily="18" charset="0"/>
            </a:endParaRPr>
          </a:p>
          <a:p>
            <a:pPr marL="0" indent="0" algn="just">
              <a:buNone/>
            </a:pPr>
            <a:r>
              <a:rPr lang="it-IT" sz="1600" dirty="0">
                <a:cs typeface="Times New Roman" panose="02020603050405020304" pitchFamily="18" charset="0"/>
              </a:rPr>
              <a:t>I criteri di ripartizione delle risorse tra le diverse modalità di utilizzo </a:t>
            </a:r>
            <a:r>
              <a:rPr lang="it-IT" sz="1600" b="1" dirty="0">
                <a:solidFill>
                  <a:srgbClr val="FF0000"/>
                </a:solidFill>
                <a:cs typeface="Times New Roman" panose="02020603050405020304" pitchFamily="18" charset="0"/>
              </a:rPr>
              <a:t>sono</a:t>
            </a:r>
            <a:r>
              <a:rPr lang="it-IT" sz="1600" b="1" dirty="0">
                <a:cs typeface="Times New Roman" panose="02020603050405020304" pitchFamily="18" charset="0"/>
              </a:rPr>
              <a:t> </a:t>
            </a:r>
            <a:r>
              <a:rPr lang="it-IT" sz="1600" dirty="0">
                <a:cs typeface="Times New Roman" panose="02020603050405020304" pitchFamily="18" charset="0"/>
              </a:rPr>
              <a:t>negoziati con cadenza annuale.</a:t>
            </a:r>
          </a:p>
          <a:p>
            <a:pPr marL="0" indent="0" algn="just">
              <a:buNone/>
            </a:pPr>
            <a:endParaRPr lang="it-IT" sz="1600" dirty="0">
              <a:cs typeface="Times New Roman" panose="02020603050405020304" pitchFamily="18" charset="0"/>
            </a:endParaRPr>
          </a:p>
          <a:p>
            <a:pPr marL="0" indent="0" algn="ctr">
              <a:buNone/>
            </a:pPr>
            <a:endParaRPr lang="it-IT" sz="1600" b="1" dirty="0">
              <a:cs typeface="Times New Roman" panose="02020603050405020304" pitchFamily="18" charset="0"/>
            </a:endParaRPr>
          </a:p>
          <a:p>
            <a:pPr marL="0" indent="0" algn="just">
              <a:buNone/>
            </a:pPr>
            <a:endParaRPr lang="it-IT" sz="1600" b="1" u="sng" dirty="0">
              <a:solidFill>
                <a:srgbClr val="00B050"/>
              </a:solidFill>
              <a:cs typeface="Times New Roman" panose="02020603050405020304" pitchFamily="18" charset="0"/>
            </a:endParaRPr>
          </a:p>
          <a:p>
            <a:pPr marL="0" indent="0" algn="just">
              <a:buNone/>
            </a:pPr>
            <a:endParaRPr lang="it-IT" sz="1600" b="1" u="sng" dirty="0">
              <a:solidFill>
                <a:srgbClr val="00B050"/>
              </a:solidFill>
              <a:cs typeface="Times New Roman" panose="02020603050405020304" pitchFamily="18" charset="0"/>
            </a:endParaRPr>
          </a:p>
          <a:p>
            <a:pPr marL="0" indent="0" algn="just">
              <a:buNone/>
            </a:pPr>
            <a:r>
              <a:rPr lang="it-IT" sz="1800" b="1" u="sng" dirty="0">
                <a:solidFill>
                  <a:srgbClr val="00B050"/>
                </a:solidFill>
                <a:cs typeface="Times New Roman" panose="02020603050405020304" pitchFamily="18" charset="0"/>
              </a:rPr>
              <a:t>Novità importante:</a:t>
            </a:r>
            <a:r>
              <a:rPr lang="it-IT" sz="1800" b="1" dirty="0">
                <a:solidFill>
                  <a:srgbClr val="00B050"/>
                </a:solidFill>
                <a:cs typeface="Times New Roman" panose="02020603050405020304" pitchFamily="18" charset="0"/>
              </a:rPr>
              <a:t> </a:t>
            </a:r>
            <a:r>
              <a:rPr lang="it-IT" sz="1800" b="1" dirty="0">
                <a:solidFill>
                  <a:srgbClr val="FF0000"/>
                </a:solidFill>
                <a:cs typeface="Times New Roman" panose="02020603050405020304" pitchFamily="18" charset="0"/>
              </a:rPr>
              <a:t>prima dell’avvio della contrattazione, l’Azienda fornisce l’informativa in materia di costituzione dei fondi aziendali relativamente alla costituzione con dettaglio delle singole voci di alimentazione dell’anno di competenza. </a:t>
            </a:r>
          </a:p>
          <a:p>
            <a:pPr marL="0" indent="0">
              <a:buNone/>
            </a:pPr>
            <a:endParaRPr lang="it-IT" sz="18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1CDB23B6-8302-C002-E7FF-E4AF842C6511}"/>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84ED7261-4857-1EA6-B264-2172A69133AC}"/>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4" name="CasellaDiTesto 3">
            <a:extLst>
              <a:ext uri="{FF2B5EF4-FFF2-40B4-BE49-F238E27FC236}">
                <a16:creationId xmlns:a16="http://schemas.microsoft.com/office/drawing/2014/main" id="{C96C88B5-0B3A-006C-FD57-1BB6D9563B1D}"/>
              </a:ext>
            </a:extLst>
          </p:cNvPr>
          <p:cNvSpPr txBox="1"/>
          <p:nvPr/>
        </p:nvSpPr>
        <p:spPr>
          <a:xfrm>
            <a:off x="7160823" y="2665218"/>
            <a:ext cx="1786292" cy="307777"/>
          </a:xfrm>
          <a:prstGeom prst="rect">
            <a:avLst/>
          </a:prstGeom>
          <a:noFill/>
        </p:spPr>
        <p:txBody>
          <a:bodyPr wrap="square" rtlCol="0">
            <a:spAutoFit/>
          </a:bodyPr>
          <a:lstStyle/>
          <a:p>
            <a:r>
              <a:rPr lang="it-IT" sz="1400" b="1" dirty="0">
                <a:solidFill>
                  <a:srgbClr val="FF0000"/>
                </a:solidFill>
              </a:rPr>
              <a:t>anziché, «possono»</a:t>
            </a:r>
          </a:p>
        </p:txBody>
      </p:sp>
      <p:pic>
        <p:nvPicPr>
          <p:cNvPr id="6" name="Immagine 5">
            <a:extLst>
              <a:ext uri="{FF2B5EF4-FFF2-40B4-BE49-F238E27FC236}">
                <a16:creationId xmlns:a16="http://schemas.microsoft.com/office/drawing/2014/main" id="{93D41F8F-3000-7CD4-7637-4A5C898EBDCE}"/>
              </a:ext>
            </a:extLst>
          </p:cNvPr>
          <p:cNvPicPr>
            <a:picLocks noChangeAspect="1"/>
          </p:cNvPicPr>
          <p:nvPr/>
        </p:nvPicPr>
        <p:blipFill>
          <a:blip r:embed="rId3"/>
          <a:stretch>
            <a:fillRect/>
          </a:stretch>
        </p:blipFill>
        <p:spPr>
          <a:xfrm rot="14140339">
            <a:off x="7052295" y="2243755"/>
            <a:ext cx="445036" cy="573052"/>
          </a:xfrm>
          <a:prstGeom prst="rect">
            <a:avLst/>
          </a:prstGeom>
        </p:spPr>
      </p:pic>
      <p:pic>
        <p:nvPicPr>
          <p:cNvPr id="10" name="Elemento grafico 9" descr="Aeroplanino di carta volante">
            <a:extLst>
              <a:ext uri="{FF2B5EF4-FFF2-40B4-BE49-F238E27FC236}">
                <a16:creationId xmlns:a16="http://schemas.microsoft.com/office/drawing/2014/main" id="{E345061A-7461-C180-1A8D-6F5666DDE7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0493" y="3878024"/>
            <a:ext cx="1371600" cy="1371600"/>
          </a:xfrm>
          <a:prstGeom prst="rect">
            <a:avLst/>
          </a:prstGeom>
        </p:spPr>
      </p:pic>
    </p:spTree>
    <p:extLst>
      <p:ext uri="{BB962C8B-B14F-4D97-AF65-F5344CB8AC3E}">
        <p14:creationId xmlns:p14="http://schemas.microsoft.com/office/powerpoint/2010/main" val="167648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B5CC-0127-5A60-5278-03047697056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38D2EB2-9E23-8AAC-12AF-6CDD11072A39}"/>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Contrattazione collettiva integrativa: materie e integrazioni (art. 9)</a:t>
            </a:r>
          </a:p>
        </p:txBody>
      </p:sp>
      <p:sp>
        <p:nvSpPr>
          <p:cNvPr id="3" name="Segnaposto contenuto 2">
            <a:extLst>
              <a:ext uri="{FF2B5EF4-FFF2-40B4-BE49-F238E27FC236}">
                <a16:creationId xmlns:a16="http://schemas.microsoft.com/office/drawing/2014/main" id="{C5B62E3C-8228-3BA5-7536-BC233C5FE746}"/>
              </a:ext>
            </a:extLst>
          </p:cNvPr>
          <p:cNvSpPr>
            <a:spLocks noGrp="1"/>
          </p:cNvSpPr>
          <p:nvPr>
            <p:ph idx="1"/>
          </p:nvPr>
        </p:nvSpPr>
        <p:spPr>
          <a:xfrm>
            <a:off x="838200" y="1825625"/>
            <a:ext cx="10515600" cy="4351338"/>
          </a:xfrm>
        </p:spPr>
        <p:txBody>
          <a:bodyPr>
            <a:normAutofit fontScale="62500" lnSpcReduction="20000"/>
          </a:bodyPr>
          <a:lstStyle/>
          <a:p>
            <a:pPr marL="0" indent="0">
              <a:buNone/>
            </a:pPr>
            <a:r>
              <a:rPr lang="it-IT" sz="1900" dirty="0">
                <a:cs typeface="Times New Roman" panose="02020603050405020304" pitchFamily="18" charset="0"/>
              </a:rPr>
              <a:t>Sono oggetto di contrattazione di II livello:</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i criteri di ripartizione delle risorse disponibili per la contrattazione integrativa tra le diverse modalità di utilizzo all’interno di ciascuno dei due fondi, </a:t>
            </a:r>
            <a:r>
              <a:rPr lang="it-IT" sz="1900" b="1" u="sng" dirty="0">
                <a:solidFill>
                  <a:srgbClr val="FF0000"/>
                </a:solidFill>
                <a:effectLst/>
                <a:ea typeface="Calibri" panose="020F0502020204030204" pitchFamily="34" charset="0"/>
                <a:cs typeface="Times New Roman" panose="02020603050405020304" pitchFamily="18" charset="0"/>
              </a:rPr>
              <a:t>con l’individuazione del conseguente numero di differenziali attribuibili per singola area</a:t>
            </a:r>
            <a:r>
              <a:rPr lang="it-IT" sz="1900" b="1" u="sng" dirty="0">
                <a:effectLst/>
                <a:ea typeface="Calibri" panose="020F0502020204030204" pitchFamily="34" charset="0"/>
                <a:cs typeface="Times New Roman" panose="02020603050405020304" pitchFamily="18" charset="0"/>
              </a:rPr>
              <a:t>;</a:t>
            </a:r>
            <a:endParaRPr lang="it-IT" sz="1900" b="1" u="sng" dirty="0">
              <a:ea typeface="Calibri" panose="020F0502020204030204" pitchFamily="34" charset="0"/>
              <a:cs typeface="Times New Roman" panose="02020603050405020304" pitchFamily="18" charset="0"/>
            </a:endParaRP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i criteri per l'attribuzione dei premi correlati alla performance;</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criteri per la definizione delle procedure delle progressioni economiche all’interno delle aree;</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i criteri per l'attribuzione di trattamenti accessori per i quali specifiche leggi operino un rinvio alla contrattazione collettiva;</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i criteri generali per l'attivazione di piani di welfare integrativo;</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l’elevazione del contingente complessivo dei rapporti di lavoro a tempo parziale;</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l’elevazione della percentuale massima del ricorso a contratti di lavoro a tempo determinato e di somministrazione a tempo determinato;</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l’eventuale previsione di ulteriori tipologie di corsi, di durata almeno annuale, per la fruizione dei permessi per il diritto allo studio, nonché eventuali condizioni di precedenza;</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le condizioni, i criteri e le modalità per l’utilizzo dei servizi socio/ricreativi eventualmente previsti per il personale, da parte dei lavoratori somministrati;</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i criteri per l’individuazione di fasce temporali di flessibilità oraria in entrata e in uscita, al fine di conseguire una maggiore conciliazione tra vita lavorativa e vita familiare;</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l’eventuale elevazione dell’indennità di pronta disponibilità, dell’indennità per il turno notturno </a:t>
            </a:r>
            <a:r>
              <a:rPr lang="it-IT" sz="1900" b="1" u="sng" dirty="0">
                <a:solidFill>
                  <a:srgbClr val="FF0000"/>
                </a:solidFill>
                <a:effectLst/>
                <a:ea typeface="Calibri" panose="020F0502020204030204" pitchFamily="34" charset="0"/>
                <a:cs typeface="Times New Roman" panose="02020603050405020304" pitchFamily="18" charset="0"/>
              </a:rPr>
              <a:t>e dell’indennità di servizio festivo </a:t>
            </a:r>
            <a:r>
              <a:rPr lang="it-IT" sz="1900" dirty="0">
                <a:effectLst/>
                <a:ea typeface="Calibri" panose="020F0502020204030204" pitchFamily="34" charset="0"/>
                <a:cs typeface="Times New Roman" panose="02020603050405020304" pitchFamily="18" charset="0"/>
              </a:rPr>
              <a:t>con onere a carico del Fondo premialità e condizioni di lavoro, nonché </a:t>
            </a:r>
            <a:r>
              <a:rPr lang="it-IT" sz="1900" dirty="0">
                <a:ea typeface="Calibri" panose="020F0502020204030204" pitchFamily="34" charset="0"/>
                <a:cs typeface="Times New Roman" panose="02020603050405020304" pitchFamily="18" charset="0"/>
              </a:rPr>
              <a:t>dell’indennità per l’operatività in particolari UO/Servizi e relativi </a:t>
            </a:r>
            <a:r>
              <a:rPr lang="it-IT" sz="1900" dirty="0">
                <a:effectLst/>
                <a:ea typeface="Calibri" panose="020F0502020204030204" pitchFamily="34" charset="0"/>
                <a:cs typeface="Times New Roman" panose="02020603050405020304" pitchFamily="18" charset="0"/>
              </a:rPr>
              <a:t>destinatari </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l’eventuale innalzamento dei tempi per le operazioni di vestizione e svestizione, nonché per il passaggio di consegne, di ulteriori e complessivi 7 minuti, nelle situazioni di elevata complessità nei reparti o nel caso in cui gli spogliatoi non siano posti nelle vicinanze dei reparti;</a:t>
            </a:r>
          </a:p>
          <a:p>
            <a:pPr marL="342900" indent="-342900">
              <a:buFont typeface="+mj-lt"/>
              <a:buAutoNum type="alphaLcParenR"/>
            </a:pPr>
            <a:r>
              <a:rPr lang="it-IT" sz="1900" dirty="0">
                <a:effectLst/>
                <a:ea typeface="Calibri" panose="020F0502020204030204" pitchFamily="34" charset="0"/>
                <a:cs typeface="Times New Roman" panose="02020603050405020304" pitchFamily="18" charset="0"/>
              </a:rPr>
              <a:t>le linee di indirizzo in materia di salute e sicurezza sul lavoro;</a:t>
            </a:r>
            <a:endParaRPr lang="it-IT" sz="1900" dirty="0">
              <a:cs typeface="Times New Roman" panose="02020603050405020304" pitchFamily="18" charset="0"/>
            </a:endParaRPr>
          </a:p>
          <a:p>
            <a:pPr marL="0" indent="0">
              <a:buNone/>
            </a:pPr>
            <a:endParaRPr lang="it-IT" sz="2400" b="1" dirty="0">
              <a:cs typeface="Times New Roman" panose="02020603050405020304" pitchFamily="18" charset="0"/>
            </a:endParaRPr>
          </a:p>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AA2AC5EE-AD56-56D0-2C91-7BE00A6D73E4}"/>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1455DA3C-6E99-5C18-D525-0CE41FD2260B}"/>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Tree>
    <p:extLst>
      <p:ext uri="{BB962C8B-B14F-4D97-AF65-F5344CB8AC3E}">
        <p14:creationId xmlns:p14="http://schemas.microsoft.com/office/powerpoint/2010/main" val="465982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A74E5-EDE5-8996-EA76-A3E3B96FA70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9A8EF5A-58C6-DC6F-E413-E86BB63C837D}"/>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Contrattazione collettiva integrativa: nuove materie (art. 9)</a:t>
            </a:r>
          </a:p>
        </p:txBody>
      </p:sp>
      <p:sp>
        <p:nvSpPr>
          <p:cNvPr id="3" name="Segnaposto contenuto 2">
            <a:extLst>
              <a:ext uri="{FF2B5EF4-FFF2-40B4-BE49-F238E27FC236}">
                <a16:creationId xmlns:a16="http://schemas.microsoft.com/office/drawing/2014/main" id="{82CC65BA-D194-2535-10F4-604B81EF05A5}"/>
              </a:ext>
            </a:extLst>
          </p:cNvPr>
          <p:cNvSpPr>
            <a:spLocks noGrp="1"/>
          </p:cNvSpPr>
          <p:nvPr>
            <p:ph idx="1"/>
          </p:nvPr>
        </p:nvSpPr>
        <p:spPr>
          <a:xfrm>
            <a:off x="838200" y="1825625"/>
            <a:ext cx="10515600" cy="4351338"/>
          </a:xfrm>
        </p:spPr>
        <p:txBody>
          <a:bodyPr>
            <a:normAutofit/>
          </a:bodyPr>
          <a:lstStyle/>
          <a:p>
            <a:pPr marL="0" indent="0" algn="just">
              <a:buNone/>
            </a:pPr>
            <a:r>
              <a:rPr lang="it-IT" sz="1400" dirty="0">
                <a:cs typeface="Times New Roman" panose="02020603050405020304" pitchFamily="18" charset="0"/>
              </a:rPr>
              <a:t>Sono altresì oggetto di contrattazione di II livello:</a:t>
            </a:r>
          </a:p>
          <a:p>
            <a:pPr marL="457200" indent="-457200" algn="just">
              <a:buFont typeface="+mj-lt"/>
              <a:buAutoNum type="alphaLcParenR" startAt="14"/>
            </a:pPr>
            <a:r>
              <a:rPr lang="it-IT" sz="1400" b="1" dirty="0">
                <a:effectLst/>
                <a:ea typeface="Calibri" panose="020F0502020204030204" pitchFamily="34" charset="0"/>
                <a:cs typeface="Times New Roman" panose="02020603050405020304" pitchFamily="18" charset="0"/>
              </a:rPr>
              <a:t>criteri per la ripartizione degli incentivi per lo svolgimento di funzioni tecniche previsti dall’art. 45 del d.lgs. n. 36/2023;</a:t>
            </a:r>
          </a:p>
          <a:p>
            <a:pPr marL="457200" indent="-457200" algn="just">
              <a:buFont typeface="+mj-lt"/>
              <a:buAutoNum type="alphaLcParenR" startAt="14"/>
            </a:pPr>
            <a:r>
              <a:rPr lang="it-IT" sz="1400" b="1" dirty="0">
                <a:effectLst/>
                <a:ea typeface="Calibri" panose="020F0502020204030204" pitchFamily="34" charset="0"/>
                <a:cs typeface="Times New Roman" panose="02020603050405020304" pitchFamily="18" charset="0"/>
              </a:rPr>
              <a:t>riflessi sulla qualità del lavoro e sulla professionalità delle innovazioni inerenti l’organizzazione dei servizi; </a:t>
            </a:r>
            <a:r>
              <a:rPr lang="it-IT" sz="1400" b="1" dirty="0">
                <a:solidFill>
                  <a:srgbClr val="00B050"/>
                </a:solidFill>
                <a:effectLst/>
                <a:ea typeface="Calibri" panose="020F0502020204030204" pitchFamily="34" charset="0"/>
                <a:cs typeface="Times New Roman" panose="02020603050405020304" pitchFamily="18" charset="0"/>
              </a:rPr>
              <a:t>(fondamentale per intercettare i cambiamenti nell’organizzazione del lavoro a seguito dell’evoluzione tecnologico-digitale in corso)</a:t>
            </a:r>
            <a:endParaRPr lang="it-IT" sz="1400" b="1" dirty="0">
              <a:effectLst/>
              <a:ea typeface="Calibri" panose="020F0502020204030204" pitchFamily="34" charset="0"/>
              <a:cs typeface="Times New Roman" panose="02020603050405020304" pitchFamily="18" charset="0"/>
            </a:endParaRPr>
          </a:p>
          <a:p>
            <a:pPr marL="457200" indent="-457200" algn="just">
              <a:buFont typeface="+mj-lt"/>
              <a:buAutoNum type="alphaLcParenR" startAt="14"/>
            </a:pPr>
            <a:r>
              <a:rPr lang="it-IT" sz="1400" b="1" dirty="0">
                <a:effectLst/>
                <a:ea typeface="Calibri" panose="020F0502020204030204" pitchFamily="34" charset="0"/>
                <a:cs typeface="Times New Roman" panose="02020603050405020304" pitchFamily="18" charset="0"/>
              </a:rPr>
              <a:t>criteri e modalità di incentivazione della mobilità del personale ai sensi dell'art. 1, comma 59 della Legge n. 662/1996 e smi; </a:t>
            </a:r>
            <a:r>
              <a:rPr lang="it-IT" sz="1400" b="1" dirty="0">
                <a:solidFill>
                  <a:srgbClr val="00B050"/>
                </a:solidFill>
                <a:effectLst/>
                <a:ea typeface="Calibri" panose="020F0502020204030204" pitchFamily="34" charset="0"/>
                <a:cs typeface="Times New Roman" panose="02020603050405020304" pitchFamily="18" charset="0"/>
              </a:rPr>
              <a:t>(la norma prevede l’utilizzo del 70% dei risparmi derivanti dalla trasformazione dei rapporti di lavoro da tempo pieno a tempo parziale)</a:t>
            </a:r>
            <a:endParaRPr lang="it-IT" sz="1400" b="1" dirty="0">
              <a:effectLst/>
              <a:ea typeface="Calibri" panose="020F0502020204030204" pitchFamily="34" charset="0"/>
              <a:cs typeface="Times New Roman" panose="02020603050405020304" pitchFamily="18" charset="0"/>
            </a:endParaRPr>
          </a:p>
          <a:p>
            <a:pPr marL="457200" indent="-457200" algn="just">
              <a:buFont typeface="+mj-lt"/>
              <a:buAutoNum type="alphaLcParenR" startAt="14"/>
            </a:pPr>
            <a:r>
              <a:rPr lang="it-IT" sz="1400" b="1" dirty="0">
                <a:effectLst/>
                <a:ea typeface="Calibri" panose="020F0502020204030204" pitchFamily="34" charset="0"/>
                <a:cs typeface="Times New Roman" panose="02020603050405020304" pitchFamily="18" charset="0"/>
              </a:rPr>
              <a:t>criteri di priorità per l’accesso al lavoro agile ed al lavoro da remoto e i casi in cui è possibile estendere il numero delle giornate di prestazione rese in modalità agile o da remoto;</a:t>
            </a:r>
          </a:p>
          <a:p>
            <a:pPr marL="457200" indent="-457200" algn="just">
              <a:buFont typeface="+mj-lt"/>
              <a:buAutoNum type="alphaLcParenR" startAt="14"/>
            </a:pPr>
            <a:r>
              <a:rPr lang="it-IT" sz="1400" b="1" dirty="0">
                <a:effectLst/>
                <a:ea typeface="Calibri" panose="020F0502020204030204" pitchFamily="34" charset="0"/>
                <a:cs typeface="Times New Roman" panose="02020603050405020304" pitchFamily="18" charset="0"/>
              </a:rPr>
              <a:t>eventuale possibilità di stabilire un limite individuale di turni di pronta disponibilità su base plurimensile, comunque non superiore a 9 turni al mese, fermo restando il rispetto di un limite medio mensile, sull’arco temporale considerato, pari a sette turni.</a:t>
            </a:r>
          </a:p>
          <a:p>
            <a:pPr marL="0" indent="0" algn="just">
              <a:buNone/>
            </a:pPr>
            <a:endParaRPr lang="it-IT" sz="1400" b="1" dirty="0">
              <a:cs typeface="Times New Roman" panose="02020603050405020304" pitchFamily="18" charset="0"/>
            </a:endParaRPr>
          </a:p>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73E46CBE-6E42-7C27-E208-A4EE663E599E}"/>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F646B30B-FF3F-6482-6405-54A30DB11A67}"/>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4" name="CasellaDiTesto 3">
            <a:extLst>
              <a:ext uri="{FF2B5EF4-FFF2-40B4-BE49-F238E27FC236}">
                <a16:creationId xmlns:a16="http://schemas.microsoft.com/office/drawing/2014/main" id="{C7B11087-B307-E213-DDBA-02CFA3B572FD}"/>
              </a:ext>
            </a:extLst>
          </p:cNvPr>
          <p:cNvSpPr txBox="1"/>
          <p:nvPr/>
        </p:nvSpPr>
        <p:spPr>
          <a:xfrm>
            <a:off x="1228194" y="5031835"/>
            <a:ext cx="10125606" cy="738664"/>
          </a:xfrm>
          <a:prstGeom prst="rect">
            <a:avLst/>
          </a:prstGeom>
          <a:noFill/>
        </p:spPr>
        <p:txBody>
          <a:bodyPr wrap="square" rtlCol="0">
            <a:spAutoFit/>
          </a:bodyPr>
          <a:lstStyle/>
          <a:p>
            <a:r>
              <a:rPr lang="it-IT" sz="1400" b="1" dirty="0">
                <a:solidFill>
                  <a:srgbClr val="FF0000"/>
                </a:solidFill>
              </a:rPr>
              <a:t>N.B. CISL FP è rimasta fermamente contraria all’ampliamento dei turni di pronta disponibilità. La norma, come vedremo, che fissa in ogni caso un tetto medio mensile di 7 turni, è stata oggetto di acceso dibattito e mediazione. In ultimo, abbiamo ritenuto opportuno lasciare l’eventualità alla libera negoziazioni delle parti</a:t>
            </a:r>
          </a:p>
        </p:txBody>
      </p:sp>
      <p:pic>
        <p:nvPicPr>
          <p:cNvPr id="5" name="Immagine 4">
            <a:extLst>
              <a:ext uri="{FF2B5EF4-FFF2-40B4-BE49-F238E27FC236}">
                <a16:creationId xmlns:a16="http://schemas.microsoft.com/office/drawing/2014/main" id="{2AAAAF6F-3634-0940-FC92-A02777ECC42F}"/>
              </a:ext>
            </a:extLst>
          </p:cNvPr>
          <p:cNvPicPr>
            <a:picLocks noChangeAspect="1"/>
          </p:cNvPicPr>
          <p:nvPr/>
        </p:nvPicPr>
        <p:blipFill>
          <a:blip r:embed="rId3"/>
          <a:stretch>
            <a:fillRect/>
          </a:stretch>
        </p:blipFill>
        <p:spPr>
          <a:xfrm rot="14270152">
            <a:off x="5340068" y="4542682"/>
            <a:ext cx="445036" cy="573052"/>
          </a:xfrm>
          <a:prstGeom prst="rect">
            <a:avLst/>
          </a:prstGeom>
        </p:spPr>
      </p:pic>
    </p:spTree>
    <p:extLst>
      <p:ext uri="{BB962C8B-B14F-4D97-AF65-F5344CB8AC3E}">
        <p14:creationId xmlns:p14="http://schemas.microsoft.com/office/powerpoint/2010/main" val="3381350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E0AB2-E3D5-CD31-333B-D0C308E84E8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EA3DEBC-F9CF-6F7E-BA36-9BEA3FCA34F8}"/>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Iniziativa sindacale: principi</a:t>
            </a:r>
          </a:p>
        </p:txBody>
      </p:sp>
      <p:sp>
        <p:nvSpPr>
          <p:cNvPr id="3" name="Segnaposto contenuto 2">
            <a:extLst>
              <a:ext uri="{FF2B5EF4-FFF2-40B4-BE49-F238E27FC236}">
                <a16:creationId xmlns:a16="http://schemas.microsoft.com/office/drawing/2014/main" id="{B8D2FC19-A7C1-96DA-22B4-A6BFFF552EBC}"/>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A9773DEB-82FC-7EF5-2473-DBC374AE5D93}"/>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BCE93CDB-9D1D-82B4-9E48-1496948DA192}"/>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74BDAB7B-42DA-3A13-5595-3482192102AC}"/>
              </a:ext>
            </a:extLst>
          </p:cNvPr>
          <p:cNvSpPr txBox="1"/>
          <p:nvPr/>
        </p:nvSpPr>
        <p:spPr>
          <a:xfrm>
            <a:off x="838200" y="2322576"/>
            <a:ext cx="10515600" cy="1815882"/>
          </a:xfrm>
          <a:prstGeom prst="rect">
            <a:avLst/>
          </a:prstGeom>
          <a:noFill/>
        </p:spPr>
        <p:txBody>
          <a:bodyPr wrap="square" rtlCol="0">
            <a:spAutoFit/>
          </a:bodyPr>
          <a:lstStyle/>
          <a:p>
            <a:pPr algn="ctr"/>
            <a:r>
              <a:rPr lang="it-IT" sz="1600" b="1" dirty="0"/>
              <a:t>Il CCNL non è un manuale, ma </a:t>
            </a:r>
            <a:r>
              <a:rPr lang="it-IT" sz="1600" b="1" dirty="0">
                <a:solidFill>
                  <a:srgbClr val="FF0000"/>
                </a:solidFill>
              </a:rPr>
              <a:t>uno strumento</a:t>
            </a:r>
            <a:r>
              <a:rPr lang="it-IT" sz="1600" b="1" dirty="0"/>
              <a:t>.</a:t>
            </a:r>
          </a:p>
          <a:p>
            <a:pPr algn="ctr"/>
            <a:endParaRPr lang="it-IT" sz="1600" b="1" dirty="0"/>
          </a:p>
          <a:p>
            <a:pPr algn="ctr"/>
            <a:endParaRPr lang="it-IT" sz="1600" b="1" dirty="0"/>
          </a:p>
          <a:p>
            <a:pPr algn="ctr"/>
            <a:r>
              <a:rPr lang="it-IT" sz="1600" b="1" dirty="0"/>
              <a:t>Le norme devono essere lette ed interpretate </a:t>
            </a:r>
            <a:r>
              <a:rPr lang="it-IT" sz="1600" b="1" dirty="0">
                <a:solidFill>
                  <a:srgbClr val="00B050"/>
                </a:solidFill>
              </a:rPr>
              <a:t>in relazione tra di loro</a:t>
            </a:r>
            <a:r>
              <a:rPr lang="it-IT" sz="1600" b="1" dirty="0"/>
              <a:t>.</a:t>
            </a:r>
          </a:p>
          <a:p>
            <a:pPr algn="ctr"/>
            <a:endParaRPr lang="it-IT" sz="1600" b="1" dirty="0"/>
          </a:p>
          <a:p>
            <a:pPr algn="ctr"/>
            <a:endParaRPr lang="it-IT" sz="1600" b="1" dirty="0"/>
          </a:p>
          <a:p>
            <a:pPr algn="ctr"/>
            <a:r>
              <a:rPr lang="it-IT" sz="1600" b="1" dirty="0"/>
              <a:t>Il rappresentante sindacale tutela </a:t>
            </a:r>
            <a:r>
              <a:rPr lang="it-IT" sz="1600" b="1" dirty="0">
                <a:solidFill>
                  <a:srgbClr val="FF0000"/>
                </a:solidFill>
              </a:rPr>
              <a:t>la parte debole del rapporto di lavoro</a:t>
            </a:r>
            <a:r>
              <a:rPr lang="it-IT" sz="1600" b="1" dirty="0"/>
              <a:t>.</a:t>
            </a:r>
          </a:p>
        </p:txBody>
      </p:sp>
      <p:pic>
        <p:nvPicPr>
          <p:cNvPr id="5" name="Elemento grafico 4" descr="Due fumetti">
            <a:extLst>
              <a:ext uri="{FF2B5EF4-FFF2-40B4-BE49-F238E27FC236}">
                <a16:creationId xmlns:a16="http://schemas.microsoft.com/office/drawing/2014/main" id="{BAC89AA5-B66E-91C2-3213-E1F01A86DE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9760" y="1825625"/>
            <a:ext cx="2365248" cy="2365248"/>
          </a:xfrm>
          <a:prstGeom prst="rect">
            <a:avLst/>
          </a:prstGeom>
        </p:spPr>
      </p:pic>
    </p:spTree>
    <p:extLst>
      <p:ext uri="{BB962C8B-B14F-4D97-AF65-F5344CB8AC3E}">
        <p14:creationId xmlns:p14="http://schemas.microsoft.com/office/powerpoint/2010/main" val="29799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E51D2-B554-1BF6-EFC1-EA4B4F2CD51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83CBD7E-1FB6-E8E7-1BF8-D7BBE4D0090C}"/>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Spazi di iniziativa: gestione Fondi</a:t>
            </a:r>
          </a:p>
        </p:txBody>
      </p:sp>
      <p:sp>
        <p:nvSpPr>
          <p:cNvPr id="3" name="Segnaposto contenuto 2">
            <a:extLst>
              <a:ext uri="{FF2B5EF4-FFF2-40B4-BE49-F238E27FC236}">
                <a16:creationId xmlns:a16="http://schemas.microsoft.com/office/drawing/2014/main" id="{735537FF-8B12-7423-51D8-23D4469B1134}"/>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56717AEA-3DBA-A424-9111-B6FBE74DF72A}"/>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30652259-3DF9-1DA0-538A-28ED81B9975A}"/>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17914222-816F-CA21-4617-F48F849F7E57}"/>
              </a:ext>
            </a:extLst>
          </p:cNvPr>
          <p:cNvSpPr txBox="1"/>
          <p:nvPr/>
        </p:nvSpPr>
        <p:spPr>
          <a:xfrm>
            <a:off x="838200" y="2295144"/>
            <a:ext cx="10515600" cy="3293209"/>
          </a:xfrm>
          <a:prstGeom prst="rect">
            <a:avLst/>
          </a:prstGeom>
          <a:noFill/>
        </p:spPr>
        <p:txBody>
          <a:bodyPr wrap="square" rtlCol="0">
            <a:spAutoFit/>
          </a:bodyPr>
          <a:lstStyle/>
          <a:p>
            <a:pPr algn="ctr"/>
            <a:r>
              <a:rPr lang="it-IT" sz="1600" dirty="0"/>
              <a:t>Il rappresentante sindacale può così </a:t>
            </a:r>
            <a:r>
              <a:rPr lang="it-IT" sz="1600" b="1" dirty="0"/>
              <a:t>governare </a:t>
            </a:r>
            <a:r>
              <a:rPr lang="it-IT" sz="1600" dirty="0"/>
              <a:t>la gestione dei Fondi contrattuali:</a:t>
            </a:r>
          </a:p>
          <a:p>
            <a:endParaRPr lang="it-IT" sz="1600" dirty="0"/>
          </a:p>
          <a:p>
            <a:endParaRPr lang="it-IT" sz="1600" dirty="0"/>
          </a:p>
          <a:p>
            <a:pPr marL="285750" indent="-285750" algn="just">
              <a:buFont typeface="Arial" panose="020B0604020202020204" pitchFamily="34" charset="0"/>
              <a:buChar char="•"/>
            </a:pPr>
            <a:r>
              <a:rPr lang="it-IT" sz="1600" b="1" u="sng" dirty="0">
                <a:solidFill>
                  <a:srgbClr val="00B050"/>
                </a:solidFill>
              </a:rPr>
              <a:t>Avvio entro il 31 gennaio</a:t>
            </a:r>
            <a:r>
              <a:rPr lang="it-IT" sz="1600" dirty="0"/>
              <a:t>. Se il negoziato prende avvio in ritardo, la CCI rischia di perdere il suo ruolo, in quanto le risorse dei Fondi verrebbero gestite unilateralmente dalla parte datoriale e la parte sindacale potrebbe soltanto prenderne atto. </a:t>
            </a:r>
          </a:p>
          <a:p>
            <a:pPr marL="285750" indent="-285750" algn="just">
              <a:buFont typeface="Arial" panose="020B0604020202020204" pitchFamily="34" charset="0"/>
              <a:buChar char="•"/>
            </a:pPr>
            <a:r>
              <a:rPr lang="it-IT" sz="1600" b="1" u="sng" dirty="0">
                <a:solidFill>
                  <a:srgbClr val="00B050"/>
                </a:solidFill>
              </a:rPr>
              <a:t>Informazione su dettaglio voci di costituzione Fondi</a:t>
            </a:r>
            <a:r>
              <a:rPr lang="it-IT" sz="1600" dirty="0"/>
              <a:t>. Da rendersi 5 gg lavorativi prima dell’adozione dal Direttore generale della delibera di costituzione dei 2 Fondi.</a:t>
            </a:r>
          </a:p>
          <a:p>
            <a:pPr marL="285750" indent="-285750" algn="just">
              <a:buFont typeface="Arial" panose="020B0604020202020204" pitchFamily="34" charset="0"/>
              <a:buChar char="•"/>
            </a:pPr>
            <a:r>
              <a:rPr lang="it-IT" sz="1600" b="1" dirty="0">
                <a:solidFill>
                  <a:srgbClr val="00B050"/>
                </a:solidFill>
              </a:rPr>
              <a:t>Informazione semestrale su dettaglio voci di utilizzo Fondi</a:t>
            </a:r>
            <a:r>
              <a:rPr lang="it-IT" sz="1600" dirty="0"/>
              <a:t>. Per verificare la correttezza delle destinazioni.</a:t>
            </a:r>
          </a:p>
          <a:p>
            <a:pPr marL="285750" indent="-285750" algn="just">
              <a:buFont typeface="Arial" panose="020B0604020202020204" pitchFamily="34" charset="0"/>
              <a:buChar char="•"/>
            </a:pPr>
            <a:r>
              <a:rPr lang="it-IT" sz="1600" b="1" dirty="0">
                <a:solidFill>
                  <a:srgbClr val="00B050"/>
                </a:solidFill>
              </a:rPr>
              <a:t>Verifica quadrimestrale del ricorso al lavoro straordinario e/o del servizio di pronta disponibilità</a:t>
            </a:r>
            <a:r>
              <a:rPr lang="it-IT" sz="1600" dirty="0"/>
              <a:t>. Vedremo più avanti che attraverso questo strumento è possibile verificare l’incidenza del lavoro straordinario e delle pronte disponibilità sul rispettivo Fondo. È compito della parte sindacale vigilare sui limiti, affinché tale ricorso non diventi fattore ordinario di programmazione del lavoro.</a:t>
            </a:r>
          </a:p>
        </p:txBody>
      </p:sp>
      <p:pic>
        <p:nvPicPr>
          <p:cNvPr id="13" name="Elemento grafico 12" descr="Quattro provette in una fila, parzialmente riempiti con liquido">
            <a:extLst>
              <a:ext uri="{FF2B5EF4-FFF2-40B4-BE49-F238E27FC236}">
                <a16:creationId xmlns:a16="http://schemas.microsoft.com/office/drawing/2014/main" id="{689E3CEA-A129-E6CE-E137-235A22B7B8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0464" y="1614107"/>
            <a:ext cx="1389888" cy="1389888"/>
          </a:xfrm>
          <a:prstGeom prst="rect">
            <a:avLst/>
          </a:prstGeom>
        </p:spPr>
      </p:pic>
    </p:spTree>
    <p:extLst>
      <p:ext uri="{BB962C8B-B14F-4D97-AF65-F5344CB8AC3E}">
        <p14:creationId xmlns:p14="http://schemas.microsoft.com/office/powerpoint/2010/main" val="347640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C8355-53EB-504C-3686-66020C17A2E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FF253C9-8585-3BF8-909F-64AB36B50E0F}"/>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Spazi di iniziativa: andamenti occupazionali </a:t>
            </a:r>
          </a:p>
        </p:txBody>
      </p:sp>
      <p:sp>
        <p:nvSpPr>
          <p:cNvPr id="3" name="Segnaposto contenuto 2">
            <a:extLst>
              <a:ext uri="{FF2B5EF4-FFF2-40B4-BE49-F238E27FC236}">
                <a16:creationId xmlns:a16="http://schemas.microsoft.com/office/drawing/2014/main" id="{E955A495-5CAB-AE13-2B96-D4D772FEB1A7}"/>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1AFD7C00-D13D-5287-1EE0-EC700CDB634B}"/>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8A44E096-7AC2-59F6-63F7-E4E28385D73F}"/>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F1DB80D6-D8F1-1093-D686-2F3D31614EF8}"/>
              </a:ext>
            </a:extLst>
          </p:cNvPr>
          <p:cNvSpPr txBox="1"/>
          <p:nvPr/>
        </p:nvSpPr>
        <p:spPr>
          <a:xfrm>
            <a:off x="838200" y="2295144"/>
            <a:ext cx="10515600" cy="4031873"/>
          </a:xfrm>
          <a:prstGeom prst="rect">
            <a:avLst/>
          </a:prstGeom>
          <a:noFill/>
        </p:spPr>
        <p:txBody>
          <a:bodyPr wrap="square" rtlCol="0">
            <a:spAutoFit/>
          </a:bodyPr>
          <a:lstStyle/>
          <a:p>
            <a:pPr algn="ctr"/>
            <a:r>
              <a:rPr lang="it-IT" sz="1600" dirty="0"/>
              <a:t>Il rappresentante sindacale può verificare </a:t>
            </a:r>
            <a:r>
              <a:rPr lang="it-IT" sz="1600" b="1" dirty="0"/>
              <a:t>l’attinenza degli organici rispetto ai servizi all’utenza </a:t>
            </a:r>
            <a:r>
              <a:rPr lang="it-IT" sz="1600" dirty="0"/>
              <a:t>con:</a:t>
            </a:r>
          </a:p>
          <a:p>
            <a:endParaRPr lang="it-IT" sz="1600" dirty="0"/>
          </a:p>
          <a:p>
            <a:endParaRPr lang="it-IT" sz="1600" dirty="0"/>
          </a:p>
          <a:p>
            <a:pPr marL="285750" indent="-285750" algn="just">
              <a:buFont typeface="Arial" panose="020B0604020202020204" pitchFamily="34" charset="0"/>
              <a:buChar char="•"/>
            </a:pPr>
            <a:r>
              <a:rPr lang="it-IT" sz="1600" b="1" dirty="0">
                <a:solidFill>
                  <a:srgbClr val="00B050"/>
                </a:solidFill>
              </a:rPr>
              <a:t>Informativa preventiva e incontro approfondito su Piano triennale del Fabbisogno di personale. </a:t>
            </a:r>
            <a:r>
              <a:rPr lang="it-IT" sz="1600" dirty="0"/>
              <a:t> </a:t>
            </a:r>
          </a:p>
          <a:p>
            <a:pPr algn="just"/>
            <a:endParaRPr lang="it-IT" sz="1600" dirty="0"/>
          </a:p>
          <a:p>
            <a:pPr marL="285750" indent="-285750" algn="just">
              <a:buFont typeface="Arial" panose="020B0604020202020204" pitchFamily="34" charset="0"/>
              <a:buChar char="•"/>
            </a:pPr>
            <a:r>
              <a:rPr lang="it-IT" sz="1600" b="1" dirty="0">
                <a:solidFill>
                  <a:srgbClr val="00B050"/>
                </a:solidFill>
              </a:rPr>
              <a:t>Confronto semestrale su andamenti occupazionali</a:t>
            </a:r>
            <a:r>
              <a:rPr lang="it-IT" sz="1600" dirty="0">
                <a:solidFill>
                  <a:srgbClr val="00B050"/>
                </a:solidFill>
              </a:rPr>
              <a:t>.</a:t>
            </a:r>
          </a:p>
          <a:p>
            <a:pPr algn="just"/>
            <a:endParaRPr lang="it-IT" sz="1600" dirty="0"/>
          </a:p>
          <a:p>
            <a:pPr marL="285750" indent="-285750" algn="just">
              <a:buFont typeface="Arial" panose="020B0604020202020204" pitchFamily="34" charset="0"/>
              <a:buChar char="•"/>
            </a:pPr>
            <a:r>
              <a:rPr lang="it-IT" sz="1600" b="1" dirty="0">
                <a:solidFill>
                  <a:srgbClr val="00B050"/>
                </a:solidFill>
              </a:rPr>
              <a:t>Contrattazione su riflessi delle innovazione sulla qualità del lavoro e le professionalità.</a:t>
            </a:r>
          </a:p>
          <a:p>
            <a:pPr marL="285750" indent="-285750" algn="just">
              <a:buFont typeface="Arial" panose="020B0604020202020204" pitchFamily="34" charset="0"/>
              <a:buChar char="•"/>
            </a:pPr>
            <a:endParaRPr lang="it-IT" sz="1600" b="1" dirty="0">
              <a:solidFill>
                <a:srgbClr val="00B050"/>
              </a:solidFill>
            </a:endParaRPr>
          </a:p>
          <a:p>
            <a:pPr marL="285750" indent="-285750" algn="just">
              <a:buFont typeface="Arial" panose="020B0604020202020204" pitchFamily="34" charset="0"/>
              <a:buChar char="•"/>
            </a:pPr>
            <a:r>
              <a:rPr lang="it-IT" sz="1600" b="1" dirty="0">
                <a:solidFill>
                  <a:srgbClr val="00B050"/>
                </a:solidFill>
              </a:rPr>
              <a:t>Verifica quadrimestrale utilizzo lavoro straordinario e pronta disponibilità.</a:t>
            </a:r>
          </a:p>
          <a:p>
            <a:pPr marL="285750" indent="-285750" algn="just">
              <a:buFont typeface="Arial" panose="020B0604020202020204" pitchFamily="34" charset="0"/>
              <a:buChar char="•"/>
            </a:pPr>
            <a:endParaRPr lang="it-IT" sz="1600" b="1" dirty="0">
              <a:solidFill>
                <a:srgbClr val="00B050"/>
              </a:solidFill>
            </a:endParaRPr>
          </a:p>
          <a:p>
            <a:pPr marL="285750" indent="-285750" algn="just">
              <a:buFont typeface="Arial" panose="020B0604020202020204" pitchFamily="34" charset="0"/>
              <a:buChar char="•"/>
            </a:pPr>
            <a:r>
              <a:rPr lang="it-IT" sz="1600" b="1" dirty="0">
                <a:solidFill>
                  <a:srgbClr val="FF0000"/>
                </a:solidFill>
              </a:rPr>
              <a:t>NB. Le nuove politiche di </a:t>
            </a:r>
            <a:r>
              <a:rPr lang="it-IT" sz="1600" b="1" i="1" dirty="0">
                <a:solidFill>
                  <a:srgbClr val="FF0000"/>
                </a:solidFill>
              </a:rPr>
              <a:t>age management </a:t>
            </a:r>
            <a:r>
              <a:rPr lang="it-IT" sz="1600" b="1" dirty="0">
                <a:solidFill>
                  <a:srgbClr val="FF0000"/>
                </a:solidFill>
              </a:rPr>
              <a:t>ci forniscono un ulteriore strumento di supervisione dello stato degli organici, poiché dalla verifica dell’invecchiamento della popolazione lavorativa possono seguire necessarie azioni concrete al fine di tutelare il funzionamento delle ASL.</a:t>
            </a:r>
          </a:p>
          <a:p>
            <a:pPr marL="285750" indent="-285750" algn="just">
              <a:buFont typeface="Arial" panose="020B0604020202020204" pitchFamily="34" charset="0"/>
              <a:buChar char="•"/>
            </a:pPr>
            <a:endParaRPr lang="it-IT" sz="1600" b="1" dirty="0">
              <a:solidFill>
                <a:srgbClr val="00B050"/>
              </a:solidFill>
            </a:endParaRPr>
          </a:p>
          <a:p>
            <a:pPr marL="285750" indent="-285750" algn="just">
              <a:buFont typeface="Arial" panose="020B0604020202020204" pitchFamily="34" charset="0"/>
              <a:buChar char="•"/>
            </a:pPr>
            <a:endParaRPr lang="it-IT" sz="1600" b="1" dirty="0">
              <a:solidFill>
                <a:srgbClr val="00B050"/>
              </a:solidFill>
            </a:endParaRPr>
          </a:p>
        </p:txBody>
      </p:sp>
      <p:pic>
        <p:nvPicPr>
          <p:cNvPr id="5" name="Elemento grafico 4" descr="Due quadrati e una linea a zigzag">
            <a:extLst>
              <a:ext uri="{FF2B5EF4-FFF2-40B4-BE49-F238E27FC236}">
                <a16:creationId xmlns:a16="http://schemas.microsoft.com/office/drawing/2014/main" id="{CF48107E-CBDA-4304-5055-84389C5A62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9838" y="3096712"/>
            <a:ext cx="1667256" cy="1667256"/>
          </a:xfrm>
          <a:prstGeom prst="rect">
            <a:avLst/>
          </a:prstGeom>
        </p:spPr>
      </p:pic>
    </p:spTree>
    <p:extLst>
      <p:ext uri="{BB962C8B-B14F-4D97-AF65-F5344CB8AC3E}">
        <p14:creationId xmlns:p14="http://schemas.microsoft.com/office/powerpoint/2010/main" val="1865331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3B728-3F77-BDDD-283C-F5650778178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4C02960-7A80-8FF3-FB2D-6B8D6F461160}"/>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Contributi sindacali (art. 12)</a:t>
            </a:r>
          </a:p>
        </p:txBody>
      </p:sp>
      <p:sp>
        <p:nvSpPr>
          <p:cNvPr id="3" name="Segnaposto contenuto 2">
            <a:extLst>
              <a:ext uri="{FF2B5EF4-FFF2-40B4-BE49-F238E27FC236}">
                <a16:creationId xmlns:a16="http://schemas.microsoft.com/office/drawing/2014/main" id="{A51A7F44-53A9-6B8B-92E6-42E3A90E3679}"/>
              </a:ext>
            </a:extLst>
          </p:cNvPr>
          <p:cNvSpPr>
            <a:spLocks noGrp="1"/>
          </p:cNvSpPr>
          <p:nvPr>
            <p:ph idx="1"/>
          </p:nvPr>
        </p:nvSpPr>
        <p:spPr>
          <a:xfrm>
            <a:off x="838200" y="1825625"/>
            <a:ext cx="10515600" cy="4351338"/>
          </a:xfrm>
        </p:spPr>
        <p:txBody>
          <a:bodyPr>
            <a:normAutofit/>
          </a:bodyPr>
          <a:lstStyle/>
          <a:p>
            <a:pPr marL="0" indent="0" algn="ctr">
              <a:buNone/>
            </a:pPr>
            <a:endParaRPr lang="it-IT" sz="1600" dirty="0">
              <a:cs typeface="Times New Roman" panose="02020603050405020304" pitchFamily="18" charset="0"/>
            </a:endParaRPr>
          </a:p>
          <a:p>
            <a:pPr marL="0" indent="0" algn="ctr">
              <a:buNone/>
            </a:pPr>
            <a:r>
              <a:rPr lang="it-IT" sz="1800" b="1" dirty="0">
                <a:cs typeface="Times New Roman" panose="02020603050405020304" pitchFamily="18" charset="0"/>
              </a:rPr>
              <a:t>Previsto il passaggio automatico della delega sindacale nel caso di mobilità del dipendente presso altra Azienda o Ente, previa informativa al medesimo.</a:t>
            </a:r>
            <a:endParaRPr lang="it-IT" sz="1800" b="1" dirty="0">
              <a:solidFill>
                <a:srgbClr val="FF0000"/>
              </a:solidFill>
              <a:cs typeface="Times New Roman" panose="02020603050405020304" pitchFamily="18" charset="0"/>
            </a:endParaRPr>
          </a:p>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548DAD61-56A6-5D11-A898-EA1B13530F43}"/>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CAD6DA7F-84D7-1688-0AAF-AE422B019115}"/>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pic>
        <p:nvPicPr>
          <p:cNvPr id="13" name="Elemento grafico 12" descr="Tre quadrati, di cui uno con righe orizzontali">
            <a:extLst>
              <a:ext uri="{FF2B5EF4-FFF2-40B4-BE49-F238E27FC236}">
                <a16:creationId xmlns:a16="http://schemas.microsoft.com/office/drawing/2014/main" id="{B48386E1-5E98-B833-3980-4F0B91BB6F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7186" y="3091466"/>
            <a:ext cx="1819656" cy="1819656"/>
          </a:xfrm>
          <a:prstGeom prst="rect">
            <a:avLst/>
          </a:prstGeom>
        </p:spPr>
      </p:pic>
    </p:spTree>
    <p:extLst>
      <p:ext uri="{BB962C8B-B14F-4D97-AF65-F5344CB8AC3E}">
        <p14:creationId xmlns:p14="http://schemas.microsoft.com/office/powerpoint/2010/main" val="3127438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739C5-E202-523C-2A4B-40D6B738710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04D92C7-E943-1EE8-6245-2F748A4CC81B}"/>
              </a:ext>
            </a:extLst>
          </p:cNvPr>
          <p:cNvSpPr>
            <a:spLocks noGrp="1"/>
          </p:cNvSpPr>
          <p:nvPr>
            <p:ph type="title"/>
          </p:nvPr>
        </p:nvSpPr>
        <p:spPr>
          <a:xfrm>
            <a:off x="838200" y="2766218"/>
            <a:ext cx="10515600" cy="1325563"/>
          </a:xfrm>
          <a:ln>
            <a:solidFill>
              <a:srgbClr val="FF0000"/>
            </a:solidFill>
          </a:ln>
        </p:spPr>
        <p:txBody>
          <a:bodyPr/>
          <a:lstStyle/>
          <a:p>
            <a:pPr algn="ctr"/>
            <a:r>
              <a:rPr lang="it-IT" dirty="0">
                <a:solidFill>
                  <a:srgbClr val="00B050"/>
                </a:solidFill>
                <a:effectLst>
                  <a:outerShdw blurRad="38100" dist="38100" dir="2700000" algn="tl">
                    <a:srgbClr val="000000">
                      <a:alpha val="43137"/>
                    </a:srgbClr>
                  </a:outerShdw>
                </a:effectLst>
                <a:latin typeface="Speak Pro" panose="020B0504020101020102" pitchFamily="34" charset="0"/>
                <a:cs typeface="Aharoni" panose="02010803020104030203" pitchFamily="2" charset="-79"/>
              </a:rPr>
              <a:t>L’ordinamento professionale</a:t>
            </a:r>
          </a:p>
        </p:txBody>
      </p:sp>
      <p:pic>
        <p:nvPicPr>
          <p:cNvPr id="9" name="Immagine 8">
            <a:extLst>
              <a:ext uri="{FF2B5EF4-FFF2-40B4-BE49-F238E27FC236}">
                <a16:creationId xmlns:a16="http://schemas.microsoft.com/office/drawing/2014/main" id="{248A2B53-6C49-ECDD-765E-1F02C51368D7}"/>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12" name="CasellaDiTesto 11">
            <a:extLst>
              <a:ext uri="{FF2B5EF4-FFF2-40B4-BE49-F238E27FC236}">
                <a16:creationId xmlns:a16="http://schemas.microsoft.com/office/drawing/2014/main" id="{D896377F-C0B3-631C-4E82-4039C6A3C210}"/>
              </a:ext>
            </a:extLst>
          </p:cNvPr>
          <p:cNvSpPr txBox="1"/>
          <p:nvPr/>
        </p:nvSpPr>
        <p:spPr>
          <a:xfrm>
            <a:off x="4917186" y="6493446"/>
            <a:ext cx="2357628" cy="276999"/>
          </a:xfrm>
          <a:prstGeom prst="rect">
            <a:avLst/>
          </a:prstGeom>
          <a:noFill/>
        </p:spPr>
        <p:txBody>
          <a:bodyPr wrap="square" rtlCol="0">
            <a:spAutoFit/>
          </a:bodyPr>
          <a:lstStyle/>
          <a:p>
            <a:r>
              <a:rPr lang="it-IT" sz="1200" i="1" dirty="0"/>
              <a:t>Ccnl Sanità Pubblica 2022 - 2024</a:t>
            </a:r>
          </a:p>
        </p:txBody>
      </p:sp>
    </p:spTree>
    <p:extLst>
      <p:ext uri="{BB962C8B-B14F-4D97-AF65-F5344CB8AC3E}">
        <p14:creationId xmlns:p14="http://schemas.microsoft.com/office/powerpoint/2010/main" val="3237695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0B691-828A-BAA5-5E75-B0A30D3D961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0564078-D266-AD52-D40C-0F98243AB463}"/>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Sistema di classificazione professionale</a:t>
            </a:r>
          </a:p>
        </p:txBody>
      </p:sp>
      <p:sp>
        <p:nvSpPr>
          <p:cNvPr id="3" name="Segnaposto contenuto 2">
            <a:extLst>
              <a:ext uri="{FF2B5EF4-FFF2-40B4-BE49-F238E27FC236}">
                <a16:creationId xmlns:a16="http://schemas.microsoft.com/office/drawing/2014/main" id="{8647D23F-1C60-B00E-4208-38C051D9D8CA}"/>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AD67F052-9895-B762-A1D9-B5EA10606118}"/>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3DC42EB9-D964-FA49-0894-D9C8ECB8A4D4}"/>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AAB5E23E-9D17-F979-14E1-7CFB07FB32E1}"/>
              </a:ext>
            </a:extLst>
          </p:cNvPr>
          <p:cNvSpPr txBox="1"/>
          <p:nvPr/>
        </p:nvSpPr>
        <p:spPr>
          <a:xfrm>
            <a:off x="838200" y="1810464"/>
            <a:ext cx="10515600" cy="800219"/>
          </a:xfrm>
          <a:prstGeom prst="rect">
            <a:avLst/>
          </a:prstGeom>
          <a:noFill/>
        </p:spPr>
        <p:txBody>
          <a:bodyPr wrap="square" rtlCol="0">
            <a:spAutoFit/>
          </a:bodyPr>
          <a:lstStyle/>
          <a:p>
            <a:pPr algn="ctr"/>
            <a:r>
              <a:rPr lang="it-IT" sz="1400" dirty="0"/>
              <a:t>Confermato il sistema di classificazione come innovato nella precedente tornata</a:t>
            </a:r>
          </a:p>
          <a:p>
            <a:pPr algn="ctr"/>
            <a:endParaRPr lang="it-IT" sz="1400" dirty="0"/>
          </a:p>
          <a:p>
            <a:pPr algn="ctr"/>
            <a:endParaRPr lang="it-IT" dirty="0"/>
          </a:p>
        </p:txBody>
      </p:sp>
      <p:graphicFrame>
        <p:nvGraphicFramePr>
          <p:cNvPr id="5" name="Tabella 4">
            <a:extLst>
              <a:ext uri="{FF2B5EF4-FFF2-40B4-BE49-F238E27FC236}">
                <a16:creationId xmlns:a16="http://schemas.microsoft.com/office/drawing/2014/main" id="{FDE4F432-53BC-454A-CCA6-079925898608}"/>
              </a:ext>
            </a:extLst>
          </p:cNvPr>
          <p:cNvGraphicFramePr>
            <a:graphicFrameLocks noGrp="1"/>
          </p:cNvGraphicFramePr>
          <p:nvPr>
            <p:extLst>
              <p:ext uri="{D42A27DB-BD31-4B8C-83A1-F6EECF244321}">
                <p14:modId xmlns:p14="http://schemas.microsoft.com/office/powerpoint/2010/main" val="568179176"/>
              </p:ext>
            </p:extLst>
          </p:nvPr>
        </p:nvGraphicFramePr>
        <p:xfrm>
          <a:off x="2736596" y="2450591"/>
          <a:ext cx="6718808" cy="3436896"/>
        </p:xfrm>
        <a:graphic>
          <a:graphicData uri="http://schemas.openxmlformats.org/drawingml/2006/table">
            <a:tbl>
              <a:tblPr firstRow="1" bandRow="1">
                <a:tableStyleId>{68D230F3-CF80-4859-8CE7-A43EE81993B5}</a:tableStyleId>
              </a:tblPr>
              <a:tblGrid>
                <a:gridCol w="3359404">
                  <a:extLst>
                    <a:ext uri="{9D8B030D-6E8A-4147-A177-3AD203B41FA5}">
                      <a16:colId xmlns:a16="http://schemas.microsoft.com/office/drawing/2014/main" val="2203058482"/>
                    </a:ext>
                  </a:extLst>
                </a:gridCol>
                <a:gridCol w="3359404">
                  <a:extLst>
                    <a:ext uri="{9D8B030D-6E8A-4147-A177-3AD203B41FA5}">
                      <a16:colId xmlns:a16="http://schemas.microsoft.com/office/drawing/2014/main" val="2489359555"/>
                    </a:ext>
                  </a:extLst>
                </a:gridCol>
              </a:tblGrid>
              <a:tr h="539184">
                <a:tc>
                  <a:txBody>
                    <a:bodyPr/>
                    <a:lstStyle/>
                    <a:p>
                      <a:pPr algn="ctr"/>
                      <a:r>
                        <a:rPr lang="it-IT" i="1" dirty="0"/>
                        <a:t>Ex </a:t>
                      </a:r>
                      <a:r>
                        <a:rPr lang="it-IT" i="1" dirty="0" err="1"/>
                        <a:t>Cat</a:t>
                      </a:r>
                      <a:r>
                        <a:rPr lang="it-IT" i="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i="1" dirty="0"/>
                        <a:t>Aree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810704"/>
                  </a:ext>
                </a:extLst>
              </a:tr>
              <a:tr h="539184">
                <a:tc>
                  <a:txBody>
                    <a:bodyPr/>
                    <a:lstStyle/>
                    <a:p>
                      <a:pPr algn="ctr"/>
                      <a:r>
                        <a:rPr lang="it-IT" b="1" dirty="0"/>
                        <a:t>A</a:t>
                      </a:r>
                    </a:p>
                    <a:p>
                      <a:pPr algn="ctr"/>
                      <a:r>
                        <a:rPr lang="it-IT" b="1"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Area del Personale di supporto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78996"/>
                  </a:ext>
                </a:extLst>
              </a:tr>
              <a:tr h="539184">
                <a:tc>
                  <a:txBody>
                    <a:bodyPr/>
                    <a:lstStyle/>
                    <a:p>
                      <a:pPr algn="ctr"/>
                      <a:r>
                        <a:rPr lang="it-IT" b="1" dirty="0"/>
                        <a:t>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Area degli operatori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8898671"/>
                  </a:ext>
                </a:extLst>
              </a:tr>
              <a:tr h="539184">
                <a:tc>
                  <a:txBody>
                    <a:bodyPr/>
                    <a:lstStyle/>
                    <a:p>
                      <a:pPr algn="ctr"/>
                      <a:r>
                        <a:rPr lang="it-IT" b="1"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Area degli assistenti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9421786"/>
                  </a:ext>
                </a:extLst>
              </a:tr>
              <a:tr h="539184">
                <a:tc>
                  <a:txBody>
                    <a:bodyPr/>
                    <a:lstStyle/>
                    <a:p>
                      <a:pPr algn="ctr"/>
                      <a:r>
                        <a:rPr lang="it-IT" b="1" dirty="0"/>
                        <a:t>D</a:t>
                      </a:r>
                    </a:p>
                    <a:p>
                      <a:pPr algn="ctr"/>
                      <a:r>
                        <a:rPr lang="it-IT" b="1" dirty="0"/>
                        <a:t>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Area dei professionisti della salute e dei funzionari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104078"/>
                  </a:ext>
                </a:extLst>
              </a:tr>
              <a:tr h="539184">
                <a:tc>
                  <a:txBody>
                    <a:bodyPr/>
                    <a:lstStyle/>
                    <a:p>
                      <a:pPr algn="ctr"/>
                      <a:r>
                        <a:rPr lang="it-IT" b="1" dirty="0"/>
                        <a:t>Vuota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Area dell’elevata qualificazione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458425"/>
                  </a:ext>
                </a:extLst>
              </a:tr>
            </a:tbl>
          </a:graphicData>
        </a:graphic>
      </p:graphicFrame>
    </p:spTree>
    <p:extLst>
      <p:ext uri="{BB962C8B-B14F-4D97-AF65-F5344CB8AC3E}">
        <p14:creationId xmlns:p14="http://schemas.microsoft.com/office/powerpoint/2010/main" val="263565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B6673-920F-D10A-A536-BFF7539BE7B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6FD748D-E6F0-70EA-8F98-82C9B9F4129A}"/>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Profili professionali: novità</a:t>
            </a:r>
          </a:p>
        </p:txBody>
      </p:sp>
      <p:sp>
        <p:nvSpPr>
          <p:cNvPr id="3" name="Segnaposto contenuto 2">
            <a:extLst>
              <a:ext uri="{FF2B5EF4-FFF2-40B4-BE49-F238E27FC236}">
                <a16:creationId xmlns:a16="http://schemas.microsoft.com/office/drawing/2014/main" id="{BC8C098C-F3C0-73C2-9AA8-D4D062242E33}"/>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95AC6612-F86D-C136-C0EB-75A7BAECC0CC}"/>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1E91BD8B-458E-E75A-F358-ABD33711C4E2}"/>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171D6167-7761-64FD-A167-6C46DB2007C6}"/>
              </a:ext>
            </a:extLst>
          </p:cNvPr>
          <p:cNvSpPr txBox="1"/>
          <p:nvPr/>
        </p:nvSpPr>
        <p:spPr>
          <a:xfrm>
            <a:off x="838200" y="1810464"/>
            <a:ext cx="10515600"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a:t>Istituito il profilo dell’</a:t>
            </a:r>
            <a:r>
              <a:rPr lang="it-IT" b="1" dirty="0"/>
              <a:t>Educatore socio-pedagogico </a:t>
            </a:r>
            <a:r>
              <a:rPr lang="it-IT" dirty="0"/>
              <a:t>nel ruolo tecnico dell’area dei professionisti della salute e dei funzionari ai sensi del DM 27.10.2021. </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Istituito il profilo dell’</a:t>
            </a:r>
            <a:r>
              <a:rPr lang="it-IT" b="1" dirty="0"/>
              <a:t>Assistente infermiere </a:t>
            </a:r>
            <a:r>
              <a:rPr lang="it-IT" dirty="0"/>
              <a:t>nel ruolo sociosanitario dell’area degli assistenti come previsto dai relativi Accordi Stato Regioni.</a:t>
            </a:r>
          </a:p>
          <a:p>
            <a:pPr marL="285750" indent="-285750" algn="just">
              <a:buFont typeface="Arial" panose="020B0604020202020204" pitchFamily="34" charset="0"/>
              <a:buChar char="•"/>
            </a:pPr>
            <a:endParaRPr lang="it-IT" dirty="0"/>
          </a:p>
          <a:p>
            <a:pPr algn="ctr"/>
            <a:r>
              <a:rPr lang="it-IT" b="1" u="sng" dirty="0">
                <a:solidFill>
                  <a:srgbClr val="FF0000"/>
                </a:solidFill>
              </a:rPr>
              <a:t>Il profilo dell’autista soccorritore </a:t>
            </a:r>
            <a:r>
              <a:rPr lang="it-IT" b="1" dirty="0">
                <a:solidFill>
                  <a:srgbClr val="FF0000"/>
                </a:solidFill>
              </a:rPr>
              <a:t>può essere istituito soltanto attraverso un intervento normativo e stiamo lavorando nelle apposite sedi per chiedere una definizione ufficiale della figura.</a:t>
            </a:r>
          </a:p>
          <a:p>
            <a:pPr marL="285750" indent="-285750" algn="just">
              <a:buFont typeface="Arial" panose="020B0604020202020204" pitchFamily="34" charset="0"/>
              <a:buChar char="•"/>
            </a:pPr>
            <a:endParaRPr lang="it-IT" dirty="0"/>
          </a:p>
          <a:p>
            <a:pPr algn="ctr"/>
            <a:r>
              <a:rPr lang="it-IT" b="1" u="sng" dirty="0">
                <a:solidFill>
                  <a:srgbClr val="00B050"/>
                </a:solidFill>
              </a:rPr>
              <a:t>Intanto è stata accolta la nostra proposta:</a:t>
            </a:r>
          </a:p>
          <a:p>
            <a:pPr algn="just"/>
            <a:endParaRPr lang="it-IT" dirty="0"/>
          </a:p>
          <a:p>
            <a:pPr algn="just"/>
            <a:r>
              <a:rPr lang="it-IT" dirty="0"/>
              <a:t>All’interno del profilo di «</a:t>
            </a:r>
            <a:r>
              <a:rPr lang="it-IT" b="1" dirty="0"/>
              <a:t>Assistente tecnico</a:t>
            </a:r>
            <a:r>
              <a:rPr lang="it-IT" dirty="0"/>
              <a:t>» in Area degli Assistenti abbiamo inserito un inciso che permette il transito in quest’area superiore degli autisti di ambulanza in possesso dell’attestato regionale di «Soccorritore». In tal modo, gli autisti di ambulanza oggi inquadrati nell’Area degli Operatori  </a:t>
            </a:r>
            <a:r>
              <a:rPr lang="it-IT" b="1" dirty="0"/>
              <a:t>possono beneficiare  di una valorizzazione economica in attesa del profilo professionale  di riferimento</a:t>
            </a:r>
            <a:r>
              <a:rPr lang="it-IT" dirty="0"/>
              <a:t>.</a:t>
            </a:r>
          </a:p>
          <a:p>
            <a:pPr marL="285750" indent="-285750" algn="just">
              <a:buFont typeface="Arial" panose="020B0604020202020204" pitchFamily="34" charset="0"/>
              <a:buChar char="•"/>
            </a:pPr>
            <a:endParaRPr lang="it-IT" dirty="0"/>
          </a:p>
        </p:txBody>
      </p:sp>
    </p:spTree>
    <p:extLst>
      <p:ext uri="{BB962C8B-B14F-4D97-AF65-F5344CB8AC3E}">
        <p14:creationId xmlns:p14="http://schemas.microsoft.com/office/powerpoint/2010/main" val="115108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asella di testo 35">
            <a:extLst>
              <a:ext uri="{FF2B5EF4-FFF2-40B4-BE49-F238E27FC236}">
                <a16:creationId xmlns:a16="http://schemas.microsoft.com/office/drawing/2014/main" id="{0F9FEB99-DB88-4BC8-A011-6ADDE9FEE1CE}"/>
              </a:ext>
            </a:extLst>
          </p:cNvPr>
          <p:cNvSpPr txBox="1"/>
          <p:nvPr/>
        </p:nvSpPr>
        <p:spPr>
          <a:xfrm>
            <a:off x="188315" y="4227662"/>
            <a:ext cx="1234608" cy="461665"/>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B050"/>
                </a:solidFill>
                <a:effectLst/>
                <a:uLnTx/>
                <a:uFillTx/>
                <a:latin typeface="Speak Pro"/>
                <a:ea typeface="+mn-ea"/>
                <a:cs typeface="+mn-cs"/>
              </a:rPr>
              <a:t>Blocco della contrattazione</a:t>
            </a:r>
          </a:p>
        </p:txBody>
      </p:sp>
      <p:sp>
        <p:nvSpPr>
          <p:cNvPr id="37" name="Casella di testo 36">
            <a:extLst>
              <a:ext uri="{FF2B5EF4-FFF2-40B4-BE49-F238E27FC236}">
                <a16:creationId xmlns:a16="http://schemas.microsoft.com/office/drawing/2014/main" id="{0680BC46-15BD-4F1C-BF82-8E0C7A78B30F}"/>
              </a:ext>
            </a:extLst>
          </p:cNvPr>
          <p:cNvSpPr txBox="1"/>
          <p:nvPr/>
        </p:nvSpPr>
        <p:spPr>
          <a:xfrm>
            <a:off x="249110" y="4689327"/>
            <a:ext cx="1161382" cy="1785104"/>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100" dirty="0">
                <a:solidFill>
                  <a:srgbClr val="000000"/>
                </a:solidFill>
                <a:latin typeface="Avenir Next LT Pro Light"/>
              </a:rPr>
              <a:t>I dipendenti pubblici vedono disattese le proprie legittime aspettative di rivalutazione salariale e aggiornamento normativo</a:t>
            </a:r>
            <a:endParaRPr kumimoji="0" lang="it-IT" sz="1100" b="0" i="0" u="none" strike="noStrike" kern="1200" cap="none" spc="0" normalizeH="0" baseline="0" noProof="0" dirty="0">
              <a:ln>
                <a:noFill/>
              </a:ln>
              <a:solidFill>
                <a:srgbClr val="000000"/>
              </a:solidFill>
              <a:effectLst/>
              <a:uLnTx/>
              <a:uFillTx/>
              <a:latin typeface="Avenir Next LT Pro Ligh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srgbClr val="000000"/>
              </a:solidFill>
              <a:effectLst/>
              <a:uLnTx/>
              <a:uFillTx/>
              <a:latin typeface="Avenir Next LT Pro Light"/>
              <a:ea typeface="+mn-ea"/>
              <a:cs typeface="+mn-cs"/>
            </a:endParaRPr>
          </a:p>
        </p:txBody>
      </p:sp>
      <p:sp>
        <p:nvSpPr>
          <p:cNvPr id="47" name="Casella di testo 46">
            <a:extLst>
              <a:ext uri="{FF2B5EF4-FFF2-40B4-BE49-F238E27FC236}">
                <a16:creationId xmlns:a16="http://schemas.microsoft.com/office/drawing/2014/main" id="{A7B45A8F-9DA9-4F96-973A-332EBB2AC277}"/>
              </a:ext>
            </a:extLst>
          </p:cNvPr>
          <p:cNvSpPr txBox="1"/>
          <p:nvPr/>
        </p:nvSpPr>
        <p:spPr>
          <a:xfrm>
            <a:off x="4917186" y="3051819"/>
            <a:ext cx="1816204" cy="1107996"/>
          </a:xfrm>
          <a:prstGeom prst="rect">
            <a:avLst/>
          </a:prstGeom>
          <a:noFill/>
        </p:spPr>
        <p:txBody>
          <a:bodyPr wrap="square" lIns="0" rIns="0" rtlCol="0">
            <a:spAutoFit/>
          </a:bodyPr>
          <a:lstStyle/>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kumimoji="0" lang="it-IT" sz="1100" b="0" i="0" u="none" strike="noStrike" kern="1200" cap="none" spc="0" normalizeH="0" baseline="0" noProof="0" dirty="0">
                <a:ln>
                  <a:noFill/>
                </a:ln>
                <a:solidFill>
                  <a:srgbClr val="000000"/>
                </a:solidFill>
                <a:effectLst/>
                <a:uLnTx/>
                <a:uFillTx/>
                <a:latin typeface="Avenir Next LT Pro Light"/>
                <a:ea typeface="+mn-ea"/>
                <a:cs typeface="+mn-cs"/>
              </a:rPr>
              <a:t>Potenziamento delle relazioni sindacali</a:t>
            </a: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lang="it-IT" sz="1100" dirty="0">
                <a:solidFill>
                  <a:srgbClr val="000000"/>
                </a:solidFill>
                <a:latin typeface="Avenir Next LT Pro Light"/>
              </a:rPr>
              <a:t>Parte la revisione del sistema degli incarichi</a:t>
            </a: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kumimoji="0" lang="it-IT" sz="1100" b="0" i="0" u="none" strike="noStrike" kern="1200" cap="none" spc="0" normalizeH="0" baseline="0" noProof="0" dirty="0">
                <a:ln>
                  <a:noFill/>
                </a:ln>
                <a:solidFill>
                  <a:srgbClr val="000000"/>
                </a:solidFill>
                <a:effectLst/>
                <a:uLnTx/>
                <a:uFillTx/>
                <a:latin typeface="Avenir Next LT Pro Light"/>
                <a:ea typeface="+mn-ea"/>
                <a:cs typeface="+mn-cs"/>
              </a:rPr>
              <a:t>Rafforzate tutele e diritti</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srgbClr val="000000"/>
              </a:solidFill>
              <a:effectLst/>
              <a:uLnTx/>
              <a:uFillTx/>
              <a:latin typeface="Avenir Next LT Pro Light"/>
              <a:ea typeface="+mn-ea"/>
              <a:cs typeface="+mn-cs"/>
            </a:endParaRPr>
          </a:p>
        </p:txBody>
      </p:sp>
      <p:sp>
        <p:nvSpPr>
          <p:cNvPr id="51" name="Casella di testo 50">
            <a:extLst>
              <a:ext uri="{FF2B5EF4-FFF2-40B4-BE49-F238E27FC236}">
                <a16:creationId xmlns:a16="http://schemas.microsoft.com/office/drawing/2014/main" id="{3FB08114-DA9D-427F-8A18-36A61074D435}"/>
              </a:ext>
            </a:extLst>
          </p:cNvPr>
          <p:cNvSpPr txBox="1"/>
          <p:nvPr/>
        </p:nvSpPr>
        <p:spPr>
          <a:xfrm>
            <a:off x="7073997" y="4947798"/>
            <a:ext cx="1656649" cy="1107996"/>
          </a:xfrm>
          <a:prstGeom prst="rect">
            <a:avLst/>
          </a:prstGeom>
          <a:noFill/>
        </p:spPr>
        <p:txBody>
          <a:bodyPr wrap="square" lIns="0" r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it-IT" sz="1100" b="0" i="0" dirty="0">
                <a:solidFill>
                  <a:srgbClr val="001D35"/>
                </a:solidFill>
                <a:effectLst/>
              </a:rPr>
              <a:t>Governo e OO.SS. </a:t>
            </a:r>
            <a:r>
              <a:rPr lang="it-IT" sz="1100" dirty="0">
                <a:solidFill>
                  <a:srgbClr val="001D35"/>
                </a:solidFill>
              </a:rPr>
              <a:t>si impegnano ad avviare la trattativa per il rinnovo 2019/2021 riformando l’ordinamento del personale della P.A.</a:t>
            </a:r>
            <a:endParaRPr kumimoji="0" lang="it-IT" sz="1100" b="0" i="0" u="none" strike="noStrike" kern="1200" cap="none" spc="0" normalizeH="0" baseline="0" noProof="0" dirty="0">
              <a:ln>
                <a:noFill/>
              </a:ln>
              <a:solidFill>
                <a:srgbClr val="000000"/>
              </a:solidFill>
              <a:effectLst/>
              <a:uLnTx/>
              <a:uFillTx/>
              <a:ea typeface="+mn-ea"/>
              <a:cs typeface="+mn-cs"/>
            </a:endParaRPr>
          </a:p>
        </p:txBody>
      </p:sp>
      <p:cxnSp>
        <p:nvCxnSpPr>
          <p:cNvPr id="62" name="Connettore diritto 61" descr="linea">
            <a:extLst>
              <a:ext uri="{FF2B5EF4-FFF2-40B4-BE49-F238E27FC236}">
                <a16:creationId xmlns:a16="http://schemas.microsoft.com/office/drawing/2014/main" id="{13C807B2-2A6E-4986-9F4B-E4456863173B}"/>
              </a:ext>
            </a:extLst>
          </p:cNvPr>
          <p:cNvCxnSpPr>
            <a:cxnSpLocks/>
          </p:cNvCxnSpPr>
          <p:nvPr/>
        </p:nvCxnSpPr>
        <p:spPr>
          <a:xfrm>
            <a:off x="246087" y="4227662"/>
            <a:ext cx="11717313" cy="4436"/>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sp>
        <p:nvSpPr>
          <p:cNvPr id="78" name="Casella di testo 77">
            <a:extLst>
              <a:ext uri="{FF2B5EF4-FFF2-40B4-BE49-F238E27FC236}">
                <a16:creationId xmlns:a16="http://schemas.microsoft.com/office/drawing/2014/main" id="{E1D20502-8A34-47D5-8B4F-4D2476F3B472}"/>
              </a:ext>
            </a:extLst>
          </p:cNvPr>
          <p:cNvSpPr txBox="1"/>
          <p:nvPr/>
        </p:nvSpPr>
        <p:spPr>
          <a:xfrm>
            <a:off x="1506699" y="4298864"/>
            <a:ext cx="615185" cy="620876"/>
          </a:xfrm>
          <a:prstGeom prst="rect">
            <a:avLst/>
          </a:prstGeom>
          <a:solidFill>
            <a:schemeClr val="accent3">
              <a:lumMod val="75000"/>
            </a:schemeClr>
          </a:solid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it-IT" sz="2400" b="1" dirty="0">
                <a:solidFill>
                  <a:srgbClr val="FFFFFF"/>
                </a:solidFill>
                <a:latin typeface="Avenir Next LT Pro" panose="020B0504020202090204" pitchFamily="34" charset="0"/>
              </a:rPr>
              <a:t>20</a:t>
            </a:r>
            <a:endParaRPr kumimoji="0" lang="it-IT" sz="2400" b="1" i="0" u="none" strike="noStrike" kern="1200" cap="none" spc="0" normalizeH="0" baseline="0" noProof="0" dirty="0">
              <a:ln>
                <a:noFill/>
              </a:ln>
              <a:solidFill>
                <a:srgbClr val="FFFFFF"/>
              </a:solidFill>
              <a:effectLst/>
              <a:uLnTx/>
              <a:uFillTx/>
              <a:latin typeface="Avenir Next LT Pro" panose="020B0504020202090204" pitchFamily="34" charset="0"/>
              <a:ea typeface="+mn-ea"/>
              <a:cs typeface="+mn-cs"/>
            </a:endParaRPr>
          </a:p>
          <a:p>
            <a:pPr marL="0" marR="0" lvl="0" indent="0" algn="l" defTabSz="914400" rtl="0" eaLnBrk="1" fontAlgn="auto" latinLnBrk="0" hangingPunct="1">
              <a:lnSpc>
                <a:spcPct val="7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Avenir Next LT Pro" panose="020B0504020202090204" pitchFamily="34" charset="0"/>
                <a:ea typeface="+mn-ea"/>
                <a:cs typeface="+mn-cs"/>
              </a:rPr>
              <a:t>10</a:t>
            </a:r>
          </a:p>
        </p:txBody>
      </p:sp>
      <p:sp>
        <p:nvSpPr>
          <p:cNvPr id="2" name="Titolo 1">
            <a:extLst>
              <a:ext uri="{FF2B5EF4-FFF2-40B4-BE49-F238E27FC236}">
                <a16:creationId xmlns:a16="http://schemas.microsoft.com/office/drawing/2014/main" id="{0B984B0C-1BF6-4648-BEE7-DD884C82F18F}"/>
              </a:ext>
            </a:extLst>
          </p:cNvPr>
          <p:cNvSpPr>
            <a:spLocks noGrp="1"/>
          </p:cNvSpPr>
          <p:nvPr>
            <p:ph type="title"/>
          </p:nvPr>
        </p:nvSpPr>
        <p:spPr>
          <a:ln>
            <a:solidFill>
              <a:srgbClr val="FF0000"/>
            </a:solidFill>
          </a:ln>
        </p:spPr>
        <p:txBody>
          <a:bodyPr rtlCol="0"/>
          <a:lstStyle/>
          <a:p>
            <a:r>
              <a:rPr lang="it-IT" dirty="0">
                <a:solidFill>
                  <a:srgbClr val="00B050"/>
                </a:solidFill>
              </a:rPr>
              <a:t>Cronologia storica</a:t>
            </a:r>
          </a:p>
        </p:txBody>
      </p:sp>
      <p:sp>
        <p:nvSpPr>
          <p:cNvPr id="17" name="Casella di testo 35">
            <a:extLst>
              <a:ext uri="{FF2B5EF4-FFF2-40B4-BE49-F238E27FC236}">
                <a16:creationId xmlns:a16="http://schemas.microsoft.com/office/drawing/2014/main" id="{CAB5DB49-15C4-1672-8EFB-31F6EFF70D0B}"/>
              </a:ext>
            </a:extLst>
          </p:cNvPr>
          <p:cNvSpPr txBox="1"/>
          <p:nvPr/>
        </p:nvSpPr>
        <p:spPr>
          <a:xfrm>
            <a:off x="4898937" y="2831781"/>
            <a:ext cx="1234608" cy="276999"/>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B050"/>
                </a:solidFill>
                <a:effectLst/>
                <a:uLnTx/>
                <a:uFillTx/>
                <a:latin typeface="Speak Pro"/>
                <a:ea typeface="+mn-ea"/>
                <a:cs typeface="+mn-cs"/>
              </a:rPr>
              <a:t>CCNL 2016/2018</a:t>
            </a:r>
          </a:p>
        </p:txBody>
      </p:sp>
      <p:sp>
        <p:nvSpPr>
          <p:cNvPr id="18" name="Casella di testo 77">
            <a:extLst>
              <a:ext uri="{FF2B5EF4-FFF2-40B4-BE49-F238E27FC236}">
                <a16:creationId xmlns:a16="http://schemas.microsoft.com/office/drawing/2014/main" id="{4091DA69-8325-258F-0D12-A4DAF7136904}"/>
              </a:ext>
            </a:extLst>
          </p:cNvPr>
          <p:cNvSpPr txBox="1"/>
          <p:nvPr/>
        </p:nvSpPr>
        <p:spPr>
          <a:xfrm>
            <a:off x="4171811" y="2911142"/>
            <a:ext cx="615185" cy="620876"/>
          </a:xfrm>
          <a:prstGeom prst="rect">
            <a:avLst/>
          </a:prstGeom>
          <a:solidFill>
            <a:schemeClr val="accent3">
              <a:lumMod val="75000"/>
            </a:schemeClr>
          </a:solid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it-IT" sz="2400" b="1" dirty="0">
                <a:solidFill>
                  <a:srgbClr val="FFFFFF"/>
                </a:solidFill>
                <a:latin typeface="Avenir Next LT Pro" panose="020B0504020202090204" pitchFamily="34" charset="0"/>
              </a:rPr>
              <a:t>20</a:t>
            </a:r>
            <a:endParaRPr kumimoji="0" lang="it-IT" sz="2400" b="1" i="0" u="none" strike="noStrike" kern="1200" cap="none" spc="0" normalizeH="0" baseline="0" noProof="0" dirty="0">
              <a:ln>
                <a:noFill/>
              </a:ln>
              <a:solidFill>
                <a:srgbClr val="FFFFFF"/>
              </a:solidFill>
              <a:effectLst/>
              <a:uLnTx/>
              <a:uFillTx/>
              <a:latin typeface="Avenir Next LT Pro" panose="020B0504020202090204" pitchFamily="34" charset="0"/>
              <a:ea typeface="+mn-ea"/>
              <a:cs typeface="+mn-cs"/>
            </a:endParaRPr>
          </a:p>
          <a:p>
            <a:pPr marL="0" marR="0" lvl="0" indent="0" algn="l" defTabSz="914400" rtl="0" eaLnBrk="1" fontAlgn="auto" latinLnBrk="0" hangingPunct="1">
              <a:lnSpc>
                <a:spcPct val="7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Avenir Next LT Pro" panose="020B0504020202090204" pitchFamily="34" charset="0"/>
                <a:ea typeface="+mn-ea"/>
                <a:cs typeface="+mn-cs"/>
              </a:rPr>
              <a:t>18</a:t>
            </a:r>
          </a:p>
        </p:txBody>
      </p:sp>
      <p:sp>
        <p:nvSpPr>
          <p:cNvPr id="23" name="Casella di testo 77">
            <a:extLst>
              <a:ext uri="{FF2B5EF4-FFF2-40B4-BE49-F238E27FC236}">
                <a16:creationId xmlns:a16="http://schemas.microsoft.com/office/drawing/2014/main" id="{5C5B02AA-3C00-A75F-5640-38155BB4F4C2}"/>
              </a:ext>
            </a:extLst>
          </p:cNvPr>
          <p:cNvSpPr txBox="1"/>
          <p:nvPr/>
        </p:nvSpPr>
        <p:spPr>
          <a:xfrm>
            <a:off x="6360550" y="4444113"/>
            <a:ext cx="615185" cy="620876"/>
          </a:xfrm>
          <a:prstGeom prst="rect">
            <a:avLst/>
          </a:prstGeom>
          <a:solidFill>
            <a:schemeClr val="accent3">
              <a:lumMod val="75000"/>
            </a:schemeClr>
          </a:solid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it-IT" sz="2400" b="1" dirty="0">
                <a:solidFill>
                  <a:srgbClr val="FFFFFF"/>
                </a:solidFill>
                <a:latin typeface="Avenir Next LT Pro" panose="020B0504020202090204" pitchFamily="34" charset="0"/>
              </a:rPr>
              <a:t>20</a:t>
            </a:r>
            <a:endParaRPr kumimoji="0" lang="it-IT" sz="2400" b="1" i="0" u="none" strike="noStrike" kern="1200" cap="none" spc="0" normalizeH="0" baseline="0" noProof="0" dirty="0">
              <a:ln>
                <a:noFill/>
              </a:ln>
              <a:solidFill>
                <a:srgbClr val="FFFFFF"/>
              </a:solidFill>
              <a:effectLst/>
              <a:uLnTx/>
              <a:uFillTx/>
              <a:latin typeface="Avenir Next LT Pro" panose="020B0504020202090204" pitchFamily="34" charset="0"/>
              <a:ea typeface="+mn-ea"/>
              <a:cs typeface="+mn-cs"/>
            </a:endParaRPr>
          </a:p>
          <a:p>
            <a:pPr marL="0" marR="0" lvl="0" indent="0" algn="l" defTabSz="914400" rtl="0" eaLnBrk="1" fontAlgn="auto" latinLnBrk="0" hangingPunct="1">
              <a:lnSpc>
                <a:spcPct val="70000"/>
              </a:lnSpc>
              <a:spcBef>
                <a:spcPts val="0"/>
              </a:spcBef>
              <a:spcAft>
                <a:spcPts val="0"/>
              </a:spcAft>
              <a:buClrTx/>
              <a:buSzTx/>
              <a:buFontTx/>
              <a:buNone/>
              <a:tabLst/>
              <a:defRPr/>
            </a:pPr>
            <a:r>
              <a:rPr lang="it-IT" sz="2400" b="1" dirty="0">
                <a:solidFill>
                  <a:srgbClr val="FFFFFF"/>
                </a:solidFill>
                <a:latin typeface="Avenir Next LT Pro" panose="020B0504020202090204" pitchFamily="34" charset="0"/>
              </a:rPr>
              <a:t>21</a:t>
            </a:r>
            <a:endParaRPr kumimoji="0" lang="it-IT" sz="2400" b="1" i="0" u="none" strike="noStrike" kern="1200" cap="none" spc="0" normalizeH="0" baseline="0" noProof="0" dirty="0">
              <a:ln>
                <a:noFill/>
              </a:ln>
              <a:solidFill>
                <a:srgbClr val="FFFFFF"/>
              </a:solidFill>
              <a:effectLst/>
              <a:uLnTx/>
              <a:uFillTx/>
              <a:latin typeface="Avenir Next LT Pro" panose="020B0504020202090204" pitchFamily="34" charset="0"/>
              <a:ea typeface="+mn-ea"/>
              <a:cs typeface="+mn-cs"/>
            </a:endParaRPr>
          </a:p>
        </p:txBody>
      </p:sp>
      <p:sp>
        <p:nvSpPr>
          <p:cNvPr id="28" name="Casella di testo 35">
            <a:extLst>
              <a:ext uri="{FF2B5EF4-FFF2-40B4-BE49-F238E27FC236}">
                <a16:creationId xmlns:a16="http://schemas.microsoft.com/office/drawing/2014/main" id="{80D3CCB7-EA1F-B2CF-9456-209CB89B99F3}"/>
              </a:ext>
            </a:extLst>
          </p:cNvPr>
          <p:cNvSpPr txBox="1"/>
          <p:nvPr/>
        </p:nvSpPr>
        <p:spPr>
          <a:xfrm>
            <a:off x="7073997" y="4365207"/>
            <a:ext cx="1656649" cy="646331"/>
          </a:xfrm>
          <a:prstGeom prst="rect">
            <a:avLst/>
          </a:prstGeom>
          <a:noFill/>
        </p:spPr>
        <p:txBody>
          <a:bodyPr wrap="square" lIns="0" rIns="0" rtlCol="0" anchor="b">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B050"/>
                </a:solidFill>
                <a:effectLst/>
                <a:uLnTx/>
                <a:uFillTx/>
                <a:latin typeface="Speak Pro"/>
                <a:ea typeface="+mn-ea"/>
                <a:cs typeface="+mn-cs"/>
              </a:rPr>
              <a:t>Patto per l'innovazione del lavoro pubblico e la coesione sociale</a:t>
            </a:r>
          </a:p>
        </p:txBody>
      </p:sp>
      <p:sp>
        <p:nvSpPr>
          <p:cNvPr id="31" name="Casella di testo 77">
            <a:extLst>
              <a:ext uri="{FF2B5EF4-FFF2-40B4-BE49-F238E27FC236}">
                <a16:creationId xmlns:a16="http://schemas.microsoft.com/office/drawing/2014/main" id="{A7ECD810-B9C6-6686-43FE-1F6DC863CA06}"/>
              </a:ext>
            </a:extLst>
          </p:cNvPr>
          <p:cNvSpPr txBox="1"/>
          <p:nvPr/>
        </p:nvSpPr>
        <p:spPr>
          <a:xfrm>
            <a:off x="3444685" y="2911073"/>
            <a:ext cx="615185" cy="620876"/>
          </a:xfrm>
          <a:prstGeom prst="rect">
            <a:avLst/>
          </a:prstGeom>
          <a:solidFill>
            <a:schemeClr val="accent3">
              <a:lumMod val="75000"/>
            </a:schemeClr>
          </a:solid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it-IT" sz="2400" b="1" dirty="0">
                <a:solidFill>
                  <a:srgbClr val="FFFFFF"/>
                </a:solidFill>
                <a:latin typeface="Avenir Next LT Pro" panose="020B0504020202090204" pitchFamily="34" charset="0"/>
              </a:rPr>
              <a:t>20</a:t>
            </a:r>
            <a:endParaRPr kumimoji="0" lang="it-IT" sz="2400" b="1" i="0" u="none" strike="noStrike" kern="1200" cap="none" spc="0" normalizeH="0" baseline="0" noProof="0" dirty="0">
              <a:ln>
                <a:noFill/>
              </a:ln>
              <a:solidFill>
                <a:srgbClr val="FFFFFF"/>
              </a:solidFill>
              <a:effectLst/>
              <a:uLnTx/>
              <a:uFillTx/>
              <a:latin typeface="Avenir Next LT Pro" panose="020B0504020202090204" pitchFamily="34" charset="0"/>
              <a:ea typeface="+mn-ea"/>
              <a:cs typeface="+mn-cs"/>
            </a:endParaRPr>
          </a:p>
          <a:p>
            <a:pPr marL="0" marR="0" lvl="0" indent="0" algn="l" defTabSz="914400" rtl="0" eaLnBrk="1" fontAlgn="auto" latinLnBrk="0" hangingPunct="1">
              <a:lnSpc>
                <a:spcPct val="7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FFFF"/>
                </a:solidFill>
                <a:effectLst/>
                <a:uLnTx/>
                <a:uFillTx/>
                <a:latin typeface="Avenir Next LT Pro" panose="020B0504020202090204" pitchFamily="34" charset="0"/>
                <a:ea typeface="+mn-ea"/>
                <a:cs typeface="+mn-cs"/>
              </a:rPr>
              <a:t>1</a:t>
            </a:r>
            <a:r>
              <a:rPr lang="it-IT" sz="2400" b="1" dirty="0">
                <a:solidFill>
                  <a:srgbClr val="FFFFFF"/>
                </a:solidFill>
                <a:latin typeface="Avenir Next LT Pro" panose="020B0504020202090204" pitchFamily="34" charset="0"/>
              </a:rPr>
              <a:t>5</a:t>
            </a:r>
            <a:endParaRPr kumimoji="0" lang="it-IT" sz="2400" b="1" i="0" u="none" strike="noStrike" kern="1200" cap="none" spc="0" normalizeH="0" baseline="0" noProof="0" dirty="0">
              <a:ln>
                <a:noFill/>
              </a:ln>
              <a:solidFill>
                <a:srgbClr val="FFFFFF"/>
              </a:solidFill>
              <a:effectLst/>
              <a:uLnTx/>
              <a:uFillTx/>
              <a:latin typeface="Avenir Next LT Pro" panose="020B0504020202090204" pitchFamily="34" charset="0"/>
              <a:ea typeface="+mn-ea"/>
              <a:cs typeface="+mn-cs"/>
            </a:endParaRPr>
          </a:p>
        </p:txBody>
      </p:sp>
      <p:sp>
        <p:nvSpPr>
          <p:cNvPr id="32" name="Casella di testo 35">
            <a:extLst>
              <a:ext uri="{FF2B5EF4-FFF2-40B4-BE49-F238E27FC236}">
                <a16:creationId xmlns:a16="http://schemas.microsoft.com/office/drawing/2014/main" id="{D6C7859F-C438-5333-886F-6AD92A406D7B}"/>
              </a:ext>
            </a:extLst>
          </p:cNvPr>
          <p:cNvSpPr txBox="1"/>
          <p:nvPr/>
        </p:nvSpPr>
        <p:spPr>
          <a:xfrm>
            <a:off x="2195433" y="2831781"/>
            <a:ext cx="1137311" cy="461665"/>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B050"/>
                </a:solidFill>
                <a:effectLst/>
                <a:uLnTx/>
                <a:uFillTx/>
                <a:latin typeface="Speak Pro"/>
                <a:ea typeface="+mn-ea"/>
                <a:cs typeface="+mn-cs"/>
              </a:rPr>
              <a:t>C. Cost. sentenza n. 178/2015</a:t>
            </a:r>
          </a:p>
        </p:txBody>
      </p:sp>
      <p:sp>
        <p:nvSpPr>
          <p:cNvPr id="33" name="Casella di testo 36">
            <a:extLst>
              <a:ext uri="{FF2B5EF4-FFF2-40B4-BE49-F238E27FC236}">
                <a16:creationId xmlns:a16="http://schemas.microsoft.com/office/drawing/2014/main" id="{73F8CA9A-7D58-650F-B274-6305D1D60862}"/>
              </a:ext>
            </a:extLst>
          </p:cNvPr>
          <p:cNvSpPr txBox="1"/>
          <p:nvPr/>
        </p:nvSpPr>
        <p:spPr>
          <a:xfrm>
            <a:off x="1911552" y="3224209"/>
            <a:ext cx="1453989" cy="938719"/>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100" dirty="0">
                <a:solidFill>
                  <a:srgbClr val="000000"/>
                </a:solidFill>
                <a:latin typeface="Avenir Next LT Pro Light"/>
              </a:rPr>
              <a:t>La Consulta dichiara illegittimo</a:t>
            </a:r>
            <a:r>
              <a:rPr kumimoji="0" lang="it-IT" sz="1100" b="0" i="0" u="none" strike="noStrike" kern="1200" cap="none" spc="0" normalizeH="0" baseline="0" noProof="0" dirty="0">
                <a:ln>
                  <a:noFill/>
                </a:ln>
                <a:solidFill>
                  <a:srgbClr val="000000"/>
                </a:solidFill>
                <a:effectLst/>
                <a:uLnTx/>
                <a:uFillTx/>
                <a:latin typeface="Avenir Next LT Pro Light"/>
                <a:ea typeface="+mn-ea"/>
                <a:cs typeface="+mn-cs"/>
              </a:rPr>
              <a:t> la prolungata sospensione della contrattazione</a:t>
            </a:r>
          </a:p>
        </p:txBody>
      </p:sp>
      <p:sp>
        <p:nvSpPr>
          <p:cNvPr id="34" name="Casella di testo 77">
            <a:extLst>
              <a:ext uri="{FF2B5EF4-FFF2-40B4-BE49-F238E27FC236}">
                <a16:creationId xmlns:a16="http://schemas.microsoft.com/office/drawing/2014/main" id="{7B2975FB-2FF8-DEE2-1936-B76A5A0ACC53}"/>
              </a:ext>
            </a:extLst>
          </p:cNvPr>
          <p:cNvSpPr txBox="1"/>
          <p:nvPr/>
        </p:nvSpPr>
        <p:spPr>
          <a:xfrm>
            <a:off x="8369178" y="2487904"/>
            <a:ext cx="615185" cy="620876"/>
          </a:xfrm>
          <a:prstGeom prst="rect">
            <a:avLst/>
          </a:prstGeom>
          <a:solidFill>
            <a:schemeClr val="accent3">
              <a:lumMod val="75000"/>
            </a:schemeClr>
          </a:solid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it-IT" sz="2400" b="1" dirty="0">
                <a:solidFill>
                  <a:srgbClr val="FFFFFF"/>
                </a:solidFill>
                <a:latin typeface="Avenir Next LT Pro" panose="020B0504020202090204" pitchFamily="34" charset="0"/>
              </a:rPr>
              <a:t>20</a:t>
            </a:r>
            <a:endParaRPr kumimoji="0" lang="it-IT" sz="2400" b="1" i="0" u="none" strike="noStrike" kern="1200" cap="none" spc="0" normalizeH="0" baseline="0" noProof="0" dirty="0">
              <a:ln>
                <a:noFill/>
              </a:ln>
              <a:solidFill>
                <a:srgbClr val="FFFFFF"/>
              </a:solidFill>
              <a:effectLst/>
              <a:uLnTx/>
              <a:uFillTx/>
              <a:latin typeface="Avenir Next LT Pro" panose="020B0504020202090204" pitchFamily="34" charset="0"/>
              <a:ea typeface="+mn-ea"/>
              <a:cs typeface="+mn-cs"/>
            </a:endParaRPr>
          </a:p>
          <a:p>
            <a:pPr marL="0" marR="0" lvl="0" indent="0" algn="l" defTabSz="914400" rtl="0" eaLnBrk="1" fontAlgn="auto" latinLnBrk="0" hangingPunct="1">
              <a:lnSpc>
                <a:spcPct val="70000"/>
              </a:lnSpc>
              <a:spcBef>
                <a:spcPts val="0"/>
              </a:spcBef>
              <a:spcAft>
                <a:spcPts val="0"/>
              </a:spcAft>
              <a:buClrTx/>
              <a:buSzTx/>
              <a:buFontTx/>
              <a:buNone/>
              <a:tabLst/>
              <a:defRPr/>
            </a:pPr>
            <a:r>
              <a:rPr lang="it-IT" sz="2400" b="1" dirty="0">
                <a:solidFill>
                  <a:srgbClr val="FFFFFF"/>
                </a:solidFill>
                <a:latin typeface="Avenir Next LT Pro" panose="020B0504020202090204" pitchFamily="34" charset="0"/>
              </a:rPr>
              <a:t>22</a:t>
            </a:r>
            <a:endParaRPr kumimoji="0" lang="it-IT" sz="2400" b="1" i="0" u="none" strike="noStrike" kern="1200" cap="none" spc="0" normalizeH="0" baseline="0" noProof="0" dirty="0">
              <a:ln>
                <a:noFill/>
              </a:ln>
              <a:solidFill>
                <a:srgbClr val="FFFFFF"/>
              </a:solidFill>
              <a:effectLst/>
              <a:uLnTx/>
              <a:uFillTx/>
              <a:latin typeface="Avenir Next LT Pro" panose="020B0504020202090204" pitchFamily="34" charset="0"/>
              <a:ea typeface="+mn-ea"/>
              <a:cs typeface="+mn-cs"/>
            </a:endParaRPr>
          </a:p>
        </p:txBody>
      </p:sp>
      <p:sp>
        <p:nvSpPr>
          <p:cNvPr id="38" name="Casella di testo 35">
            <a:extLst>
              <a:ext uri="{FF2B5EF4-FFF2-40B4-BE49-F238E27FC236}">
                <a16:creationId xmlns:a16="http://schemas.microsoft.com/office/drawing/2014/main" id="{961B2B9D-FBA1-038E-6654-ED39B4171D10}"/>
              </a:ext>
            </a:extLst>
          </p:cNvPr>
          <p:cNvSpPr txBox="1"/>
          <p:nvPr/>
        </p:nvSpPr>
        <p:spPr>
          <a:xfrm>
            <a:off x="9101782" y="2394609"/>
            <a:ext cx="1234608" cy="276999"/>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B050"/>
                </a:solidFill>
                <a:effectLst/>
                <a:uLnTx/>
                <a:uFillTx/>
                <a:latin typeface="Speak Pro"/>
                <a:ea typeface="+mn-ea"/>
                <a:cs typeface="+mn-cs"/>
              </a:rPr>
              <a:t>CCNL 2019/2021</a:t>
            </a:r>
          </a:p>
        </p:txBody>
      </p:sp>
      <p:sp>
        <p:nvSpPr>
          <p:cNvPr id="39" name="Casella di testo 50">
            <a:extLst>
              <a:ext uri="{FF2B5EF4-FFF2-40B4-BE49-F238E27FC236}">
                <a16:creationId xmlns:a16="http://schemas.microsoft.com/office/drawing/2014/main" id="{F5038BD4-E11D-DD0B-ACB3-0A38FE781E96}"/>
              </a:ext>
            </a:extLst>
          </p:cNvPr>
          <p:cNvSpPr txBox="1"/>
          <p:nvPr/>
        </p:nvSpPr>
        <p:spPr>
          <a:xfrm>
            <a:off x="9093675" y="2616758"/>
            <a:ext cx="2357331" cy="1277273"/>
          </a:xfrm>
          <a:prstGeom prst="rect">
            <a:avLst/>
          </a:prstGeom>
          <a:noFill/>
        </p:spPr>
        <p:txBody>
          <a:bodyPr wrap="square" lIns="0" rIns="0" rtlCol="0">
            <a:spAutoFit/>
          </a:bodyPr>
          <a:lstStyle/>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lang="it-IT" sz="1100" b="0" i="0" dirty="0">
                <a:solidFill>
                  <a:srgbClr val="001D35"/>
                </a:solidFill>
                <a:effectLst/>
              </a:rPr>
              <a:t>Nuovo sistema di classificazione</a:t>
            </a: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kumimoji="0" lang="it-IT" sz="1100" u="none" strike="noStrike" kern="1200" cap="none" spc="0" normalizeH="0" baseline="0" noProof="0" dirty="0">
                <a:ln>
                  <a:noFill/>
                </a:ln>
                <a:solidFill>
                  <a:srgbClr val="001D35"/>
                </a:solidFill>
                <a:uLnTx/>
                <a:uFillTx/>
                <a:ea typeface="+mn-ea"/>
                <a:cs typeface="+mn-cs"/>
              </a:rPr>
              <a:t>Nuove opportunità di crescita e </a:t>
            </a:r>
            <a:r>
              <a:rPr lang="it-IT" sz="1100" dirty="0">
                <a:solidFill>
                  <a:srgbClr val="001D35"/>
                </a:solidFill>
              </a:rPr>
              <a:t>valorizzazione professionale</a:t>
            </a: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kumimoji="0" lang="it-IT" sz="1100" b="0" i="0" u="none" strike="noStrike" kern="1200" cap="none" spc="0" normalizeH="0" baseline="0" noProof="0" dirty="0">
                <a:ln>
                  <a:noFill/>
                </a:ln>
                <a:solidFill>
                  <a:srgbClr val="001D35"/>
                </a:solidFill>
                <a:effectLst/>
                <a:uLnTx/>
                <a:uFillTx/>
                <a:ea typeface="+mn-ea"/>
                <a:cs typeface="+mn-cs"/>
              </a:rPr>
              <a:t>Nuovo sistema indennitario</a:t>
            </a:r>
          </a:p>
          <a:p>
            <a:pPr marL="228600" marR="0" lvl="0" indent="-228600" defTabSz="914400" rtl="0" eaLnBrk="1" fontAlgn="auto" latinLnBrk="0" hangingPunct="1">
              <a:lnSpc>
                <a:spcPct val="100000"/>
              </a:lnSpc>
              <a:spcBef>
                <a:spcPts val="0"/>
              </a:spcBef>
              <a:spcAft>
                <a:spcPts val="0"/>
              </a:spcAft>
              <a:buClrTx/>
              <a:buSzTx/>
              <a:buFontTx/>
              <a:buAutoNum type="arabicPeriod"/>
              <a:tabLst/>
              <a:defRPr/>
            </a:pPr>
            <a:r>
              <a:rPr lang="it-IT" sz="1100" dirty="0">
                <a:solidFill>
                  <a:srgbClr val="001D35"/>
                </a:solidFill>
              </a:rPr>
              <a:t>Aggiornamento istituti del rapporto di lavoro e potenziamento relazioni sindacali</a:t>
            </a:r>
            <a:endParaRPr kumimoji="0" lang="it-IT" sz="1100" b="0" i="0" u="none" strike="noStrike" kern="1200" cap="none" spc="0" normalizeH="0" baseline="0" noProof="0" dirty="0">
              <a:ln>
                <a:noFill/>
              </a:ln>
              <a:solidFill>
                <a:srgbClr val="000000"/>
              </a:solidFill>
              <a:effectLst/>
              <a:uLnTx/>
              <a:uFillTx/>
              <a:ea typeface="+mn-ea"/>
              <a:cs typeface="+mn-cs"/>
            </a:endParaRPr>
          </a:p>
        </p:txBody>
      </p:sp>
      <p:pic>
        <p:nvPicPr>
          <p:cNvPr id="40" name="Immagine 39">
            <a:extLst>
              <a:ext uri="{FF2B5EF4-FFF2-40B4-BE49-F238E27FC236}">
                <a16:creationId xmlns:a16="http://schemas.microsoft.com/office/drawing/2014/main" id="{C26548DE-9597-4D0C-82C4-3527276C70D4}"/>
              </a:ext>
            </a:extLst>
          </p:cNvPr>
          <p:cNvPicPr>
            <a:picLocks noGrp="1" noRot="1" noMove="1" noResize="1" noEditPoints="1" noAdjustHandles="1" noChangeArrowheads="1" noChangeShapeType="1" noCrop="1"/>
          </p:cNvPicPr>
          <p:nvPr/>
        </p:nvPicPr>
        <p:blipFill>
          <a:blip r:embed="rId3"/>
          <a:stretch>
            <a:fillRect/>
          </a:stretch>
        </p:blipFill>
        <p:spPr>
          <a:xfrm>
            <a:off x="10460586" y="5565536"/>
            <a:ext cx="1731414" cy="1292464"/>
          </a:xfrm>
          <a:prstGeom prst="rect">
            <a:avLst/>
          </a:prstGeom>
        </p:spPr>
      </p:pic>
      <p:sp>
        <p:nvSpPr>
          <p:cNvPr id="43" name="CasellaDiTesto 42">
            <a:extLst>
              <a:ext uri="{FF2B5EF4-FFF2-40B4-BE49-F238E27FC236}">
                <a16:creationId xmlns:a16="http://schemas.microsoft.com/office/drawing/2014/main" id="{0506065F-09A0-A8F3-5A94-C1B6B45B86F7}"/>
              </a:ext>
            </a:extLst>
          </p:cNvPr>
          <p:cNvSpPr txBox="1"/>
          <p:nvPr/>
        </p:nvSpPr>
        <p:spPr>
          <a:xfrm>
            <a:off x="4917186" y="6493446"/>
            <a:ext cx="2357628" cy="276999"/>
          </a:xfrm>
          <a:prstGeom prst="rect">
            <a:avLst/>
          </a:prstGeom>
          <a:noFill/>
        </p:spPr>
        <p:txBody>
          <a:bodyPr wrap="square" rtlCol="0">
            <a:spAutoFit/>
          </a:bodyPr>
          <a:lstStyle/>
          <a:p>
            <a:r>
              <a:rPr lang="it-IT" sz="1200" i="1" dirty="0">
                <a:solidFill>
                  <a:prstClr val="black"/>
                </a:solidFill>
                <a:latin typeface="Aptos" panose="02110004020202020204"/>
              </a:rPr>
              <a:t>Ccnl Sanità Pubblica 2022 - 2024</a:t>
            </a:r>
          </a:p>
        </p:txBody>
      </p:sp>
      <p:cxnSp>
        <p:nvCxnSpPr>
          <p:cNvPr id="48" name="Connettore diritto 47">
            <a:extLst>
              <a:ext uri="{FF2B5EF4-FFF2-40B4-BE49-F238E27FC236}">
                <a16:creationId xmlns:a16="http://schemas.microsoft.com/office/drawing/2014/main" id="{B767CF91-81AD-7C8C-887F-40D295632C32}"/>
              </a:ext>
            </a:extLst>
          </p:cNvPr>
          <p:cNvCxnSpPr>
            <a:cxnSpLocks/>
          </p:cNvCxnSpPr>
          <p:nvPr/>
        </p:nvCxnSpPr>
        <p:spPr>
          <a:xfrm>
            <a:off x="1783080" y="4159815"/>
            <a:ext cx="0" cy="13904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DB83784B-0EE3-89C1-D8C4-B72F5F27D6F9}"/>
              </a:ext>
            </a:extLst>
          </p:cNvPr>
          <p:cNvCxnSpPr>
            <a:cxnSpLocks/>
          </p:cNvCxnSpPr>
          <p:nvPr/>
        </p:nvCxnSpPr>
        <p:spPr>
          <a:xfrm>
            <a:off x="3752277" y="4159815"/>
            <a:ext cx="0" cy="13904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194A95B1-2954-22C7-02AF-7E886F2BC1AA}"/>
              </a:ext>
            </a:extLst>
          </p:cNvPr>
          <p:cNvCxnSpPr>
            <a:cxnSpLocks/>
          </p:cNvCxnSpPr>
          <p:nvPr/>
        </p:nvCxnSpPr>
        <p:spPr>
          <a:xfrm>
            <a:off x="4479592" y="4158137"/>
            <a:ext cx="0" cy="13904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CD3B1634-2DC1-F87C-C376-9089DFCE04BD}"/>
              </a:ext>
            </a:extLst>
          </p:cNvPr>
          <p:cNvCxnSpPr>
            <a:cxnSpLocks/>
          </p:cNvCxnSpPr>
          <p:nvPr/>
        </p:nvCxnSpPr>
        <p:spPr>
          <a:xfrm>
            <a:off x="6636694" y="4158136"/>
            <a:ext cx="0" cy="13904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DCEDF6BE-5538-5765-F95C-BF82AC5A23EF}"/>
              </a:ext>
            </a:extLst>
          </p:cNvPr>
          <p:cNvCxnSpPr>
            <a:cxnSpLocks/>
          </p:cNvCxnSpPr>
          <p:nvPr/>
        </p:nvCxnSpPr>
        <p:spPr>
          <a:xfrm>
            <a:off x="8730646" y="4167365"/>
            <a:ext cx="0" cy="13904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57" name="Elemento grafico 56" descr="Un libro aperto">
            <a:extLst>
              <a:ext uri="{FF2B5EF4-FFF2-40B4-BE49-F238E27FC236}">
                <a16:creationId xmlns:a16="http://schemas.microsoft.com/office/drawing/2014/main" id="{B27C8A4B-BAC0-AF75-7BE2-21605996A5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092" y="1394335"/>
            <a:ext cx="1159518" cy="1159518"/>
          </a:xfrm>
          <a:prstGeom prst="rect">
            <a:avLst/>
          </a:prstGeom>
        </p:spPr>
      </p:pic>
    </p:spTree>
    <p:extLst>
      <p:ext uri="{BB962C8B-B14F-4D97-AF65-F5344CB8AC3E}">
        <p14:creationId xmlns:p14="http://schemas.microsoft.com/office/powerpoint/2010/main" val="892256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5D20D-92E6-AD65-FD05-56AC7614B1D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3F06B72-298F-59B5-5CED-EE9B795C0F7F}"/>
              </a:ext>
            </a:extLst>
          </p:cNvPr>
          <p:cNvSpPr>
            <a:spLocks noGrp="1"/>
          </p:cNvSpPr>
          <p:nvPr>
            <p:ph type="title"/>
          </p:nvPr>
        </p:nvSpPr>
        <p:spPr>
          <a:ln>
            <a:solidFill>
              <a:srgbClr val="FF0000"/>
            </a:solidFill>
          </a:ln>
        </p:spPr>
        <p:txBody>
          <a:bodyPr>
            <a:normAutofit fontScale="90000"/>
          </a:bodyPr>
          <a:lstStyle/>
          <a:p>
            <a:pPr algn="ctr"/>
            <a:r>
              <a:rPr lang="it-IT" dirty="0">
                <a:solidFill>
                  <a:srgbClr val="00B050"/>
                </a:solidFill>
                <a:latin typeface="Speak Pro" panose="020B0504020101020102" pitchFamily="34" charset="0"/>
              </a:rPr>
              <a:t>Progressione in deroga dall’area dei professionisti della salute all’elevata qualificazione</a:t>
            </a:r>
          </a:p>
        </p:txBody>
      </p:sp>
      <p:sp>
        <p:nvSpPr>
          <p:cNvPr id="3" name="Segnaposto contenuto 2">
            <a:extLst>
              <a:ext uri="{FF2B5EF4-FFF2-40B4-BE49-F238E27FC236}">
                <a16:creationId xmlns:a16="http://schemas.microsoft.com/office/drawing/2014/main" id="{8DF03A92-D369-39BB-F607-40FDD2774815}"/>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9D58EB10-97BB-B0C0-34CE-E10071191121}"/>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D2916A13-7B7E-DE79-085C-51E0FA75942D}"/>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16335A5B-6D62-136D-D72A-54725EA70284}"/>
              </a:ext>
            </a:extLst>
          </p:cNvPr>
          <p:cNvSpPr txBox="1"/>
          <p:nvPr/>
        </p:nvSpPr>
        <p:spPr>
          <a:xfrm>
            <a:off x="838200" y="1810464"/>
            <a:ext cx="10515600" cy="3416320"/>
          </a:xfrm>
          <a:prstGeom prst="rect">
            <a:avLst/>
          </a:prstGeom>
          <a:noFill/>
        </p:spPr>
        <p:txBody>
          <a:bodyPr wrap="square" rtlCol="0">
            <a:spAutoFit/>
          </a:bodyPr>
          <a:lstStyle/>
          <a:p>
            <a:pPr algn="just"/>
            <a:endParaRPr lang="it-IT" dirty="0"/>
          </a:p>
          <a:p>
            <a:pPr algn="just"/>
            <a:endParaRPr lang="it-IT" dirty="0"/>
          </a:p>
          <a:p>
            <a:pPr algn="ctr"/>
            <a:r>
              <a:rPr lang="it-IT" dirty="0"/>
              <a:t>Prevista la possibilità anche per il personale inquadrato nell’area dei professionisti della salute e dei funzionari di </a:t>
            </a:r>
            <a:r>
              <a:rPr lang="it-IT" b="1" dirty="0">
                <a:solidFill>
                  <a:srgbClr val="00B050"/>
                </a:solidFill>
              </a:rPr>
              <a:t>progredire in deroga al titolo di studio nell’area dell’elevata qualificazione</a:t>
            </a:r>
            <a:r>
              <a:rPr lang="it-IT" dirty="0"/>
              <a:t>, nello specifico se </a:t>
            </a:r>
            <a:r>
              <a:rPr lang="it-IT" b="1" dirty="0"/>
              <a:t>in possesso di entrambi i seguenti requisiti:</a:t>
            </a:r>
          </a:p>
          <a:p>
            <a:pPr algn="ctr"/>
            <a:endParaRPr lang="it-IT" b="1" dirty="0"/>
          </a:p>
          <a:p>
            <a:pPr algn="ctr"/>
            <a:r>
              <a:rPr lang="it-IT" b="1" dirty="0"/>
              <a:t> </a:t>
            </a:r>
          </a:p>
          <a:p>
            <a:pPr marL="285750" indent="-285750" algn="just">
              <a:buFont typeface="Arial" panose="020B0604020202020204" pitchFamily="34" charset="0"/>
              <a:buChar char="•"/>
            </a:pPr>
            <a:r>
              <a:rPr lang="it-IT" b="1" dirty="0">
                <a:solidFill>
                  <a:srgbClr val="FF0000"/>
                </a:solidFill>
              </a:rPr>
              <a:t>laurea triennale o titoli equipollenti;</a:t>
            </a:r>
          </a:p>
          <a:p>
            <a:pPr algn="just"/>
            <a:endParaRPr lang="it-IT" b="1" dirty="0">
              <a:solidFill>
                <a:srgbClr val="FF0000"/>
              </a:solidFill>
            </a:endParaRPr>
          </a:p>
          <a:p>
            <a:pPr marL="285750" indent="-285750" algn="just">
              <a:buFont typeface="Arial" panose="020B0604020202020204" pitchFamily="34" charset="0"/>
              <a:buChar char="•"/>
            </a:pPr>
            <a:r>
              <a:rPr lang="it-IT" b="1" dirty="0">
                <a:solidFill>
                  <a:srgbClr val="FF0000"/>
                </a:solidFill>
              </a:rPr>
              <a:t>7 anni di esperienza con incarichi di funzione.</a:t>
            </a:r>
          </a:p>
          <a:p>
            <a:pPr algn="just"/>
            <a:endParaRPr lang="it-IT" dirty="0"/>
          </a:p>
          <a:p>
            <a:pPr marL="285750" indent="-285750" algn="just">
              <a:buFont typeface="Arial" panose="020B0604020202020204" pitchFamily="34" charset="0"/>
              <a:buChar char="•"/>
            </a:pPr>
            <a:endParaRPr lang="it-IT" dirty="0"/>
          </a:p>
        </p:txBody>
      </p:sp>
    </p:spTree>
    <p:extLst>
      <p:ext uri="{BB962C8B-B14F-4D97-AF65-F5344CB8AC3E}">
        <p14:creationId xmlns:p14="http://schemas.microsoft.com/office/powerpoint/2010/main" val="1769577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A5BC2-65A9-21A2-FEF4-8FDAE2D3D98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7F023D4-5EB7-B8BC-DB63-C44C6AE91E41}"/>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Progressioni: ulteriori novità</a:t>
            </a:r>
          </a:p>
        </p:txBody>
      </p:sp>
      <p:sp>
        <p:nvSpPr>
          <p:cNvPr id="3" name="Segnaposto contenuto 2">
            <a:extLst>
              <a:ext uri="{FF2B5EF4-FFF2-40B4-BE49-F238E27FC236}">
                <a16:creationId xmlns:a16="http://schemas.microsoft.com/office/drawing/2014/main" id="{6708293E-F6CC-07D4-91BA-4DC086612659}"/>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B1FAB12D-1099-2306-B57A-9521CABBDD6A}"/>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79294794-3A0B-812B-A895-84EAC9013BD1}"/>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FDAEC6B2-8DE8-082C-2167-7C6CF99917E4}"/>
              </a:ext>
            </a:extLst>
          </p:cNvPr>
          <p:cNvSpPr txBox="1"/>
          <p:nvPr/>
        </p:nvSpPr>
        <p:spPr>
          <a:xfrm>
            <a:off x="838200" y="1810464"/>
            <a:ext cx="10515600" cy="3970318"/>
          </a:xfrm>
          <a:prstGeom prst="rect">
            <a:avLst/>
          </a:prstGeom>
          <a:noFill/>
        </p:spPr>
        <p:txBody>
          <a:bodyPr wrap="square" rtlCol="0">
            <a:spAutoFit/>
          </a:bodyPr>
          <a:lstStyle/>
          <a:p>
            <a:pPr algn="just"/>
            <a:endParaRPr lang="it-IT" dirty="0"/>
          </a:p>
          <a:p>
            <a:pPr marL="285750" indent="-285750" algn="just">
              <a:buFont typeface="Arial" panose="020B0604020202020204" pitchFamily="34" charset="0"/>
              <a:buChar char="•"/>
            </a:pPr>
            <a:r>
              <a:rPr lang="it-IT" b="1" dirty="0">
                <a:solidFill>
                  <a:srgbClr val="00B050"/>
                </a:solidFill>
              </a:rPr>
              <a:t>Scongiurato il tentativo di cancellare la progressione in deroga al titolo di studio dell’OSS</a:t>
            </a:r>
            <a:r>
              <a:rPr lang="it-IT" dirty="0"/>
              <a:t>, affinché quest’ultimi possano continuare a crescere verticalmente nell’Area degli Assistenti con il profilo contrattuale di OSS senior</a:t>
            </a:r>
          </a:p>
          <a:p>
            <a:pPr algn="just"/>
            <a:endParaRPr lang="it-IT" dirty="0"/>
          </a:p>
          <a:p>
            <a:pPr algn="just"/>
            <a:endParaRPr lang="it-IT" dirty="0"/>
          </a:p>
          <a:p>
            <a:pPr marL="285750" indent="-285750" algn="just">
              <a:buFont typeface="Arial" panose="020B0604020202020204" pitchFamily="34" charset="0"/>
              <a:buChar char="•"/>
            </a:pPr>
            <a:r>
              <a:rPr lang="it-IT" dirty="0"/>
              <a:t>Progressione tra le aree in deroga al titolo di studio </a:t>
            </a:r>
            <a:r>
              <a:rPr lang="it-IT" b="1" dirty="0">
                <a:solidFill>
                  <a:srgbClr val="FF0000"/>
                </a:solidFill>
              </a:rPr>
              <a:t>prorogata al 31 dicembre 2026 </a:t>
            </a:r>
            <a:r>
              <a:rPr lang="it-IT" dirty="0"/>
              <a:t>(ex. art. 21 CCNL 2.11.2022)</a:t>
            </a:r>
          </a:p>
          <a:p>
            <a:pPr marL="285750" indent="-285750" algn="just">
              <a:buFont typeface="Arial" panose="020B0604020202020204" pitchFamily="34" charset="0"/>
              <a:buChar char="•"/>
            </a:pPr>
            <a:endParaRPr lang="it-IT" dirty="0"/>
          </a:p>
          <a:p>
            <a:pPr algn="just"/>
            <a:endParaRPr lang="it-IT" dirty="0"/>
          </a:p>
          <a:p>
            <a:pPr algn="just"/>
            <a:endParaRPr lang="it-IT" dirty="0"/>
          </a:p>
          <a:p>
            <a:pPr marL="285750" indent="-285750" algn="just">
              <a:buFont typeface="Arial" panose="020B0604020202020204" pitchFamily="34" charset="0"/>
              <a:buChar char="•"/>
            </a:pPr>
            <a:r>
              <a:rPr lang="it-IT" dirty="0"/>
              <a:t>Attribuzione degli incarichi di funzione organizzativa in deroga al titolo di studio </a:t>
            </a:r>
            <a:r>
              <a:rPr lang="it-IT" b="1" dirty="0">
                <a:solidFill>
                  <a:srgbClr val="FF0000"/>
                </a:solidFill>
              </a:rPr>
              <a:t>prorogata al 31 dicembre 2026 </a:t>
            </a:r>
            <a:r>
              <a:rPr lang="it-IT" dirty="0"/>
              <a:t>(ex. art. 35 CCNL 2.11.2022)</a:t>
            </a:r>
          </a:p>
          <a:p>
            <a:pPr marL="285750" indent="-285750" algn="just">
              <a:buFont typeface="Arial" panose="020B0604020202020204" pitchFamily="34" charset="0"/>
              <a:buChar char="•"/>
            </a:pPr>
            <a:endParaRPr lang="it-IT" dirty="0"/>
          </a:p>
        </p:txBody>
      </p:sp>
      <p:sp>
        <p:nvSpPr>
          <p:cNvPr id="4" name="CasellaDiTesto 3">
            <a:extLst>
              <a:ext uri="{FF2B5EF4-FFF2-40B4-BE49-F238E27FC236}">
                <a16:creationId xmlns:a16="http://schemas.microsoft.com/office/drawing/2014/main" id="{F47295E0-79DB-D2DE-D0BE-AB06B5B7CE37}"/>
              </a:ext>
            </a:extLst>
          </p:cNvPr>
          <p:cNvSpPr txBox="1"/>
          <p:nvPr/>
        </p:nvSpPr>
        <p:spPr>
          <a:xfrm>
            <a:off x="3495802" y="4083378"/>
            <a:ext cx="3978669" cy="307777"/>
          </a:xfrm>
          <a:prstGeom prst="rect">
            <a:avLst/>
          </a:prstGeom>
          <a:noFill/>
        </p:spPr>
        <p:txBody>
          <a:bodyPr wrap="square" rtlCol="0">
            <a:spAutoFit/>
          </a:bodyPr>
          <a:lstStyle/>
          <a:p>
            <a:r>
              <a:rPr lang="it-IT" sz="1400" b="1" dirty="0"/>
              <a:t>10 anni di esperienza nel profilo inferiore</a:t>
            </a:r>
          </a:p>
        </p:txBody>
      </p:sp>
      <p:pic>
        <p:nvPicPr>
          <p:cNvPr id="5" name="Immagine 4">
            <a:extLst>
              <a:ext uri="{FF2B5EF4-FFF2-40B4-BE49-F238E27FC236}">
                <a16:creationId xmlns:a16="http://schemas.microsoft.com/office/drawing/2014/main" id="{0281DD56-884E-9692-1E2E-DBEA16779BAB}"/>
              </a:ext>
            </a:extLst>
          </p:cNvPr>
          <p:cNvPicPr>
            <a:picLocks noChangeAspect="1"/>
          </p:cNvPicPr>
          <p:nvPr/>
        </p:nvPicPr>
        <p:blipFill>
          <a:blip r:embed="rId3"/>
          <a:stretch>
            <a:fillRect/>
          </a:stretch>
        </p:blipFill>
        <p:spPr>
          <a:xfrm rot="14270152">
            <a:off x="3979962" y="3600421"/>
            <a:ext cx="342564" cy="441104"/>
          </a:xfrm>
          <a:prstGeom prst="rect">
            <a:avLst/>
          </a:prstGeom>
        </p:spPr>
      </p:pic>
      <p:sp>
        <p:nvSpPr>
          <p:cNvPr id="6" name="CasellaDiTesto 5">
            <a:extLst>
              <a:ext uri="{FF2B5EF4-FFF2-40B4-BE49-F238E27FC236}">
                <a16:creationId xmlns:a16="http://schemas.microsoft.com/office/drawing/2014/main" id="{7D4722E7-E94D-7641-6054-7C4D0906888B}"/>
              </a:ext>
            </a:extLst>
          </p:cNvPr>
          <p:cNvSpPr txBox="1"/>
          <p:nvPr/>
        </p:nvSpPr>
        <p:spPr>
          <a:xfrm>
            <a:off x="5655504" y="5386550"/>
            <a:ext cx="3018503" cy="307777"/>
          </a:xfrm>
          <a:prstGeom prst="rect">
            <a:avLst/>
          </a:prstGeom>
          <a:noFill/>
        </p:spPr>
        <p:txBody>
          <a:bodyPr wrap="square" rtlCol="0">
            <a:spAutoFit/>
          </a:bodyPr>
          <a:lstStyle/>
          <a:p>
            <a:r>
              <a:rPr lang="it-IT" sz="1400" b="1" dirty="0"/>
              <a:t>15 anni di esperienza con incarico</a:t>
            </a:r>
          </a:p>
        </p:txBody>
      </p:sp>
      <p:pic>
        <p:nvPicPr>
          <p:cNvPr id="10" name="Immagine 9">
            <a:extLst>
              <a:ext uri="{FF2B5EF4-FFF2-40B4-BE49-F238E27FC236}">
                <a16:creationId xmlns:a16="http://schemas.microsoft.com/office/drawing/2014/main" id="{B05FE880-A4F2-DD69-CE29-3E6F9CC4335E}"/>
              </a:ext>
            </a:extLst>
          </p:cNvPr>
          <p:cNvPicPr>
            <a:picLocks noChangeAspect="1"/>
          </p:cNvPicPr>
          <p:nvPr/>
        </p:nvPicPr>
        <p:blipFill>
          <a:blip r:embed="rId3"/>
          <a:stretch>
            <a:fillRect/>
          </a:stretch>
        </p:blipFill>
        <p:spPr>
          <a:xfrm rot="14270152">
            <a:off x="5924717" y="5013280"/>
            <a:ext cx="342564" cy="441104"/>
          </a:xfrm>
          <a:prstGeom prst="rect">
            <a:avLst/>
          </a:prstGeom>
        </p:spPr>
      </p:pic>
    </p:spTree>
    <p:extLst>
      <p:ext uri="{BB962C8B-B14F-4D97-AF65-F5344CB8AC3E}">
        <p14:creationId xmlns:p14="http://schemas.microsoft.com/office/powerpoint/2010/main" val="3153490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96D00-78AC-5BDB-E9C7-363DAD2DC8E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B5CEA0C-C332-16A3-CB18-FB887E9D0A3C}"/>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Personale ARPA</a:t>
            </a:r>
          </a:p>
        </p:txBody>
      </p:sp>
      <p:sp>
        <p:nvSpPr>
          <p:cNvPr id="3" name="Segnaposto contenuto 2">
            <a:extLst>
              <a:ext uri="{FF2B5EF4-FFF2-40B4-BE49-F238E27FC236}">
                <a16:creationId xmlns:a16="http://schemas.microsoft.com/office/drawing/2014/main" id="{5640C17D-3D79-E01C-4269-AC2C286C24C4}"/>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E8B8E703-8293-B7C9-33C3-848D9CD0CD29}"/>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E24244A7-259A-8798-3EB6-0FFDDDD927D3}"/>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E8EA6193-CC79-97BB-0E6A-A5C681D127D8}"/>
              </a:ext>
            </a:extLst>
          </p:cNvPr>
          <p:cNvSpPr txBox="1"/>
          <p:nvPr/>
        </p:nvSpPr>
        <p:spPr>
          <a:xfrm>
            <a:off x="838200" y="1810464"/>
            <a:ext cx="10515600" cy="2308324"/>
          </a:xfrm>
          <a:prstGeom prst="rect">
            <a:avLst/>
          </a:prstGeom>
          <a:noFill/>
        </p:spPr>
        <p:txBody>
          <a:bodyPr wrap="square" rtlCol="0">
            <a:spAutoFit/>
          </a:bodyPr>
          <a:lstStyle/>
          <a:p>
            <a:pPr algn="just"/>
            <a:endParaRPr lang="it-IT" dirty="0"/>
          </a:p>
          <a:p>
            <a:pPr algn="just"/>
            <a:endParaRPr lang="it-IT" dirty="0"/>
          </a:p>
          <a:p>
            <a:pPr algn="just"/>
            <a:r>
              <a:rPr lang="it-IT" dirty="0"/>
              <a:t>Accolta la nostra richiesta di confermare definitivamente la </a:t>
            </a:r>
            <a:r>
              <a:rPr lang="it-IT" b="1" dirty="0">
                <a:solidFill>
                  <a:srgbClr val="FF0000"/>
                </a:solidFill>
              </a:rPr>
              <a:t>non </a:t>
            </a:r>
            <a:r>
              <a:rPr lang="it-IT" b="1" dirty="0" err="1">
                <a:solidFill>
                  <a:srgbClr val="FF0000"/>
                </a:solidFill>
              </a:rPr>
              <a:t>riassorbibilità</a:t>
            </a:r>
            <a:r>
              <a:rPr lang="it-IT" b="1" dirty="0">
                <a:solidFill>
                  <a:srgbClr val="FF0000"/>
                </a:solidFill>
              </a:rPr>
              <a:t> dell’assegno ad personam</a:t>
            </a:r>
            <a:r>
              <a:rPr lang="it-IT" b="1" dirty="0">
                <a:solidFill>
                  <a:srgbClr val="00B050"/>
                </a:solidFill>
              </a:rPr>
              <a:t> </a:t>
            </a:r>
            <a:r>
              <a:rPr lang="it-IT" dirty="0"/>
              <a:t>riconosciuto ai sensi delle disposizioni speciali di cui all’art. 1, comma 800 della L. n. 205/2017 con riferimento al personale trasferito dalle Province alle Arpa.</a:t>
            </a:r>
          </a:p>
          <a:p>
            <a:pPr algn="just"/>
            <a:endParaRPr lang="it-IT" b="1" dirty="0"/>
          </a:p>
          <a:p>
            <a:pPr algn="just"/>
            <a:endParaRPr lang="it-IT" dirty="0"/>
          </a:p>
          <a:p>
            <a:pPr marL="285750" indent="-285750" algn="just">
              <a:buFont typeface="Arial" panose="020B0604020202020204" pitchFamily="34" charset="0"/>
              <a:buChar char="•"/>
            </a:pPr>
            <a:endParaRPr lang="it-IT" dirty="0"/>
          </a:p>
        </p:txBody>
      </p:sp>
    </p:spTree>
    <p:extLst>
      <p:ext uri="{BB962C8B-B14F-4D97-AF65-F5344CB8AC3E}">
        <p14:creationId xmlns:p14="http://schemas.microsoft.com/office/powerpoint/2010/main" val="3665495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CBC61-A926-5A8E-2263-2EADDDB3754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D8181A6-1148-D4CE-D63A-28B5EB7C6ABF}"/>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Novità in materia di incarichi</a:t>
            </a:r>
          </a:p>
        </p:txBody>
      </p:sp>
      <p:sp>
        <p:nvSpPr>
          <p:cNvPr id="3" name="Segnaposto contenuto 2">
            <a:extLst>
              <a:ext uri="{FF2B5EF4-FFF2-40B4-BE49-F238E27FC236}">
                <a16:creationId xmlns:a16="http://schemas.microsoft.com/office/drawing/2014/main" id="{DC72B1A2-A664-F184-5FB4-A4E90D110D0A}"/>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CB507B4B-1F65-E9AF-BE61-53EAFB7A0774}"/>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0E1A3947-3A39-E1AA-73D3-B0F321689C33}"/>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C506A88E-B44F-A37B-5271-C47C3FA0F9CD}"/>
              </a:ext>
            </a:extLst>
          </p:cNvPr>
          <p:cNvSpPr txBox="1"/>
          <p:nvPr/>
        </p:nvSpPr>
        <p:spPr>
          <a:xfrm>
            <a:off x="838200" y="1810464"/>
            <a:ext cx="10515600" cy="5078313"/>
          </a:xfrm>
          <a:prstGeom prst="rect">
            <a:avLst/>
          </a:prstGeom>
          <a:noFill/>
        </p:spPr>
        <p:txBody>
          <a:bodyPr wrap="square" rtlCol="0">
            <a:spAutoFit/>
          </a:bodyPr>
          <a:lstStyle/>
          <a:p>
            <a:pPr algn="just"/>
            <a:endParaRPr lang="it-IT" dirty="0"/>
          </a:p>
          <a:p>
            <a:pPr algn="just"/>
            <a:endParaRPr lang="it-IT" dirty="0"/>
          </a:p>
          <a:p>
            <a:pPr marL="342900" indent="-342900" algn="just">
              <a:buFont typeface="+mj-lt"/>
              <a:buAutoNum type="alphaLcParenR"/>
            </a:pPr>
            <a:r>
              <a:rPr lang="it-IT" dirty="0"/>
              <a:t>Previsto anche per il ruolo professionale, tecnico e amministrativo dell’area dei professionisti della salute e dei funzionari l’incarico di complessità media o elevata di </a:t>
            </a:r>
            <a:r>
              <a:rPr lang="it-IT" b="1" dirty="0"/>
              <a:t>«professionista esperto»</a:t>
            </a:r>
          </a:p>
          <a:p>
            <a:pPr marL="342900" indent="-342900" algn="just">
              <a:buFont typeface="+mj-lt"/>
              <a:buAutoNum type="alphaLcParenR"/>
            </a:pPr>
            <a:endParaRPr lang="it-IT" b="1" dirty="0"/>
          </a:p>
          <a:p>
            <a:pPr marL="342900" indent="-342900" algn="just">
              <a:buFont typeface="+mj-lt"/>
              <a:buAutoNum type="alphaLcParenR"/>
            </a:pPr>
            <a:r>
              <a:rPr lang="it-IT" dirty="0"/>
              <a:t>Possibilità di conferire incarichi di funzione professionale </a:t>
            </a:r>
            <a:r>
              <a:rPr lang="it-IT" b="1" dirty="0">
                <a:solidFill>
                  <a:srgbClr val="00B050"/>
                </a:solidFill>
              </a:rPr>
              <a:t>anche al personale con rapporto di lavoro a tempo parziale </a:t>
            </a:r>
            <a:r>
              <a:rPr lang="it-IT" b="1" dirty="0"/>
              <a:t>qualora il valore economico sia definito in misura non superiore a 5.000 euro </a:t>
            </a:r>
            <a:r>
              <a:rPr lang="it-IT" dirty="0"/>
              <a:t>(prima fissato a 3.000 euro)</a:t>
            </a:r>
          </a:p>
          <a:p>
            <a:pPr marL="342900" indent="-342900" algn="just">
              <a:buFont typeface="+mj-lt"/>
              <a:buAutoNum type="alphaLcParenR"/>
            </a:pPr>
            <a:endParaRPr lang="it-IT" b="1" dirty="0"/>
          </a:p>
          <a:p>
            <a:pPr marL="342900" indent="-342900" algn="just">
              <a:buFont typeface="+mj-lt"/>
              <a:buAutoNum type="alphaLcParenR"/>
            </a:pPr>
            <a:r>
              <a:rPr lang="it-IT" dirty="0"/>
              <a:t>La percentuale massima di incarichi conferibili al personale inquadrato nelle aree degli operatori e degli assistenti </a:t>
            </a:r>
            <a:r>
              <a:rPr lang="it-IT" b="1" dirty="0"/>
              <a:t>non può eccedere il 12% </a:t>
            </a:r>
            <a:r>
              <a:rPr lang="it-IT" dirty="0"/>
              <a:t>degli incarichi istituiti nell’area dei professionisti della salute e dei funzionari</a:t>
            </a:r>
          </a:p>
          <a:p>
            <a:pPr marL="342900" indent="-342900" algn="just">
              <a:buFont typeface="+mj-lt"/>
              <a:buAutoNum type="alphaLcParenR"/>
            </a:pPr>
            <a:endParaRPr lang="it-IT" dirty="0"/>
          </a:p>
          <a:p>
            <a:pPr marL="342900" indent="-342900" algn="just">
              <a:buFont typeface="+mj-lt"/>
              <a:buAutoNum type="alphaLcParenR"/>
            </a:pPr>
            <a:r>
              <a:rPr lang="it-IT" b="1" dirty="0">
                <a:solidFill>
                  <a:srgbClr val="FF0000"/>
                </a:solidFill>
              </a:rPr>
              <a:t>Rinnovo automatico dell’incarico di funzione </a:t>
            </a:r>
            <a:r>
              <a:rPr lang="it-IT" dirty="0"/>
              <a:t>se, alla scadenza, la valutazione ha esito positivo e non vi sono provvedimenti disciplinari nei 2 anni precedenti.</a:t>
            </a:r>
          </a:p>
          <a:p>
            <a:pPr marL="342900" indent="-342900" algn="just">
              <a:buFont typeface="+mj-lt"/>
              <a:buAutoNum type="alphaLcParenR"/>
            </a:pPr>
            <a:endParaRPr lang="it-IT" b="1" dirty="0"/>
          </a:p>
          <a:p>
            <a:pPr algn="just"/>
            <a:endParaRPr lang="it-IT" dirty="0"/>
          </a:p>
          <a:p>
            <a:pPr marL="285750" indent="-285750" algn="just">
              <a:buFont typeface="Arial" panose="020B0604020202020204" pitchFamily="34" charset="0"/>
              <a:buChar char="•"/>
            </a:pPr>
            <a:endParaRPr lang="it-IT" dirty="0"/>
          </a:p>
        </p:txBody>
      </p:sp>
    </p:spTree>
    <p:extLst>
      <p:ext uri="{BB962C8B-B14F-4D97-AF65-F5344CB8AC3E}">
        <p14:creationId xmlns:p14="http://schemas.microsoft.com/office/powerpoint/2010/main" val="1354011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56C4A-8ADD-9771-AE0B-A1F44134575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715BF29-AEE1-9C9F-F20B-61CBB1C7A869}"/>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Incarichi ad interim</a:t>
            </a:r>
          </a:p>
        </p:txBody>
      </p:sp>
      <p:sp>
        <p:nvSpPr>
          <p:cNvPr id="3" name="Segnaposto contenuto 2">
            <a:extLst>
              <a:ext uri="{FF2B5EF4-FFF2-40B4-BE49-F238E27FC236}">
                <a16:creationId xmlns:a16="http://schemas.microsoft.com/office/drawing/2014/main" id="{8BCF8D45-4E16-F7B5-6552-95EB8427E124}"/>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F479E303-DB2A-7D05-685F-B69F54C8480C}"/>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32AE07B4-A15A-8792-995F-CD264BF4A95F}"/>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8639DB20-6C6B-9081-79D0-DA9149D0D6FC}"/>
              </a:ext>
            </a:extLst>
          </p:cNvPr>
          <p:cNvSpPr txBox="1"/>
          <p:nvPr/>
        </p:nvSpPr>
        <p:spPr>
          <a:xfrm>
            <a:off x="838200" y="1810464"/>
            <a:ext cx="10515600" cy="5078313"/>
          </a:xfrm>
          <a:prstGeom prst="rect">
            <a:avLst/>
          </a:prstGeom>
          <a:noFill/>
        </p:spPr>
        <p:txBody>
          <a:bodyPr wrap="square" rtlCol="0">
            <a:spAutoFit/>
          </a:bodyPr>
          <a:lstStyle/>
          <a:p>
            <a:pPr algn="just"/>
            <a:r>
              <a:rPr lang="it-IT" dirty="0"/>
              <a:t>Nei casi di </a:t>
            </a:r>
            <a:r>
              <a:rPr lang="it-IT" b="1" u="sng" dirty="0"/>
              <a:t>temporanea</a:t>
            </a:r>
            <a:r>
              <a:rPr lang="it-IT" dirty="0"/>
              <a:t> assenza o impedimento del titolare di un incarico di media o elevata complessità inquadrato nell’area dei professionisti della salute e dei funzionari, le Aziende o Enti possono affidare un incarico ad interim ad altro dipendente inquadrato nella medesima area, in possesso dei relativi requisiti e tipologia di incarico. </a:t>
            </a:r>
          </a:p>
          <a:p>
            <a:pPr algn="just"/>
            <a:endParaRPr lang="it-IT" dirty="0"/>
          </a:p>
          <a:p>
            <a:pPr algn="just"/>
            <a:r>
              <a:rPr lang="it-IT" dirty="0"/>
              <a:t>Lo svolgimento dell’incarico ad interim è retribuito con un importo attribuito </a:t>
            </a:r>
            <a:r>
              <a:rPr lang="it-IT" b="1" dirty="0">
                <a:solidFill>
                  <a:srgbClr val="FF0000"/>
                </a:solidFill>
              </a:rPr>
              <a:t>a titolo di retribuzione di premialità pari al 20%</a:t>
            </a:r>
            <a:r>
              <a:rPr lang="it-IT" b="1" dirty="0"/>
              <a:t> </a:t>
            </a:r>
            <a:r>
              <a:rPr lang="it-IT" b="1" dirty="0">
                <a:solidFill>
                  <a:srgbClr val="FF0000"/>
                </a:solidFill>
              </a:rPr>
              <a:t>del valore economico complessivo dell’incarico su cui è attivato l’interim</a:t>
            </a:r>
            <a:r>
              <a:rPr lang="it-IT" dirty="0"/>
              <a:t>.</a:t>
            </a:r>
          </a:p>
          <a:p>
            <a:pPr algn="just"/>
            <a:endParaRPr lang="it-IT" dirty="0"/>
          </a:p>
          <a:p>
            <a:pPr algn="just"/>
            <a:r>
              <a:rPr lang="it-IT" b="1" dirty="0"/>
              <a:t>Non può superare i 6 mesi </a:t>
            </a:r>
            <a:r>
              <a:rPr lang="it-IT" dirty="0"/>
              <a:t>dalla data di assegnazione. Al termine, qualora permanga la necessità, l’incarico va riassegnato, ove possibile, con criterio di rotazione tra i dipendenti.</a:t>
            </a:r>
          </a:p>
          <a:p>
            <a:pPr algn="just"/>
            <a:endParaRPr lang="it-IT" dirty="0"/>
          </a:p>
          <a:p>
            <a:pPr algn="just"/>
            <a:r>
              <a:rPr lang="it-IT" dirty="0"/>
              <a:t>Il dipendente titolare dell’incarico al rientro in servizio completa il proprio periodo di incarico. </a:t>
            </a:r>
          </a:p>
          <a:p>
            <a:pPr algn="just"/>
            <a:endParaRPr lang="it-IT" dirty="0"/>
          </a:p>
          <a:p>
            <a:pPr algn="just"/>
            <a:r>
              <a:rPr lang="it-IT" dirty="0"/>
              <a:t>Laddove il titolare cessi dal servizio l’Azienda procede alla assegnazione dell’incarico ad altro dipendente secondo le procedure selettive previste. </a:t>
            </a:r>
            <a:endParaRPr lang="it-IT" b="1" dirty="0"/>
          </a:p>
          <a:p>
            <a:pPr algn="just"/>
            <a:endParaRPr lang="it-IT" b="1" dirty="0"/>
          </a:p>
          <a:p>
            <a:pPr algn="just"/>
            <a:endParaRPr lang="it-IT" dirty="0"/>
          </a:p>
          <a:p>
            <a:pPr marL="285750" indent="-285750" algn="just">
              <a:buFont typeface="Arial" panose="020B0604020202020204" pitchFamily="34" charset="0"/>
              <a:buChar char="•"/>
            </a:pPr>
            <a:endParaRPr lang="it-IT" dirty="0"/>
          </a:p>
        </p:txBody>
      </p:sp>
    </p:spTree>
    <p:extLst>
      <p:ext uri="{BB962C8B-B14F-4D97-AF65-F5344CB8AC3E}">
        <p14:creationId xmlns:p14="http://schemas.microsoft.com/office/powerpoint/2010/main" val="3669967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C25BF-93D9-30B1-4873-9C25F3990BF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BE8B794-E62E-64FE-238D-A640D4BB479E}"/>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Trattamento economico degli incarichi di funzione</a:t>
            </a:r>
            <a:br>
              <a:rPr lang="it-IT" sz="3200" dirty="0">
                <a:solidFill>
                  <a:srgbClr val="00B050"/>
                </a:solidFill>
                <a:latin typeface="Speak Pro" panose="020B0504020101020102" pitchFamily="34" charset="0"/>
              </a:rPr>
            </a:br>
            <a:r>
              <a:rPr lang="it-IT" sz="3200" dirty="0">
                <a:solidFill>
                  <a:srgbClr val="00B050"/>
                </a:solidFill>
                <a:latin typeface="Speak Pro" panose="020B0504020101020102" pitchFamily="34" charset="0"/>
              </a:rPr>
              <a:t>(art. 22)</a:t>
            </a:r>
          </a:p>
        </p:txBody>
      </p:sp>
      <p:sp>
        <p:nvSpPr>
          <p:cNvPr id="3" name="Segnaposto contenuto 2">
            <a:extLst>
              <a:ext uri="{FF2B5EF4-FFF2-40B4-BE49-F238E27FC236}">
                <a16:creationId xmlns:a16="http://schemas.microsoft.com/office/drawing/2014/main" id="{42A6C798-E917-8C12-8537-18D3FD410029}"/>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61DED29F-26A9-A944-F973-81576B71FED1}"/>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01368B7F-EE1F-A74D-D22A-390E295F9675}"/>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53797EB2-564E-67BB-B1D2-19FAB6BF9D53}"/>
              </a:ext>
            </a:extLst>
          </p:cNvPr>
          <p:cNvSpPr txBox="1"/>
          <p:nvPr/>
        </p:nvSpPr>
        <p:spPr>
          <a:xfrm>
            <a:off x="838200" y="1810464"/>
            <a:ext cx="10515600" cy="3785652"/>
          </a:xfrm>
          <a:prstGeom prst="rect">
            <a:avLst/>
          </a:prstGeom>
          <a:noFill/>
        </p:spPr>
        <p:txBody>
          <a:bodyPr wrap="square" rtlCol="0">
            <a:spAutoFit/>
          </a:bodyPr>
          <a:lstStyle/>
          <a:p>
            <a:pPr algn="ctr"/>
            <a:r>
              <a:rPr lang="it-IT" sz="2000" b="1" dirty="0"/>
              <a:t>Abbiamo ottenuto il riconoscimento del </a:t>
            </a:r>
            <a:r>
              <a:rPr lang="it-IT" sz="2000" b="1" dirty="0">
                <a:solidFill>
                  <a:srgbClr val="FF0000"/>
                </a:solidFill>
              </a:rPr>
              <a:t>lavoro straordinario </a:t>
            </a:r>
            <a:r>
              <a:rPr lang="it-IT" sz="2000" b="1" dirty="0"/>
              <a:t>per i titolari di incarichi di funzione di valore </a:t>
            </a:r>
            <a:r>
              <a:rPr lang="it-IT" sz="2000" b="1" dirty="0">
                <a:solidFill>
                  <a:srgbClr val="00B050"/>
                </a:solidFill>
              </a:rPr>
              <a:t>inferiore a 5.000 euro</a:t>
            </a:r>
          </a:p>
          <a:p>
            <a:pPr algn="ctr"/>
            <a:endParaRPr lang="it-IT" sz="2000" b="1" dirty="0"/>
          </a:p>
          <a:p>
            <a:pPr algn="ctr"/>
            <a:endParaRPr lang="it-IT" sz="2000" b="1" dirty="0"/>
          </a:p>
          <a:p>
            <a:pPr algn="ctr"/>
            <a:r>
              <a:rPr lang="it-IT" sz="2000" b="1" dirty="0"/>
              <a:t>Abbiamo ottenuto </a:t>
            </a:r>
            <a:r>
              <a:rPr lang="it-IT" sz="2000" b="1" dirty="0">
                <a:solidFill>
                  <a:srgbClr val="FF0000"/>
                </a:solidFill>
              </a:rPr>
              <a:t>l’elevazione dell’indennità di funzione </a:t>
            </a:r>
            <a:r>
              <a:rPr lang="it-IT" sz="2000" b="1" dirty="0"/>
              <a:t>per quanto riguarda la complessità elevata portando il valore massimo da 13.000 </a:t>
            </a:r>
            <a:r>
              <a:rPr lang="it-IT" sz="2000" b="1" dirty="0">
                <a:solidFill>
                  <a:srgbClr val="00B050"/>
                </a:solidFill>
              </a:rPr>
              <a:t>a 13.500</a:t>
            </a:r>
            <a:r>
              <a:rPr lang="it-IT" sz="2000" b="1" dirty="0"/>
              <a:t>	</a:t>
            </a:r>
          </a:p>
          <a:p>
            <a:pPr algn="ctr"/>
            <a:endParaRPr lang="it-IT" sz="2000" b="1" dirty="0"/>
          </a:p>
          <a:p>
            <a:pPr algn="ctr"/>
            <a:endParaRPr lang="it-IT" sz="2000" b="1" dirty="0"/>
          </a:p>
          <a:p>
            <a:pPr algn="ctr"/>
            <a:r>
              <a:rPr lang="it-IT" sz="2000" b="1" dirty="0"/>
              <a:t>Abbiamo ottenuto la possibilità di elevare in sede di contrattazione integrativa il valore economico dell’incarico di base </a:t>
            </a:r>
            <a:r>
              <a:rPr lang="it-IT" sz="2000" b="1" dirty="0">
                <a:solidFill>
                  <a:srgbClr val="FF0000"/>
                </a:solidFill>
              </a:rPr>
              <a:t>fino ad un ulteriore 50%</a:t>
            </a:r>
            <a:r>
              <a:rPr lang="it-IT" sz="2000" b="1" dirty="0"/>
              <a:t>, pertanto l’indennità di base del valore di 1.000 euro </a:t>
            </a:r>
            <a:r>
              <a:rPr lang="it-IT" sz="2000" b="1" dirty="0">
                <a:solidFill>
                  <a:srgbClr val="FF0000"/>
                </a:solidFill>
              </a:rPr>
              <a:t>può incrementare fino a 1.500 euro</a:t>
            </a:r>
            <a:r>
              <a:rPr lang="it-IT" sz="2000" b="1" dirty="0"/>
              <a:t> se Aziende ed Enti hanno disponibilità economica</a:t>
            </a:r>
            <a:endParaRPr lang="it-IT" sz="2000" b="1" dirty="0">
              <a:solidFill>
                <a:srgbClr val="FF0000"/>
              </a:solidFill>
            </a:endParaRPr>
          </a:p>
        </p:txBody>
      </p:sp>
    </p:spTree>
    <p:extLst>
      <p:ext uri="{BB962C8B-B14F-4D97-AF65-F5344CB8AC3E}">
        <p14:creationId xmlns:p14="http://schemas.microsoft.com/office/powerpoint/2010/main" val="1948433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3F56C-BD3C-9A18-CFA5-5817C32414D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7931C80-A44B-CEB7-4FE8-70D69A427DC6}"/>
              </a:ext>
            </a:extLst>
          </p:cNvPr>
          <p:cNvSpPr>
            <a:spLocks noGrp="1"/>
          </p:cNvSpPr>
          <p:nvPr>
            <p:ph type="title"/>
          </p:nvPr>
        </p:nvSpPr>
        <p:spPr>
          <a:xfrm>
            <a:off x="838200" y="2766218"/>
            <a:ext cx="10515600" cy="1325563"/>
          </a:xfrm>
          <a:ln>
            <a:solidFill>
              <a:srgbClr val="FF0000"/>
            </a:solidFill>
          </a:ln>
        </p:spPr>
        <p:txBody>
          <a:bodyPr/>
          <a:lstStyle/>
          <a:p>
            <a:pPr algn="ctr"/>
            <a:r>
              <a:rPr lang="it-IT" dirty="0">
                <a:solidFill>
                  <a:srgbClr val="00B050"/>
                </a:solidFill>
                <a:effectLst>
                  <a:outerShdw blurRad="38100" dist="38100" dir="2700000" algn="tl">
                    <a:srgbClr val="000000">
                      <a:alpha val="43137"/>
                    </a:srgbClr>
                  </a:outerShdw>
                </a:effectLst>
                <a:latin typeface="Speak Pro" panose="020B0504020101020102" pitchFamily="34" charset="0"/>
                <a:cs typeface="Aharoni" panose="02010803020104030203" pitchFamily="2" charset="-79"/>
              </a:rPr>
              <a:t>Rapporto di lavoro</a:t>
            </a:r>
          </a:p>
        </p:txBody>
      </p:sp>
      <p:pic>
        <p:nvPicPr>
          <p:cNvPr id="9" name="Immagine 8">
            <a:extLst>
              <a:ext uri="{FF2B5EF4-FFF2-40B4-BE49-F238E27FC236}">
                <a16:creationId xmlns:a16="http://schemas.microsoft.com/office/drawing/2014/main" id="{9071C258-9AE2-094A-E55A-613E85B4A8DC}"/>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12" name="CasellaDiTesto 11">
            <a:extLst>
              <a:ext uri="{FF2B5EF4-FFF2-40B4-BE49-F238E27FC236}">
                <a16:creationId xmlns:a16="http://schemas.microsoft.com/office/drawing/2014/main" id="{3870F58A-1AEE-BFF2-68B8-7F0F0A27C0C0}"/>
              </a:ext>
            </a:extLst>
          </p:cNvPr>
          <p:cNvSpPr txBox="1"/>
          <p:nvPr/>
        </p:nvSpPr>
        <p:spPr>
          <a:xfrm>
            <a:off x="4917186" y="6493446"/>
            <a:ext cx="2357628" cy="276999"/>
          </a:xfrm>
          <a:prstGeom prst="rect">
            <a:avLst/>
          </a:prstGeom>
          <a:noFill/>
        </p:spPr>
        <p:txBody>
          <a:bodyPr wrap="square" rtlCol="0">
            <a:spAutoFit/>
          </a:bodyPr>
          <a:lstStyle/>
          <a:p>
            <a:r>
              <a:rPr lang="it-IT" sz="1200" i="1" dirty="0"/>
              <a:t>Ccnl Sanità Pubblica 2022 - 2024</a:t>
            </a:r>
          </a:p>
        </p:txBody>
      </p:sp>
    </p:spTree>
    <p:extLst>
      <p:ext uri="{BB962C8B-B14F-4D97-AF65-F5344CB8AC3E}">
        <p14:creationId xmlns:p14="http://schemas.microsoft.com/office/powerpoint/2010/main" val="2043162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171CA-3A4C-3B27-6828-1CE7CE1FAB0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6CB6514-70DD-81AF-38E6-69A813BE9E70}"/>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Periodo di prova: novità</a:t>
            </a:r>
          </a:p>
        </p:txBody>
      </p:sp>
      <p:sp>
        <p:nvSpPr>
          <p:cNvPr id="3" name="Segnaposto contenuto 2">
            <a:extLst>
              <a:ext uri="{FF2B5EF4-FFF2-40B4-BE49-F238E27FC236}">
                <a16:creationId xmlns:a16="http://schemas.microsoft.com/office/drawing/2014/main" id="{F8F06C31-36EC-9522-ECDC-F42A90AA1553}"/>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955C84AB-DE5F-D42C-E45C-841824A89E07}"/>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24ADD8E4-E4DE-F4A4-5D1A-5EAF109EEAF5}"/>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5EF6E483-DAE9-7D34-C8CF-BF4EBE03F641}"/>
              </a:ext>
            </a:extLst>
          </p:cNvPr>
          <p:cNvSpPr txBox="1"/>
          <p:nvPr/>
        </p:nvSpPr>
        <p:spPr>
          <a:xfrm>
            <a:off x="838200" y="1810464"/>
            <a:ext cx="10515600" cy="2677656"/>
          </a:xfrm>
          <a:prstGeom prst="rect">
            <a:avLst/>
          </a:prstGeom>
          <a:noFill/>
        </p:spPr>
        <p:txBody>
          <a:bodyPr wrap="square" rtlCol="0">
            <a:spAutoFit/>
          </a:bodyPr>
          <a:lstStyle/>
          <a:p>
            <a:pPr algn="just"/>
            <a:endParaRPr lang="it-IT" sz="1400" dirty="0"/>
          </a:p>
          <a:p>
            <a:pPr algn="just"/>
            <a:endParaRPr lang="it-IT" sz="1400" dirty="0"/>
          </a:p>
          <a:p>
            <a:pPr algn="just"/>
            <a:r>
              <a:rPr lang="it-IT" sz="1400" dirty="0"/>
              <a:t>Si conferma il diritto alla conservazione del posto per il dipendente che instaura un nuovo rapporto di lavoro a seguito di concorso pubblico (</a:t>
            </a:r>
            <a:r>
              <a:rPr lang="it-IT" sz="1400" i="1" dirty="0"/>
              <a:t>nel CCNL 16/18 vi era la mera concessione dell’aspettativa</a:t>
            </a:r>
            <a:r>
              <a:rPr lang="it-IT" sz="1400" dirty="0"/>
              <a:t>) con reintegro in caso mancato superamento della prova nell’area, profilo professionale, differenziale economico ed eventuale assegno ad personam in godimento nell’azienda di provenienza. </a:t>
            </a:r>
          </a:p>
          <a:p>
            <a:pPr algn="just"/>
            <a:endParaRPr lang="it-IT" sz="1400" b="1" dirty="0"/>
          </a:p>
          <a:p>
            <a:pPr algn="just"/>
            <a:endParaRPr lang="it-IT" sz="1400" b="1" dirty="0"/>
          </a:p>
          <a:p>
            <a:pPr algn="just"/>
            <a:r>
              <a:rPr lang="it-IT" sz="1400" b="1" dirty="0">
                <a:solidFill>
                  <a:srgbClr val="FF0000"/>
                </a:solidFill>
              </a:rPr>
              <a:t>Novità</a:t>
            </a:r>
            <a:r>
              <a:rPr lang="it-IT" sz="1400" b="1" dirty="0"/>
              <a:t>: </a:t>
            </a:r>
            <a:r>
              <a:rPr lang="it-IT" sz="1400" b="1" dirty="0">
                <a:solidFill>
                  <a:srgbClr val="00B050"/>
                </a:solidFill>
              </a:rPr>
              <a:t>si conferma il diritto al reintegro anche in caso di recesso di una delle parti</a:t>
            </a:r>
            <a:r>
              <a:rPr lang="it-IT" sz="1400" b="1" dirty="0"/>
              <a:t>. </a:t>
            </a:r>
          </a:p>
          <a:p>
            <a:pPr algn="just"/>
            <a:endParaRPr lang="it-IT" sz="1400" b="1" dirty="0"/>
          </a:p>
          <a:p>
            <a:pPr algn="just"/>
            <a:endParaRPr lang="it-IT" sz="1400" b="1" dirty="0"/>
          </a:p>
          <a:p>
            <a:pPr algn="just"/>
            <a:r>
              <a:rPr lang="it-IT" sz="1400" b="1" dirty="0">
                <a:solidFill>
                  <a:srgbClr val="FF0000"/>
                </a:solidFill>
              </a:rPr>
              <a:t>Novità</a:t>
            </a:r>
            <a:r>
              <a:rPr lang="it-IT" sz="1400" b="1" dirty="0"/>
              <a:t>: </a:t>
            </a:r>
            <a:r>
              <a:rPr lang="it-IT" sz="1400" b="1" dirty="0">
                <a:solidFill>
                  <a:srgbClr val="00B050"/>
                </a:solidFill>
              </a:rPr>
              <a:t>in caso di mobilità durante il periodo di prova, il dipendente traferito dovrà completare il periodo di prova presso la nuova Azienda.</a:t>
            </a:r>
          </a:p>
        </p:txBody>
      </p:sp>
    </p:spTree>
    <p:extLst>
      <p:ext uri="{BB962C8B-B14F-4D97-AF65-F5344CB8AC3E}">
        <p14:creationId xmlns:p14="http://schemas.microsoft.com/office/powerpoint/2010/main" val="1166270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352F0-3CC4-F3BF-196A-D7E2480D172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DC91178-A630-C447-DD10-29694FE47D68}"/>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Orario di lavoro (art. 27)</a:t>
            </a:r>
          </a:p>
        </p:txBody>
      </p:sp>
      <p:sp>
        <p:nvSpPr>
          <p:cNvPr id="3" name="Segnaposto contenuto 2">
            <a:extLst>
              <a:ext uri="{FF2B5EF4-FFF2-40B4-BE49-F238E27FC236}">
                <a16:creationId xmlns:a16="http://schemas.microsoft.com/office/drawing/2014/main" id="{C3BD3580-7472-2B32-49DE-D169ED4CD5F5}"/>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B382B29D-7514-85D3-9DDE-05B50CE46873}"/>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FF0E42AB-D17E-391F-1C09-E74A2169031E}"/>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F7360BB0-2C2F-C891-6080-87DA97966D4E}"/>
              </a:ext>
            </a:extLst>
          </p:cNvPr>
          <p:cNvSpPr txBox="1"/>
          <p:nvPr/>
        </p:nvSpPr>
        <p:spPr>
          <a:xfrm>
            <a:off x="838200" y="1810464"/>
            <a:ext cx="10515600" cy="4185761"/>
          </a:xfrm>
          <a:prstGeom prst="rect">
            <a:avLst/>
          </a:prstGeom>
          <a:noFill/>
        </p:spPr>
        <p:txBody>
          <a:bodyPr wrap="square" rtlCol="0">
            <a:spAutoFit/>
          </a:bodyPr>
          <a:lstStyle/>
          <a:p>
            <a:pPr lvl="0" algn="ctr"/>
            <a:r>
              <a:rPr lang="it-IT" sz="1400" i="1" dirty="0">
                <a:ea typeface="Calibri" panose="020F0502020204030204" pitchFamily="34" charset="0"/>
                <a:cs typeface="Times New Roman" panose="02020603050405020304" pitchFamily="18" charset="0"/>
              </a:rPr>
              <a:t>Si ricorda che</a:t>
            </a:r>
            <a:r>
              <a:rPr lang="it-IT" sz="1400" dirty="0">
                <a:ea typeface="Calibri" panose="020F0502020204030204" pitchFamily="34" charset="0"/>
                <a:cs typeface="Times New Roman" panose="02020603050405020304" pitchFamily="18" charset="0"/>
              </a:rPr>
              <a:t>:</a:t>
            </a:r>
          </a:p>
          <a:p>
            <a:pPr lvl="0" algn="ctr"/>
            <a:endParaRPr lang="it-IT" sz="1400" dirty="0">
              <a:ea typeface="Calibri" panose="020F0502020204030204" pitchFamily="34" charset="0"/>
              <a:cs typeface="Times New Roman" panose="02020603050405020304" pitchFamily="18" charset="0"/>
            </a:endParaRPr>
          </a:p>
          <a:p>
            <a:pPr lvl="0" algn="ctr"/>
            <a:r>
              <a:rPr lang="it-IT" sz="1400" dirty="0">
                <a:ea typeface="Calibri" panose="020F0502020204030204" pitchFamily="34" charset="0"/>
                <a:cs typeface="Times New Roman" panose="02020603050405020304" pitchFamily="18" charset="0"/>
              </a:rPr>
              <a:t>L’orario di lavoro ordinario è di 36 ore settimanali</a:t>
            </a:r>
          </a:p>
          <a:p>
            <a:pPr lvl="0" algn="ctr"/>
            <a:endParaRPr lang="it-IT" sz="1400" dirty="0">
              <a:ea typeface="Calibri" panose="020F0502020204030204" pitchFamily="34" charset="0"/>
              <a:cs typeface="Times New Roman" panose="02020603050405020304" pitchFamily="18" charset="0"/>
            </a:endParaRPr>
          </a:p>
          <a:p>
            <a:pPr lvl="0" algn="ctr"/>
            <a:r>
              <a:rPr lang="it-IT" sz="1400" dirty="0">
                <a:ea typeface="Calibri" panose="020F0502020204030204" pitchFamily="34" charset="0"/>
                <a:cs typeface="Times New Roman" panose="02020603050405020304" pitchFamily="18" charset="0"/>
              </a:rPr>
              <a:t>Si articola su 5 o 6 gg, con orario convenzionale rispettivamente di 7 ore e 12 minuti e di 6 ore.</a:t>
            </a:r>
          </a:p>
          <a:p>
            <a:pPr lvl="0" algn="ctr"/>
            <a:endParaRPr lang="it-IT" sz="1400" dirty="0">
              <a:effectLst/>
              <a:ea typeface="Calibri" panose="020F0502020204030204" pitchFamily="34" charset="0"/>
              <a:cs typeface="Times New Roman" panose="02020603050405020304" pitchFamily="18" charset="0"/>
            </a:endParaRPr>
          </a:p>
          <a:p>
            <a:pPr lvl="0" algn="ctr"/>
            <a:r>
              <a:rPr lang="it-IT" sz="1400" b="1" u="sng" dirty="0">
                <a:solidFill>
                  <a:srgbClr val="00B050"/>
                </a:solidFill>
                <a:ea typeface="Calibri" panose="020F0502020204030204" pitchFamily="34" charset="0"/>
                <a:cs typeface="Times New Roman" panose="02020603050405020304" pitchFamily="18" charset="0"/>
              </a:rPr>
              <a:t>Novità:</a:t>
            </a:r>
          </a:p>
          <a:p>
            <a:pPr lvl="0" algn="ctr"/>
            <a:endParaRPr lang="it-IT" sz="1400" dirty="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it-IT" sz="1400" dirty="0">
                <a:effectLst/>
                <a:ea typeface="Calibri" panose="020F0502020204030204" pitchFamily="34" charset="0"/>
                <a:cs typeface="Times New Roman" panose="02020603050405020304" pitchFamily="18" charset="0"/>
              </a:rPr>
              <a:t>La programmazione oraria della turnistica </a:t>
            </a:r>
            <a:r>
              <a:rPr lang="it-IT" sz="1400" b="1" u="sng" dirty="0">
                <a:solidFill>
                  <a:srgbClr val="FF0000"/>
                </a:solidFill>
                <a:effectLst/>
                <a:ea typeface="Calibri" panose="020F0502020204030204" pitchFamily="34" charset="0"/>
                <a:cs typeface="Times New Roman" panose="02020603050405020304" pitchFamily="18" charset="0"/>
              </a:rPr>
              <a:t>è</a:t>
            </a:r>
            <a:r>
              <a:rPr lang="it-IT" sz="1400" dirty="0">
                <a:effectLst/>
                <a:ea typeface="Calibri" panose="020F0502020204030204" pitchFamily="34" charset="0"/>
                <a:cs typeface="Times New Roman" panose="02020603050405020304" pitchFamily="18" charset="0"/>
              </a:rPr>
              <a:t> formalizzata entro il giorno 20 del mese precedente (</a:t>
            </a:r>
            <a:r>
              <a:rPr lang="it-IT" sz="1400" i="1" dirty="0">
                <a:effectLst/>
                <a:ea typeface="Calibri" panose="020F0502020204030204" pitchFamily="34" charset="0"/>
                <a:cs typeface="Times New Roman" panose="02020603050405020304" pitchFamily="18" charset="0"/>
              </a:rPr>
              <a:t>Precedentemente, con l’incisivo «di norma» la disposizione perdeva la propria inderogabilità</a:t>
            </a:r>
            <a:r>
              <a:rPr lang="it-IT" sz="1400" dirty="0">
                <a:effectLst/>
                <a:ea typeface="Calibri" panose="020F0502020204030204" pitchFamily="34" charset="0"/>
                <a:cs typeface="Times New Roman" panose="02020603050405020304" pitchFamily="18" charset="0"/>
              </a:rPr>
              <a:t>)</a:t>
            </a:r>
          </a:p>
          <a:p>
            <a:pPr marL="285750" lvl="0" indent="-285750" algn="just">
              <a:buFont typeface="Arial" panose="020B0604020202020204" pitchFamily="34" charset="0"/>
              <a:buChar char="•"/>
            </a:pPr>
            <a:endParaRPr lang="it-IT" sz="1400" dirty="0">
              <a:effectLst/>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it-IT" sz="1400" b="1" dirty="0">
                <a:solidFill>
                  <a:srgbClr val="FF0000"/>
                </a:solidFill>
                <a:effectLst/>
                <a:ea typeface="Calibri" panose="020F0502020204030204" pitchFamily="34" charset="0"/>
                <a:cs typeface="Times New Roman" panose="02020603050405020304" pitchFamily="18" charset="0"/>
              </a:rPr>
              <a:t>Le ore destinate all’acquisizione dei crediti formativi ECM rientrano nell’orario di lavoro </a:t>
            </a:r>
          </a:p>
          <a:p>
            <a:pPr lvl="0" algn="just"/>
            <a:endParaRPr lang="it-IT" sz="1400" b="1" dirty="0">
              <a:solidFill>
                <a:srgbClr val="FF0000"/>
              </a:solidFill>
              <a:effectLst/>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it-IT" sz="1400" b="1" dirty="0">
                <a:solidFill>
                  <a:srgbClr val="FF0000"/>
                </a:solidFill>
                <a:effectLst/>
                <a:ea typeface="Calibri" panose="020F0502020204030204" pitchFamily="34" charset="0"/>
                <a:cs typeface="Times New Roman" panose="02020603050405020304" pitchFamily="18" charset="0"/>
              </a:rPr>
              <a:t>priorità nell’impiego flessibile</a:t>
            </a:r>
            <a:r>
              <a:rPr lang="it-IT" sz="1400" dirty="0">
                <a:effectLst/>
                <a:ea typeface="Calibri" panose="020F0502020204030204" pitchFamily="34" charset="0"/>
                <a:cs typeface="Times New Roman" panose="02020603050405020304" pitchFamily="18" charset="0"/>
              </a:rPr>
              <a:t>, </a:t>
            </a:r>
          </a:p>
          <a:p>
            <a:pPr marL="400050" lvl="0" indent="-400050" algn="just">
              <a:buFont typeface="+mj-lt"/>
              <a:buAutoNum type="romanUcPeriod"/>
            </a:pPr>
            <a:r>
              <a:rPr lang="it-IT" sz="1400" dirty="0">
                <a:effectLst/>
                <a:ea typeface="Calibri" panose="020F0502020204030204" pitchFamily="34" charset="0"/>
                <a:cs typeface="Times New Roman" panose="02020603050405020304" pitchFamily="18" charset="0"/>
              </a:rPr>
              <a:t>per genitori di figli minori, entrambi turnisti, con particolare attenzione alle situazioni di svantaggio personale, sociale e familiare consentendo ai medesimi di svolgere turni di servizio opposti, o comunque compatibili con le loro esigenze; </a:t>
            </a:r>
          </a:p>
          <a:p>
            <a:pPr marL="400050" lvl="0" indent="-400050" algn="just">
              <a:buFont typeface="+mj-lt"/>
              <a:buAutoNum type="romanUcPeriod"/>
            </a:pPr>
            <a:r>
              <a:rPr lang="it-IT" sz="1400" dirty="0">
                <a:effectLst/>
                <a:ea typeface="Calibri" panose="020F0502020204030204" pitchFamily="34" charset="0"/>
                <a:cs typeface="Times New Roman" panose="02020603050405020304" pitchFamily="18" charset="0"/>
              </a:rPr>
              <a:t>ai componenti di famiglie monoparentali;</a:t>
            </a:r>
          </a:p>
          <a:p>
            <a:pPr marL="400050" lvl="0" indent="-400050" algn="just">
              <a:buFont typeface="+mj-lt"/>
              <a:buAutoNum type="romanUcPeriod"/>
            </a:pPr>
            <a:r>
              <a:rPr lang="it-IT" sz="1400" dirty="0">
                <a:effectLst/>
                <a:ea typeface="Calibri" panose="020F0502020204030204" pitchFamily="34" charset="0"/>
                <a:cs typeface="Times New Roman" panose="02020603050405020304" pitchFamily="18" charset="0"/>
              </a:rPr>
              <a:t>a coloro che sono impegnati in attività di volontariato.</a:t>
            </a:r>
          </a:p>
          <a:p>
            <a:pPr marL="285750" lvl="0" indent="-285750" algn="just">
              <a:buFont typeface="Arial" panose="020B0604020202020204" pitchFamily="34" charset="0"/>
              <a:buChar char="•"/>
            </a:pPr>
            <a:endParaRPr lang="it-IT"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492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2BC7-FB7F-03FB-E7C2-9BC881DB645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96F8709-1AE8-25B0-822C-21EDA9F639F5}"/>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Settimana di 4 giorni</a:t>
            </a:r>
          </a:p>
        </p:txBody>
      </p:sp>
      <p:sp>
        <p:nvSpPr>
          <p:cNvPr id="3" name="Segnaposto contenuto 2">
            <a:extLst>
              <a:ext uri="{FF2B5EF4-FFF2-40B4-BE49-F238E27FC236}">
                <a16:creationId xmlns:a16="http://schemas.microsoft.com/office/drawing/2014/main" id="{6BCA16E7-8B58-8EC2-4BC4-B76FDE3A16E8}"/>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8F645AF1-32E9-7034-D511-C364442F1C9F}"/>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12530235-F0F7-3B0D-4293-F49DD825AA75}"/>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9" name="CasellaDiTesto 8">
            <a:extLst>
              <a:ext uri="{FF2B5EF4-FFF2-40B4-BE49-F238E27FC236}">
                <a16:creationId xmlns:a16="http://schemas.microsoft.com/office/drawing/2014/main" id="{2A77FAAE-AA2D-E61E-5779-CBD61067CFB8}"/>
              </a:ext>
            </a:extLst>
          </p:cNvPr>
          <p:cNvSpPr txBox="1"/>
          <p:nvPr/>
        </p:nvSpPr>
        <p:spPr>
          <a:xfrm>
            <a:off x="838200" y="1810464"/>
            <a:ext cx="10515600" cy="3016210"/>
          </a:xfrm>
          <a:prstGeom prst="rect">
            <a:avLst/>
          </a:prstGeom>
          <a:noFill/>
        </p:spPr>
        <p:txBody>
          <a:bodyPr wrap="square" rtlCol="0">
            <a:spAutoFit/>
          </a:bodyPr>
          <a:lstStyle/>
          <a:p>
            <a:pPr lvl="0" algn="ctr"/>
            <a:endParaRPr lang="it-IT" b="1" u="sng" dirty="0">
              <a:solidFill>
                <a:srgbClr val="FF0000"/>
              </a:solidFill>
              <a:ea typeface="Calibri" panose="020F0502020204030204" pitchFamily="34" charset="0"/>
              <a:cs typeface="Times New Roman" panose="02020603050405020304" pitchFamily="18" charset="0"/>
            </a:endParaRPr>
          </a:p>
          <a:p>
            <a:pPr lvl="0" algn="ctr"/>
            <a:r>
              <a:rPr lang="it-IT" b="1" u="sng" dirty="0">
                <a:solidFill>
                  <a:srgbClr val="FF0000"/>
                </a:solidFill>
                <a:ea typeface="Calibri" panose="020F0502020204030204" pitchFamily="34" charset="0"/>
                <a:cs typeface="Times New Roman" panose="02020603050405020304" pitchFamily="18" charset="0"/>
              </a:rPr>
              <a:t>Si introduce sperimentalmente la settimana corta</a:t>
            </a:r>
          </a:p>
          <a:p>
            <a:pPr lvl="0" algn="ctr"/>
            <a:endParaRPr lang="it-IT" sz="1400" dirty="0">
              <a:ea typeface="Calibri" panose="020F0502020204030204" pitchFamily="34" charset="0"/>
              <a:cs typeface="Times New Roman" panose="02020603050405020304" pitchFamily="18" charset="0"/>
            </a:endParaRPr>
          </a:p>
          <a:p>
            <a:pPr lvl="0" algn="ctr"/>
            <a:endParaRPr lang="it-IT" sz="1400" dirty="0">
              <a:ea typeface="Calibri" panose="020F0502020204030204" pitchFamily="34" charset="0"/>
              <a:cs typeface="Times New Roman" panose="02020603050405020304" pitchFamily="18" charset="0"/>
            </a:endParaRPr>
          </a:p>
          <a:p>
            <a:pPr lvl="0" algn="ctr"/>
            <a:endParaRPr lang="it-IT" sz="1400" dirty="0">
              <a:ea typeface="Calibri" panose="020F0502020204030204" pitchFamily="34" charset="0"/>
              <a:cs typeface="Times New Roman" panose="02020603050405020304" pitchFamily="18" charset="0"/>
            </a:endParaRPr>
          </a:p>
          <a:p>
            <a:pPr lvl="0" algn="ctr"/>
            <a:endParaRPr lang="it-IT" sz="1400" dirty="0">
              <a:ea typeface="Calibri" panose="020F0502020204030204" pitchFamily="34" charset="0"/>
              <a:cs typeface="Times New Roman" panose="02020603050405020304" pitchFamily="18" charset="0"/>
            </a:endParaRPr>
          </a:p>
          <a:p>
            <a:pPr lvl="0" algn="ctr"/>
            <a:r>
              <a:rPr lang="it-IT" sz="1400" dirty="0">
                <a:ea typeface="Calibri" panose="020F0502020204030204" pitchFamily="34" charset="0"/>
                <a:cs typeface="Times New Roman" panose="02020603050405020304" pitchFamily="18" charset="0"/>
              </a:rPr>
              <a:t>Pertanto, le Aziende ed enti</a:t>
            </a:r>
            <a:r>
              <a:rPr lang="it-IT" sz="1400" b="1" u="sng" dirty="0">
                <a:ea typeface="Calibri" panose="020F0502020204030204" pitchFamily="34" charset="0"/>
                <a:cs typeface="Times New Roman" panose="02020603050405020304" pitchFamily="18" charset="0"/>
              </a:rPr>
              <a:t>, previo confronto</a:t>
            </a:r>
            <a:r>
              <a:rPr lang="it-IT" sz="1400" dirty="0">
                <a:ea typeface="Calibri" panose="020F0502020204030204" pitchFamily="34" charset="0"/>
                <a:cs typeface="Times New Roman" panose="02020603050405020304" pitchFamily="18" charset="0"/>
              </a:rPr>
              <a:t>, </a:t>
            </a:r>
            <a:r>
              <a:rPr lang="it-IT" sz="1400" b="1" dirty="0">
                <a:solidFill>
                  <a:srgbClr val="00B050"/>
                </a:solidFill>
                <a:ea typeface="Calibri" panose="020F0502020204030204" pitchFamily="34" charset="0"/>
                <a:cs typeface="Times New Roman" panose="02020603050405020304" pitchFamily="18" charset="0"/>
              </a:rPr>
              <a:t>possono articolare l’orario ordinario di lavoro su quattro giorni</a:t>
            </a:r>
            <a:r>
              <a:rPr lang="it-IT" sz="1400" dirty="0">
                <a:ea typeface="Calibri" panose="020F0502020204030204" pitchFamily="34" charset="0"/>
                <a:cs typeface="Times New Roman" panose="02020603050405020304" pitchFamily="18" charset="0"/>
              </a:rPr>
              <a:t>, </a:t>
            </a:r>
            <a:r>
              <a:rPr lang="it-IT" sz="1400" b="1" dirty="0">
                <a:solidFill>
                  <a:srgbClr val="FF0000"/>
                </a:solidFill>
                <a:ea typeface="Calibri" panose="020F0502020204030204" pitchFamily="34" charset="0"/>
                <a:cs typeface="Times New Roman" panose="02020603050405020304" pitchFamily="18" charset="0"/>
              </a:rPr>
              <a:t>ma limitatamente alle strutture che non erogano servizi o prestazioni sanitarie</a:t>
            </a:r>
            <a:endParaRPr lang="it-IT" sz="1400" b="1" dirty="0">
              <a:solidFill>
                <a:srgbClr val="00B050"/>
              </a:solidFill>
              <a:ea typeface="Calibri" panose="020F0502020204030204" pitchFamily="34" charset="0"/>
              <a:cs typeface="Times New Roman" panose="02020603050405020304" pitchFamily="18" charset="0"/>
            </a:endParaRPr>
          </a:p>
          <a:p>
            <a:pPr lvl="0" algn="ctr"/>
            <a:endParaRPr lang="it-IT" sz="1400" b="1" dirty="0">
              <a:solidFill>
                <a:srgbClr val="00B050"/>
              </a:solidFill>
              <a:ea typeface="Calibri" panose="020F0502020204030204" pitchFamily="34" charset="0"/>
              <a:cs typeface="Times New Roman" panose="02020603050405020304" pitchFamily="18" charset="0"/>
            </a:endParaRPr>
          </a:p>
          <a:p>
            <a:pPr lvl="0" algn="ctr"/>
            <a:endParaRPr lang="it-IT" sz="1400" b="1" dirty="0">
              <a:solidFill>
                <a:srgbClr val="00B050"/>
              </a:solidFill>
              <a:ea typeface="Calibri" panose="020F0502020204030204" pitchFamily="34" charset="0"/>
              <a:cs typeface="Times New Roman" panose="02020603050405020304" pitchFamily="18" charset="0"/>
            </a:endParaRPr>
          </a:p>
          <a:p>
            <a:pPr lvl="0" algn="ctr"/>
            <a:endParaRPr lang="it-IT" sz="1400" b="1" dirty="0">
              <a:solidFill>
                <a:srgbClr val="00B050"/>
              </a:solidFill>
              <a:ea typeface="Calibri" panose="020F0502020204030204" pitchFamily="34" charset="0"/>
              <a:cs typeface="Times New Roman" panose="02020603050405020304" pitchFamily="18" charset="0"/>
            </a:endParaRPr>
          </a:p>
          <a:p>
            <a:pPr lvl="0" algn="ctr"/>
            <a:r>
              <a:rPr lang="it-IT" sz="1400" dirty="0">
                <a:ea typeface="Calibri" panose="020F0502020204030204" pitchFamily="34" charset="0"/>
                <a:cs typeface="Times New Roman" panose="02020603050405020304" pitchFamily="18" charset="0"/>
              </a:rPr>
              <a:t>L’adesione da parte del lavoratore è volontaria e comporta un </a:t>
            </a:r>
            <a:r>
              <a:rPr lang="it-IT" sz="1400" dirty="0" err="1">
                <a:ea typeface="Calibri" panose="020F0502020204030204" pitchFamily="34" charset="0"/>
                <a:cs typeface="Times New Roman" panose="02020603050405020304" pitchFamily="18" charset="0"/>
              </a:rPr>
              <a:t>riproporzionamento</a:t>
            </a:r>
            <a:r>
              <a:rPr lang="it-IT" sz="1400" dirty="0">
                <a:ea typeface="Calibri" panose="020F0502020204030204" pitchFamily="34" charset="0"/>
                <a:cs typeface="Times New Roman" panose="02020603050405020304" pitchFamily="18" charset="0"/>
              </a:rPr>
              <a:t> delle giornate di ferie annue nonché di tutte le altre assenze giornaliere dal servizio previste dalla legge e/o dai CCNL, fatto salvo il permesso per matrimonio</a:t>
            </a:r>
            <a:endParaRPr lang="it-IT"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86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49FDC4-60FB-2448-30F5-A05FD2C7D0C8}"/>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CCNL Sanità 2022/2024</a:t>
            </a:r>
          </a:p>
        </p:txBody>
      </p:sp>
      <p:sp>
        <p:nvSpPr>
          <p:cNvPr id="3" name="Segnaposto contenuto 2">
            <a:extLst>
              <a:ext uri="{FF2B5EF4-FFF2-40B4-BE49-F238E27FC236}">
                <a16:creationId xmlns:a16="http://schemas.microsoft.com/office/drawing/2014/main" id="{59EED02E-5E0A-B066-98FB-B5835DD1C7D3}"/>
              </a:ext>
            </a:extLst>
          </p:cNvPr>
          <p:cNvSpPr>
            <a:spLocks noGrp="1"/>
          </p:cNvSpPr>
          <p:nvPr>
            <p:ph idx="1"/>
          </p:nvPr>
        </p:nvSpPr>
        <p:spPr/>
        <p:txBody>
          <a:bodyPr/>
          <a:lstStyle/>
          <a:p>
            <a:pPr marL="0" indent="0" algn="just">
              <a:buNone/>
            </a:pPr>
            <a:r>
              <a:rPr lang="it-IT" sz="1800" dirty="0">
                <a:cs typeface="Times New Roman" panose="02020603050405020304" pitchFamily="18" charset="0"/>
              </a:rPr>
              <a:t>Il CCNL appena sottoscritto prosegue quel percorso di innovazione dell’impianto contrattuale cominciato nella tornata 16 - 18 ma soprattutto messo in atto nella tornata contrattuale 19 - 21 </a:t>
            </a:r>
          </a:p>
          <a:p>
            <a:pPr marL="0" indent="0">
              <a:buNone/>
            </a:pPr>
            <a:endParaRPr lang="it-IT" sz="1800" dirty="0">
              <a:cs typeface="Times New Roman" panose="02020603050405020304" pitchFamily="18" charset="0"/>
            </a:endParaRPr>
          </a:p>
          <a:p>
            <a:pPr marL="0" indent="0">
              <a:buNone/>
            </a:pPr>
            <a:endParaRPr lang="it-IT" sz="1800" dirty="0">
              <a:cs typeface="Times New Roman" panose="02020603050405020304" pitchFamily="18" charset="0"/>
            </a:endParaRPr>
          </a:p>
          <a:p>
            <a:pPr marL="0" indent="0" algn="ctr">
              <a:buNone/>
            </a:pPr>
            <a:r>
              <a:rPr lang="it-IT" sz="1800" dirty="0">
                <a:cs typeface="Times New Roman" panose="02020603050405020304" pitchFamily="18" charset="0"/>
              </a:rPr>
              <a:t>Le novità principali riguardano: </a:t>
            </a:r>
          </a:p>
          <a:p>
            <a:pPr marL="0" indent="0" algn="ctr">
              <a:buNone/>
            </a:pPr>
            <a:endParaRPr lang="it-IT" sz="1800" dirty="0">
              <a:cs typeface="Times New Roman" panose="02020603050405020304" pitchFamily="18" charset="0"/>
            </a:endParaRPr>
          </a:p>
          <a:p>
            <a:r>
              <a:rPr lang="it-IT" sz="1800" b="1" dirty="0">
                <a:solidFill>
                  <a:srgbClr val="FF0000"/>
                </a:solidFill>
                <a:cs typeface="Times New Roman" panose="02020603050405020304" pitchFamily="18" charset="0"/>
              </a:rPr>
              <a:t>rafforzamento delle relazioni sindacali;</a:t>
            </a:r>
          </a:p>
          <a:p>
            <a:r>
              <a:rPr lang="it-IT" sz="1800" b="1" dirty="0">
                <a:solidFill>
                  <a:srgbClr val="FF0000"/>
                </a:solidFill>
                <a:cs typeface="Times New Roman" panose="02020603050405020304" pitchFamily="18" charset="0"/>
              </a:rPr>
              <a:t>consolidamento e integrazione del nuovo ordinamento professionale;</a:t>
            </a:r>
          </a:p>
          <a:p>
            <a:r>
              <a:rPr lang="it-IT" sz="1800" b="1" dirty="0">
                <a:solidFill>
                  <a:srgbClr val="FF0000"/>
                </a:solidFill>
                <a:cs typeface="Times New Roman" panose="02020603050405020304" pitchFamily="18" charset="0"/>
              </a:rPr>
              <a:t>aggiornamento degli istituti del rapporto di lavoro;</a:t>
            </a:r>
          </a:p>
          <a:p>
            <a:r>
              <a:rPr lang="it-IT" sz="1800" b="1" dirty="0">
                <a:solidFill>
                  <a:srgbClr val="FF0000"/>
                </a:solidFill>
                <a:cs typeface="Times New Roman" panose="02020603050405020304" pitchFamily="18" charset="0"/>
              </a:rPr>
              <a:t>novità su istituti normo-economici;</a:t>
            </a:r>
          </a:p>
          <a:p>
            <a:r>
              <a:rPr lang="it-IT" sz="1800" b="1" dirty="0">
                <a:solidFill>
                  <a:srgbClr val="FF0000"/>
                </a:solidFill>
                <a:cs typeface="Times New Roman" panose="02020603050405020304" pitchFamily="18" charset="0"/>
              </a:rPr>
              <a:t>Incremento del trattamento economico e sistema indennitario.</a:t>
            </a:r>
          </a:p>
          <a:p>
            <a:endParaRPr lang="it-IT" sz="1800" dirty="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2EF3E5FC-B791-F7B5-3073-DA772AF86719}"/>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8F1C69FE-CAB4-5590-EE52-C49C6FDD70B7}"/>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pic>
        <p:nvPicPr>
          <p:cNvPr id="5" name="Elemento grafico 4" descr="Molecola">
            <a:extLst>
              <a:ext uri="{FF2B5EF4-FFF2-40B4-BE49-F238E27FC236}">
                <a16:creationId xmlns:a16="http://schemas.microsoft.com/office/drawing/2014/main" id="{3BB180DC-3C68-9894-E0AC-262E198D9C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4494" y="2377440"/>
            <a:ext cx="1472184" cy="1472184"/>
          </a:xfrm>
          <a:prstGeom prst="rect">
            <a:avLst/>
          </a:prstGeom>
        </p:spPr>
      </p:pic>
      <p:sp>
        <p:nvSpPr>
          <p:cNvPr id="6" name="CasellaDiTesto 5">
            <a:extLst>
              <a:ext uri="{FF2B5EF4-FFF2-40B4-BE49-F238E27FC236}">
                <a16:creationId xmlns:a16="http://schemas.microsoft.com/office/drawing/2014/main" id="{1653A3BD-B49D-A09B-51EE-AC7DA551D631}"/>
              </a:ext>
            </a:extLst>
          </p:cNvPr>
          <p:cNvSpPr txBox="1"/>
          <p:nvPr/>
        </p:nvSpPr>
        <p:spPr>
          <a:xfrm>
            <a:off x="10074311" y="2608136"/>
            <a:ext cx="772550" cy="246221"/>
          </a:xfrm>
          <a:prstGeom prst="rect">
            <a:avLst/>
          </a:prstGeom>
          <a:noFill/>
        </p:spPr>
        <p:txBody>
          <a:bodyPr wrap="square" rtlCol="0">
            <a:spAutoFit/>
          </a:bodyPr>
          <a:lstStyle/>
          <a:p>
            <a:r>
              <a:rPr lang="it-IT" sz="1000" dirty="0">
                <a:solidFill>
                  <a:srgbClr val="FF0000"/>
                </a:solidFill>
              </a:rPr>
              <a:t>2016/2018</a:t>
            </a:r>
          </a:p>
        </p:txBody>
      </p:sp>
      <p:sp>
        <p:nvSpPr>
          <p:cNvPr id="9" name="CasellaDiTesto 8">
            <a:extLst>
              <a:ext uri="{FF2B5EF4-FFF2-40B4-BE49-F238E27FC236}">
                <a16:creationId xmlns:a16="http://schemas.microsoft.com/office/drawing/2014/main" id="{E9D52FDA-FF4C-8753-5A73-F682E1A802B0}"/>
              </a:ext>
            </a:extLst>
          </p:cNvPr>
          <p:cNvSpPr txBox="1"/>
          <p:nvPr/>
        </p:nvSpPr>
        <p:spPr>
          <a:xfrm>
            <a:off x="9724613" y="3406172"/>
            <a:ext cx="772550" cy="246221"/>
          </a:xfrm>
          <a:prstGeom prst="rect">
            <a:avLst/>
          </a:prstGeom>
          <a:noFill/>
        </p:spPr>
        <p:txBody>
          <a:bodyPr wrap="square" rtlCol="0">
            <a:spAutoFit/>
          </a:bodyPr>
          <a:lstStyle/>
          <a:p>
            <a:r>
              <a:rPr lang="it-IT" sz="1000" dirty="0">
                <a:solidFill>
                  <a:srgbClr val="FF0000"/>
                </a:solidFill>
              </a:rPr>
              <a:t>2019/2021</a:t>
            </a:r>
          </a:p>
        </p:txBody>
      </p:sp>
      <p:sp>
        <p:nvSpPr>
          <p:cNvPr id="10" name="CasellaDiTesto 9">
            <a:extLst>
              <a:ext uri="{FF2B5EF4-FFF2-40B4-BE49-F238E27FC236}">
                <a16:creationId xmlns:a16="http://schemas.microsoft.com/office/drawing/2014/main" id="{B472A4A4-9F17-12DA-A3BF-A67CB57FE242}"/>
              </a:ext>
            </a:extLst>
          </p:cNvPr>
          <p:cNvSpPr txBox="1"/>
          <p:nvPr/>
        </p:nvSpPr>
        <p:spPr>
          <a:xfrm>
            <a:off x="10497163" y="3434366"/>
            <a:ext cx="772550" cy="246221"/>
          </a:xfrm>
          <a:prstGeom prst="rect">
            <a:avLst/>
          </a:prstGeom>
          <a:noFill/>
        </p:spPr>
        <p:txBody>
          <a:bodyPr wrap="square" rtlCol="0">
            <a:spAutoFit/>
          </a:bodyPr>
          <a:lstStyle/>
          <a:p>
            <a:r>
              <a:rPr lang="it-IT" sz="1000" dirty="0">
                <a:solidFill>
                  <a:srgbClr val="FF0000"/>
                </a:solidFill>
              </a:rPr>
              <a:t>2022/2024</a:t>
            </a:r>
          </a:p>
        </p:txBody>
      </p:sp>
    </p:spTree>
    <p:extLst>
      <p:ext uri="{BB962C8B-B14F-4D97-AF65-F5344CB8AC3E}">
        <p14:creationId xmlns:p14="http://schemas.microsoft.com/office/powerpoint/2010/main" val="1026236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852A4-ED2C-1878-C8B0-29323B26855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3807F06-F892-D07E-AEA3-E89C0BD68EE3}"/>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Orario di lavoro: ulteriori novità</a:t>
            </a:r>
          </a:p>
        </p:txBody>
      </p:sp>
      <p:sp>
        <p:nvSpPr>
          <p:cNvPr id="3" name="Segnaposto contenuto 2">
            <a:extLst>
              <a:ext uri="{FF2B5EF4-FFF2-40B4-BE49-F238E27FC236}">
                <a16:creationId xmlns:a16="http://schemas.microsoft.com/office/drawing/2014/main" id="{343CC491-2DF4-E966-9759-E370AB7B2B22}"/>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786FEBAE-87EE-880F-A834-0646C47B3D45}"/>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8A44E398-64D1-8AA0-9E63-A283FFD95944}"/>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FF77DA4C-BB76-190C-5D14-8EE67905E6B3}"/>
              </a:ext>
            </a:extLst>
          </p:cNvPr>
          <p:cNvSpPr txBox="1"/>
          <p:nvPr/>
        </p:nvSpPr>
        <p:spPr>
          <a:xfrm>
            <a:off x="1030224" y="2177063"/>
            <a:ext cx="10924032" cy="2585323"/>
          </a:xfrm>
          <a:prstGeom prst="rect">
            <a:avLst/>
          </a:prstGeom>
          <a:noFill/>
        </p:spPr>
        <p:txBody>
          <a:bodyPr wrap="square" rtlCol="0">
            <a:spAutoFit/>
          </a:bodyPr>
          <a:lstStyle/>
          <a:p>
            <a:pPr marL="285750" indent="-285750">
              <a:buFont typeface="Arial" panose="020B0604020202020204" pitchFamily="34" charset="0"/>
              <a:buChar char="•"/>
            </a:pPr>
            <a:r>
              <a:rPr lang="it-IT" dirty="0"/>
              <a:t>Determina la sospensione del riposo giornaliero anche </a:t>
            </a:r>
            <a:r>
              <a:rPr lang="it-IT" b="1" dirty="0"/>
              <a:t>l’attività formativa in modalità telematica</a:t>
            </a:r>
            <a:r>
              <a:rPr lang="it-IT" dirty="0"/>
              <a:t>.</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I controlli effettuati, su base volontaria, al di fuori dell’ordinario orario di lavoro dal </a:t>
            </a:r>
            <a:r>
              <a:rPr lang="it-IT" b="1" dirty="0"/>
              <a:t>personale dei servizi veterinari </a:t>
            </a:r>
            <a:r>
              <a:rPr lang="it-IT" dirty="0"/>
              <a:t>in equipe con i relativi dirigenti, sono considerati obiettivi prestazionali </a:t>
            </a:r>
            <a:r>
              <a:rPr lang="it-IT" b="1" dirty="0"/>
              <a:t>compensati con risorse a carico del Fondo premialità e condizioni di lavoro</a:t>
            </a:r>
            <a:r>
              <a:rPr lang="it-IT" dirty="0"/>
              <a:t>, corrispondentemente incrementato.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Le Aziende ed Enti favoriscono </a:t>
            </a:r>
            <a:r>
              <a:rPr lang="it-IT" b="1" dirty="0"/>
              <a:t>la partecipazione alle riunioni degli ordini professionali</a:t>
            </a:r>
            <a:r>
              <a:rPr lang="it-IT" dirty="0"/>
              <a:t> dei dipendenti che rivestono le cariche nei relativi organi senza riduzione del debito orario.</a:t>
            </a:r>
            <a:endParaRPr lang="it-IT" b="1" dirty="0"/>
          </a:p>
          <a:p>
            <a:pPr marL="285750" indent="-285750">
              <a:buFont typeface="Arial" panose="020B0604020202020204" pitchFamily="34" charset="0"/>
              <a:buChar char="•"/>
            </a:pPr>
            <a:endParaRPr lang="it-IT" b="1" dirty="0"/>
          </a:p>
        </p:txBody>
      </p:sp>
    </p:spTree>
    <p:extLst>
      <p:ext uri="{BB962C8B-B14F-4D97-AF65-F5344CB8AC3E}">
        <p14:creationId xmlns:p14="http://schemas.microsoft.com/office/powerpoint/2010/main" val="1581485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7D08E-774F-6E94-D739-D17A73A3EB3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A0F61FF-ACCE-8DAE-73C8-2CF7892F04FF}"/>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Accesso al lavoro agile (art. 28)</a:t>
            </a:r>
          </a:p>
        </p:txBody>
      </p:sp>
      <p:sp>
        <p:nvSpPr>
          <p:cNvPr id="3" name="Segnaposto contenuto 2">
            <a:extLst>
              <a:ext uri="{FF2B5EF4-FFF2-40B4-BE49-F238E27FC236}">
                <a16:creationId xmlns:a16="http://schemas.microsoft.com/office/drawing/2014/main" id="{7DAE8831-14A7-E737-CAB6-40D753BB7EEA}"/>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58351ED8-B808-8E6A-FE87-B2C58E667BC2}"/>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9E70E19A-5F1E-74EF-D89B-1034800C5926}"/>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F87F6CAA-E5E3-29D8-CA13-4566622D947B}"/>
              </a:ext>
            </a:extLst>
          </p:cNvPr>
          <p:cNvSpPr txBox="1"/>
          <p:nvPr/>
        </p:nvSpPr>
        <p:spPr>
          <a:xfrm>
            <a:off x="707136" y="1825625"/>
            <a:ext cx="10924032" cy="4078039"/>
          </a:xfrm>
          <a:prstGeom prst="rect">
            <a:avLst/>
          </a:prstGeom>
          <a:noFill/>
        </p:spPr>
        <p:txBody>
          <a:bodyPr wrap="square" rtlCol="0">
            <a:spAutoFit/>
          </a:bodyPr>
          <a:lstStyle/>
          <a:p>
            <a:pPr lvl="0" algn="ctr"/>
            <a:r>
              <a:rPr lang="it-IT" sz="1600" i="1" dirty="0">
                <a:effectLst/>
                <a:latin typeface="Aptos "/>
                <a:ea typeface="Calibri" panose="020F0502020204030204" pitchFamily="34" charset="0"/>
                <a:cs typeface="Times New Roman" panose="02020603050405020304" pitchFamily="18" charset="0"/>
              </a:rPr>
              <a:t>Si ricorda che:</a:t>
            </a:r>
          </a:p>
          <a:p>
            <a:pPr lvl="0" algn="ctr"/>
            <a:endParaRPr lang="it-IT" sz="1600" i="1" dirty="0">
              <a:effectLst/>
              <a:latin typeface="Aptos "/>
              <a:ea typeface="Calibri" panose="020F0502020204030204" pitchFamily="34" charset="0"/>
              <a:cs typeface="Times New Roman" panose="02020603050405020304" pitchFamily="18" charset="0"/>
            </a:endParaRPr>
          </a:p>
          <a:p>
            <a:pPr lvl="0" algn="just"/>
            <a:r>
              <a:rPr lang="it-IT" sz="1600" dirty="0">
                <a:effectLst/>
                <a:latin typeface="Aptos "/>
                <a:ea typeface="Calibri" panose="020F0502020204030204" pitchFamily="34" charset="0"/>
                <a:cs typeface="Times New Roman" panose="02020603050405020304" pitchFamily="18" charset="0"/>
              </a:rPr>
              <a:t>l’Azienda o Ente individua le attività che possono essere effettuate in lavoro agile, ma sono esclusi i lavori in turno e quelli che richiedono l’utilizzo di strumentazioni o documentazioni </a:t>
            </a:r>
            <a:r>
              <a:rPr lang="it-IT" sz="1600" i="1" dirty="0">
                <a:effectLst/>
                <a:latin typeface="Aptos "/>
                <a:ea typeface="Calibri" panose="020F0502020204030204" pitchFamily="34" charset="0"/>
                <a:cs typeface="Times New Roman" panose="02020603050405020304" pitchFamily="18" charset="0"/>
              </a:rPr>
              <a:t>non </a:t>
            </a:r>
            <a:r>
              <a:rPr lang="it-IT" sz="1600" i="1" dirty="0" err="1">
                <a:effectLst/>
                <a:latin typeface="Aptos "/>
                <a:ea typeface="Calibri" panose="020F0502020204030204" pitchFamily="34" charset="0"/>
                <a:cs typeface="Times New Roman" panose="02020603050405020304" pitchFamily="18" charset="0"/>
              </a:rPr>
              <a:t>remotizzabili</a:t>
            </a:r>
            <a:r>
              <a:rPr lang="it-IT" sz="1600" dirty="0">
                <a:effectLst/>
                <a:latin typeface="Aptos "/>
                <a:ea typeface="Calibri" panose="020F0502020204030204" pitchFamily="34" charset="0"/>
                <a:cs typeface="Times New Roman" panose="02020603050405020304" pitchFamily="18" charset="0"/>
              </a:rPr>
              <a:t>.</a:t>
            </a:r>
          </a:p>
          <a:p>
            <a:pPr marL="457200" algn="just">
              <a:buNone/>
            </a:pPr>
            <a:r>
              <a:rPr lang="it-IT" sz="1600" dirty="0">
                <a:effectLst/>
                <a:latin typeface="Aptos "/>
                <a:ea typeface="Calibri" panose="020F0502020204030204" pitchFamily="34" charset="0"/>
                <a:cs typeface="Times New Roman" panose="02020603050405020304" pitchFamily="18" charset="0"/>
              </a:rPr>
              <a:t> </a:t>
            </a:r>
          </a:p>
          <a:p>
            <a:pPr lvl="0" algn="just">
              <a:spcAft>
                <a:spcPts val="600"/>
              </a:spcAft>
              <a:tabLst>
                <a:tab pos="3330575" algn="l"/>
              </a:tabLst>
            </a:pPr>
            <a:r>
              <a:rPr lang="it-IT" sz="1600" b="1" dirty="0">
                <a:solidFill>
                  <a:srgbClr val="FF0000"/>
                </a:solidFill>
                <a:effectLst/>
                <a:latin typeface="Aptos "/>
                <a:ea typeface="Calibri" panose="020F0502020204030204" pitchFamily="34" charset="0"/>
                <a:cs typeface="Times New Roman" panose="02020603050405020304" pitchFamily="18" charset="0"/>
              </a:rPr>
              <a:t>È facilitato l’accesso al lavoro agile </a:t>
            </a:r>
            <a:r>
              <a:rPr lang="it-IT" sz="1600" dirty="0">
                <a:effectLst/>
                <a:latin typeface="Aptos "/>
                <a:ea typeface="Calibri" panose="020F0502020204030204" pitchFamily="34" charset="0"/>
                <a:cs typeface="Times New Roman" panose="02020603050405020304" pitchFamily="18" charset="0"/>
              </a:rPr>
              <a:t>ai lavoratori che si trovino </a:t>
            </a:r>
            <a:r>
              <a:rPr lang="it-IT" sz="1600" b="1" dirty="0">
                <a:solidFill>
                  <a:srgbClr val="00B050"/>
                </a:solidFill>
                <a:effectLst/>
                <a:latin typeface="Aptos "/>
                <a:ea typeface="Calibri" panose="020F0502020204030204" pitchFamily="34" charset="0"/>
                <a:cs typeface="Times New Roman" panose="02020603050405020304" pitchFamily="18" charset="0"/>
              </a:rPr>
              <a:t>in condizioni di particolare necessità</a:t>
            </a:r>
            <a:r>
              <a:rPr lang="it-IT" sz="1600" dirty="0">
                <a:effectLst/>
                <a:latin typeface="Aptos "/>
                <a:ea typeface="Calibri" panose="020F0502020204030204" pitchFamily="34" charset="0"/>
                <a:cs typeface="Times New Roman" panose="02020603050405020304" pitchFamily="18" charset="0"/>
              </a:rPr>
              <a:t>, non coperti da altre misure. </a:t>
            </a:r>
          </a:p>
          <a:p>
            <a:pPr lvl="0" algn="just">
              <a:spcAft>
                <a:spcPts val="600"/>
              </a:spcAft>
              <a:tabLst>
                <a:tab pos="3330575" algn="l"/>
              </a:tabLst>
            </a:pPr>
            <a:endParaRPr lang="it-IT" sz="1600" dirty="0">
              <a:latin typeface="Aptos "/>
              <a:ea typeface="Calibri" panose="020F0502020204030204" pitchFamily="34" charset="0"/>
              <a:cs typeface="Times New Roman" panose="02020603050405020304" pitchFamily="18" charset="0"/>
            </a:endParaRPr>
          </a:p>
          <a:p>
            <a:pPr lvl="0" algn="just">
              <a:spcAft>
                <a:spcPts val="600"/>
              </a:spcAft>
              <a:tabLst>
                <a:tab pos="3330575" algn="l"/>
              </a:tabLst>
            </a:pPr>
            <a:r>
              <a:rPr lang="it-IT" sz="1600" dirty="0">
                <a:effectLst/>
                <a:latin typeface="Aptos "/>
                <a:ea typeface="Calibri" panose="020F0502020204030204" pitchFamily="34" charset="0"/>
                <a:cs typeface="Times New Roman" panose="02020603050405020304" pitchFamily="18" charset="0"/>
              </a:rPr>
              <a:t>È possibile estendere il numero di giorni </a:t>
            </a:r>
            <a:r>
              <a:rPr lang="it-IT" sz="1600" dirty="0">
                <a:latin typeface="Aptos "/>
                <a:ea typeface="Calibri" panose="020F0502020204030204" pitchFamily="34" charset="0"/>
                <a:cs typeface="Times New Roman" panose="02020603050405020304" pitchFamily="18" charset="0"/>
              </a:rPr>
              <a:t>di attività resa </a:t>
            </a:r>
            <a:r>
              <a:rPr lang="it-IT" sz="1600" b="1" i="1" dirty="0">
                <a:latin typeface="Aptos "/>
                <a:ea typeface="Calibri" panose="020F0502020204030204" pitchFamily="34" charset="0"/>
                <a:cs typeface="Times New Roman" panose="02020603050405020304" pitchFamily="18" charset="0"/>
              </a:rPr>
              <a:t>in lavoro agile o in lavoro da remoto </a:t>
            </a:r>
            <a:r>
              <a:rPr lang="it-IT" sz="1600" dirty="0">
                <a:latin typeface="Aptos "/>
                <a:ea typeface="Calibri" panose="020F0502020204030204" pitchFamily="34" charset="0"/>
                <a:cs typeface="Times New Roman" panose="02020603050405020304" pitchFamily="18" charset="0"/>
              </a:rPr>
              <a:t>per i dipendenti </a:t>
            </a:r>
            <a:r>
              <a:rPr lang="it-IT" sz="1600" dirty="0">
                <a:effectLst/>
                <a:latin typeface="Aptos "/>
                <a:ea typeface="Calibri" panose="020F0502020204030204" pitchFamily="34" charset="0"/>
                <a:cs typeface="Times New Roman" panose="02020603050405020304" pitchFamily="18" charset="0"/>
              </a:rPr>
              <a:t>che: </a:t>
            </a:r>
          </a:p>
          <a:p>
            <a:pPr lvl="0" algn="just">
              <a:spcAft>
                <a:spcPts val="600"/>
              </a:spcAft>
              <a:tabLst>
                <a:tab pos="3330575" algn="l"/>
              </a:tabLst>
            </a:pPr>
            <a:endParaRPr lang="it-IT" sz="1600" dirty="0">
              <a:effectLst/>
              <a:latin typeface="Aptos "/>
              <a:ea typeface="Calibri" panose="020F0502020204030204" pitchFamily="34" charset="0"/>
              <a:cs typeface="Times New Roman" panose="02020603050405020304" pitchFamily="18" charset="0"/>
            </a:endParaRPr>
          </a:p>
          <a:p>
            <a:pPr marL="285750" lvl="0" indent="-285750" algn="just">
              <a:spcAft>
                <a:spcPts val="600"/>
              </a:spcAft>
              <a:buFont typeface="Arial" panose="020B0604020202020204" pitchFamily="34" charset="0"/>
              <a:buChar char="•"/>
              <a:tabLst>
                <a:tab pos="3330575" algn="l"/>
              </a:tabLst>
            </a:pPr>
            <a:r>
              <a:rPr lang="it-IT" sz="1600" b="1" dirty="0">
                <a:effectLst/>
                <a:latin typeface="Aptos "/>
                <a:ea typeface="Calibri" panose="020F0502020204030204" pitchFamily="34" charset="0"/>
                <a:cs typeface="Times New Roman" panose="02020603050405020304" pitchFamily="18" charset="0"/>
              </a:rPr>
              <a:t>documentino particolari esigenze di salute</a:t>
            </a:r>
            <a:r>
              <a:rPr lang="it-IT" sz="1600" dirty="0">
                <a:effectLst/>
                <a:latin typeface="Aptos "/>
                <a:ea typeface="Calibri" panose="020F0502020204030204" pitchFamily="34" charset="0"/>
                <a:cs typeface="Times New Roman" panose="02020603050405020304" pitchFamily="18" charset="0"/>
              </a:rPr>
              <a:t>;</a:t>
            </a:r>
          </a:p>
          <a:p>
            <a:pPr marL="285750" lvl="0" indent="-285750" algn="just">
              <a:spcAft>
                <a:spcPts val="600"/>
              </a:spcAft>
              <a:buFont typeface="Arial" panose="020B0604020202020204" pitchFamily="34" charset="0"/>
              <a:buChar char="•"/>
              <a:tabLst>
                <a:tab pos="3330575" algn="l"/>
              </a:tabLst>
            </a:pPr>
            <a:r>
              <a:rPr lang="it-IT" sz="1600" b="1" dirty="0">
                <a:effectLst/>
                <a:latin typeface="Aptos "/>
                <a:ea typeface="Calibri" panose="020F0502020204030204" pitchFamily="34" charset="0"/>
                <a:cs typeface="Times New Roman" panose="02020603050405020304" pitchFamily="18" charset="0"/>
              </a:rPr>
              <a:t>assistano familiari con disabilità in situazione di gravità</a:t>
            </a:r>
            <a:r>
              <a:rPr lang="it-IT" sz="1600" dirty="0">
                <a:effectLst/>
                <a:latin typeface="Aptos "/>
                <a:ea typeface="Calibri" panose="020F0502020204030204" pitchFamily="34" charset="0"/>
                <a:cs typeface="Times New Roman" panose="02020603050405020304" pitchFamily="18" charset="0"/>
              </a:rPr>
              <a:t> ai sensi della legge n. 104/1992; </a:t>
            </a:r>
            <a:endParaRPr lang="it-IT" sz="1600" dirty="0">
              <a:latin typeface="Aptos "/>
              <a:ea typeface="Calibri" panose="020F0502020204030204" pitchFamily="34" charset="0"/>
              <a:cs typeface="Times New Roman" panose="02020603050405020304" pitchFamily="18" charset="0"/>
            </a:endParaRPr>
          </a:p>
          <a:p>
            <a:pPr marL="285750" lvl="0" indent="-285750" algn="just">
              <a:spcAft>
                <a:spcPts val="600"/>
              </a:spcAft>
              <a:buFont typeface="Arial" panose="020B0604020202020204" pitchFamily="34" charset="0"/>
              <a:buChar char="•"/>
              <a:tabLst>
                <a:tab pos="3330575" algn="l"/>
              </a:tabLst>
            </a:pPr>
            <a:r>
              <a:rPr lang="it-IT" sz="1600" dirty="0">
                <a:effectLst/>
                <a:latin typeface="Aptos "/>
                <a:ea typeface="Calibri" panose="020F0502020204030204" pitchFamily="34" charset="0"/>
                <a:cs typeface="Times New Roman" panose="02020603050405020304" pitchFamily="18" charset="0"/>
              </a:rPr>
              <a:t>godano dei benefici previsti dal d.lgs. n. 151/2001 </a:t>
            </a:r>
            <a:r>
              <a:rPr lang="it-IT" sz="1600" b="1" dirty="0">
                <a:effectLst/>
                <a:latin typeface="Aptos "/>
                <a:ea typeface="Calibri" panose="020F0502020204030204" pitchFamily="34" charset="0"/>
                <a:cs typeface="Times New Roman" panose="02020603050405020304" pitchFamily="18" charset="0"/>
              </a:rPr>
              <a:t>a sostegno della genitorialità;</a:t>
            </a:r>
          </a:p>
          <a:p>
            <a:pPr marL="285750" lvl="0" indent="-285750" algn="just">
              <a:spcAft>
                <a:spcPts val="600"/>
              </a:spcAft>
              <a:buFont typeface="Arial" panose="020B0604020202020204" pitchFamily="34" charset="0"/>
              <a:buChar char="•"/>
              <a:tabLst>
                <a:tab pos="3330575" algn="l"/>
              </a:tabLst>
            </a:pPr>
            <a:r>
              <a:rPr lang="it-IT" sz="1600" b="1" dirty="0">
                <a:effectLst/>
                <a:latin typeface="Aptos "/>
                <a:ea typeface="Calibri" panose="020F0502020204030204" pitchFamily="34" charset="0"/>
                <a:cs typeface="Times New Roman" panose="02020603050405020304" pitchFamily="18" charset="0"/>
              </a:rPr>
              <a:t>altre casistiche individuate in sede di contrattazione integrativa.</a:t>
            </a:r>
            <a:endParaRPr lang="it-IT" sz="1600" dirty="0">
              <a:latin typeface="Aptos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736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69EC6-2B8B-6C31-5CB7-84A27914621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3D0CEE2-5E28-B669-19FA-E7D704136A80}"/>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Lavoro agile (art. 29)</a:t>
            </a:r>
          </a:p>
        </p:txBody>
      </p:sp>
      <p:sp>
        <p:nvSpPr>
          <p:cNvPr id="3" name="Segnaposto contenuto 2">
            <a:extLst>
              <a:ext uri="{FF2B5EF4-FFF2-40B4-BE49-F238E27FC236}">
                <a16:creationId xmlns:a16="http://schemas.microsoft.com/office/drawing/2014/main" id="{EE22A612-69E2-3E33-14BE-CDCB7CB5342B}"/>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68AD8BBE-1D96-673C-FE4F-2B174F58BDAA}"/>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A4E26E33-4738-F7F2-3D44-14003B408A12}"/>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8FAFCDFE-31FD-6A88-1E88-4F54A22A7EF3}"/>
              </a:ext>
            </a:extLst>
          </p:cNvPr>
          <p:cNvSpPr txBox="1"/>
          <p:nvPr/>
        </p:nvSpPr>
        <p:spPr>
          <a:xfrm>
            <a:off x="707136" y="1825625"/>
            <a:ext cx="10924032" cy="2585323"/>
          </a:xfrm>
          <a:prstGeom prst="rect">
            <a:avLst/>
          </a:prstGeom>
          <a:noFill/>
        </p:spPr>
        <p:txBody>
          <a:bodyPr wrap="square" rtlCol="0">
            <a:spAutoFit/>
          </a:bodyPr>
          <a:lstStyle/>
          <a:p>
            <a:pPr lvl="0" algn="ct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lvl="0" algn="ct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lvl="0" algn="ctr"/>
            <a:endParaRPr lang="it-IT" b="1" dirty="0">
              <a:latin typeface="Aptos "/>
              <a:ea typeface="Calibri" panose="020F0502020204030204" pitchFamily="34" charset="0"/>
              <a:cs typeface="Times New Roman" panose="02020603050405020304" pitchFamily="18" charset="0"/>
            </a:endParaRPr>
          </a:p>
          <a:p>
            <a:pPr lvl="0" algn="ctr"/>
            <a:r>
              <a:rPr lang="it-IT" b="1" dirty="0">
                <a:solidFill>
                  <a:srgbClr val="C00000"/>
                </a:solidFill>
                <a:latin typeface="Aptos "/>
                <a:ea typeface="Calibri" panose="020F0502020204030204" pitchFamily="34" charset="0"/>
                <a:cs typeface="Times New Roman" panose="02020603050405020304" pitchFamily="18" charset="0"/>
              </a:rPr>
              <a:t>Assicurata l’erogazione del buono pasto anche per i dipendenti in lavoro agile! </a:t>
            </a:r>
          </a:p>
          <a:p>
            <a:pPr lvl="0" algn="ctr"/>
            <a:endParaRPr lang="it-IT" b="1" dirty="0">
              <a:latin typeface="Aptos "/>
              <a:ea typeface="Calibri" panose="020F0502020204030204" pitchFamily="34" charset="0"/>
              <a:cs typeface="Times New Roman" panose="02020603050405020304" pitchFamily="18" charset="0"/>
            </a:endParaRPr>
          </a:p>
          <a:p>
            <a:pPr lvl="0" algn="ctr"/>
            <a:endParaRPr lang="it-IT" b="1" dirty="0">
              <a:latin typeface="Aptos "/>
              <a:ea typeface="Calibri" panose="020F0502020204030204" pitchFamily="34" charset="0"/>
              <a:cs typeface="Times New Roman" panose="02020603050405020304" pitchFamily="18" charset="0"/>
            </a:endParaRPr>
          </a:p>
          <a:p>
            <a:pPr lvl="0" algn="ctr"/>
            <a:endParaRPr lang="it-IT" b="1" dirty="0">
              <a:latin typeface="Aptos "/>
              <a:ea typeface="Calibri" panose="020F0502020204030204" pitchFamily="34" charset="0"/>
              <a:cs typeface="Times New Roman" panose="02020603050405020304" pitchFamily="18" charset="0"/>
            </a:endParaRPr>
          </a:p>
          <a:p>
            <a:pPr lvl="0" algn="ctr"/>
            <a:r>
              <a:rPr lang="it-IT" b="1" dirty="0">
                <a:latin typeface="Aptos "/>
                <a:ea typeface="Calibri" panose="020F0502020204030204" pitchFamily="34" charset="0"/>
                <a:cs typeface="Times New Roman" panose="02020603050405020304" pitchFamily="18" charset="0"/>
              </a:rPr>
              <a:t>Ai fini dell’erogazione del buono pasto, le ore della giornata di lavoro rese in modalità agile sono pari alla misura dell’orario convenzionale</a:t>
            </a:r>
          </a:p>
        </p:txBody>
      </p:sp>
      <p:pic>
        <p:nvPicPr>
          <p:cNvPr id="5" name="Elemento grafico 4" descr="Un sandwich">
            <a:extLst>
              <a:ext uri="{FF2B5EF4-FFF2-40B4-BE49-F238E27FC236}">
                <a16:creationId xmlns:a16="http://schemas.microsoft.com/office/drawing/2014/main" id="{B7B59E0C-DB11-C83D-580B-6433DF867D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136" y="4898771"/>
            <a:ext cx="1594104" cy="1594104"/>
          </a:xfrm>
          <a:prstGeom prst="rect">
            <a:avLst/>
          </a:prstGeom>
        </p:spPr>
      </p:pic>
    </p:spTree>
    <p:extLst>
      <p:ext uri="{BB962C8B-B14F-4D97-AF65-F5344CB8AC3E}">
        <p14:creationId xmlns:p14="http://schemas.microsoft.com/office/powerpoint/2010/main" val="1237614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6B24E-ACA3-B380-EE05-C47C429FC3E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CAA73A4-305E-471E-8C0A-2089EC1E5E94}"/>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Servizio di pronta disponibilità (art. 31)</a:t>
            </a:r>
          </a:p>
        </p:txBody>
      </p:sp>
      <p:sp>
        <p:nvSpPr>
          <p:cNvPr id="3" name="Segnaposto contenuto 2">
            <a:extLst>
              <a:ext uri="{FF2B5EF4-FFF2-40B4-BE49-F238E27FC236}">
                <a16:creationId xmlns:a16="http://schemas.microsoft.com/office/drawing/2014/main" id="{76FAA28B-8D1D-684C-F49C-0FCA9A02E11D}"/>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A3F86F44-DB59-A432-B48C-CDFE8A30AB46}"/>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26B2F89B-8F1A-1408-485D-9E9C30AA5055}"/>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C2288333-730F-3E9B-EB5A-8A7D8724EC65}"/>
              </a:ext>
            </a:extLst>
          </p:cNvPr>
          <p:cNvSpPr txBox="1"/>
          <p:nvPr/>
        </p:nvSpPr>
        <p:spPr>
          <a:xfrm>
            <a:off x="707136" y="1825625"/>
            <a:ext cx="10924032" cy="4031873"/>
          </a:xfrm>
          <a:prstGeom prst="rect">
            <a:avLst/>
          </a:prstGeom>
          <a:noFill/>
        </p:spPr>
        <p:txBody>
          <a:bodyPr wrap="square" rtlCol="0">
            <a:spAutoFit/>
          </a:bodyPr>
          <a:lstStyle/>
          <a:p>
            <a:pPr lvl="1" algn="just"/>
            <a:r>
              <a:rPr lang="it-IT" sz="1600" dirty="0">
                <a:effectLst/>
                <a:latin typeface="Aptos "/>
                <a:ea typeface="Calibri" panose="020F0502020204030204" pitchFamily="34" charset="0"/>
                <a:cs typeface="Times New Roman" panose="02020603050405020304" pitchFamily="18" charset="0"/>
              </a:rPr>
              <a:t>Il servizio di pronta disponibilità è caratterizzato dalla immediata reperibilità del dipendente</a:t>
            </a:r>
            <a:r>
              <a:rPr lang="it-IT" sz="1600" b="1" dirty="0">
                <a:effectLst/>
                <a:latin typeface="Aptos "/>
                <a:ea typeface="Calibri" panose="020F0502020204030204" pitchFamily="34" charset="0"/>
                <a:cs typeface="Times New Roman" panose="02020603050405020304" pitchFamily="18" charset="0"/>
              </a:rPr>
              <a:t>:</a:t>
            </a:r>
          </a:p>
          <a:p>
            <a:pPr lvl="1" algn="just"/>
            <a:endParaRPr lang="it-IT" sz="1600" dirty="0">
              <a:effectLst/>
              <a:latin typeface="Aptos "/>
              <a:ea typeface="Calibri" panose="020F0502020204030204" pitchFamily="34" charset="0"/>
              <a:cs typeface="Times New Roman" panose="02020603050405020304" pitchFamily="18" charset="0"/>
            </a:endParaRPr>
          </a:p>
          <a:p>
            <a:pPr marL="556260" indent="-285750" algn="just">
              <a:buFontTx/>
              <a:buChar char="-"/>
            </a:pPr>
            <a:r>
              <a:rPr lang="it-IT" sz="1600" b="1" dirty="0">
                <a:effectLst/>
                <a:latin typeface="Aptos "/>
                <a:ea typeface="Calibri" panose="020F0502020204030204" pitchFamily="34" charset="0"/>
                <a:cs typeface="Times New Roman" panose="02020603050405020304" pitchFamily="18" charset="0"/>
              </a:rPr>
              <a:t>o dall’obbligo per lo stesso di raggiungere la struttura;</a:t>
            </a:r>
          </a:p>
          <a:p>
            <a:pPr marL="270510" algn="just"/>
            <a:endParaRPr lang="it-IT" sz="1600" dirty="0">
              <a:latin typeface="Aptos "/>
              <a:ea typeface="Calibri" panose="020F0502020204030204" pitchFamily="34" charset="0"/>
              <a:cs typeface="Times New Roman" panose="02020603050405020304" pitchFamily="18" charset="0"/>
            </a:endParaRPr>
          </a:p>
          <a:p>
            <a:pPr marL="556260" indent="-285750" algn="just">
              <a:buFontTx/>
              <a:buChar char="-"/>
            </a:pPr>
            <a:r>
              <a:rPr lang="it-IT" sz="1600" b="1" dirty="0">
                <a:effectLst/>
                <a:latin typeface="Aptos "/>
                <a:ea typeface="Calibri" panose="020F0502020204030204" pitchFamily="34" charset="0"/>
                <a:cs typeface="Times New Roman" panose="02020603050405020304" pitchFamily="18" charset="0"/>
              </a:rPr>
              <a:t>o dall’obbligo di fornire l’assistenza da remoto con modalità telefonica e/o telematica</a:t>
            </a:r>
          </a:p>
          <a:p>
            <a:pPr marL="556260" indent="-285750" algn="just">
              <a:buFontTx/>
              <a:buChar char="-"/>
            </a:pPr>
            <a:endParaRPr lang="it-IT" sz="1600" b="1" dirty="0">
              <a:latin typeface="Aptos "/>
              <a:ea typeface="Calibri" panose="020F0502020204030204" pitchFamily="34" charset="0"/>
              <a:cs typeface="Times New Roman" panose="02020603050405020304" pitchFamily="18" charset="0"/>
            </a:endParaRPr>
          </a:p>
          <a:p>
            <a:pPr marL="270510" algn="just"/>
            <a:r>
              <a:rPr lang="it-IT" sz="1600" dirty="0">
                <a:effectLst/>
                <a:latin typeface="Aptos "/>
                <a:ea typeface="Calibri" panose="020F0502020204030204" pitchFamily="34" charset="0"/>
                <a:cs typeface="Times New Roman" panose="02020603050405020304" pitchFamily="18" charset="0"/>
              </a:rPr>
              <a:t> </a:t>
            </a:r>
            <a:endParaRPr lang="it-IT" sz="1600" dirty="0">
              <a:latin typeface="Aptos "/>
              <a:ea typeface="Calibri" panose="020F0502020204030204" pitchFamily="34" charset="0"/>
              <a:cs typeface="Times New Roman" panose="02020603050405020304" pitchFamily="18" charset="0"/>
            </a:endParaRPr>
          </a:p>
          <a:p>
            <a:pPr marL="270510" algn="just"/>
            <a:r>
              <a:rPr lang="it-IT" sz="1600" b="1" u="sng" dirty="0">
                <a:effectLst/>
                <a:latin typeface="Aptos "/>
                <a:ea typeface="Calibri" panose="020F0502020204030204" pitchFamily="34" charset="0"/>
                <a:cs typeface="Times New Roman" panose="02020603050405020304" pitchFamily="18" charset="0"/>
              </a:rPr>
              <a:t>All’inizio di ogni anno </a:t>
            </a:r>
            <a:r>
              <a:rPr lang="it-IT" sz="1600" dirty="0">
                <a:effectLst/>
                <a:latin typeface="Aptos "/>
                <a:ea typeface="Calibri" panose="020F0502020204030204" pitchFamily="34" charset="0"/>
                <a:cs typeface="Times New Roman" panose="02020603050405020304" pitchFamily="18" charset="0"/>
              </a:rPr>
              <a:t>le Aziende ed Enti predispongono un piano annuale per affrontare le situazioni di emergenza in relazione alla propria organizzazione, ai profili professionali necessari per l’erogazione delle prestazioni nei servizi e presidi individuati dal piano stesso. </a:t>
            </a:r>
          </a:p>
          <a:p>
            <a:pPr marL="270510" algn="just"/>
            <a:endParaRPr lang="it-IT" sz="1600" dirty="0">
              <a:effectLst/>
              <a:latin typeface="Aptos "/>
              <a:ea typeface="Calibri" panose="020F0502020204030204" pitchFamily="34" charset="0"/>
              <a:cs typeface="Times New Roman" panose="02020603050405020304" pitchFamily="18" charset="0"/>
            </a:endParaRPr>
          </a:p>
          <a:p>
            <a:pPr marL="270510" algn="just"/>
            <a:endParaRPr lang="it-IT" sz="1600" b="1" u="sng" dirty="0">
              <a:solidFill>
                <a:srgbClr val="00B050"/>
              </a:solidFill>
              <a:latin typeface="Aptos "/>
              <a:ea typeface="Calibri" panose="020F0502020204030204" pitchFamily="34" charset="0"/>
              <a:cs typeface="Times New Roman" panose="02020603050405020304" pitchFamily="18" charset="0"/>
            </a:endParaRPr>
          </a:p>
          <a:p>
            <a:pPr marL="270510" algn="just"/>
            <a:r>
              <a:rPr lang="it-IT" sz="1600" b="1" u="sng" dirty="0">
                <a:solidFill>
                  <a:srgbClr val="00B050"/>
                </a:solidFill>
                <a:effectLst/>
                <a:latin typeface="Aptos "/>
                <a:ea typeface="Calibri" panose="020F0502020204030204" pitchFamily="34" charset="0"/>
                <a:cs typeface="Times New Roman" panose="02020603050405020304" pitchFamily="18" charset="0"/>
              </a:rPr>
              <a:t>Le parti si incontrano con periodicità quadrimestrale, in occasione degli incontri per la valutazione periodica sull’utilizzo dello straordinario di cui all’art. 47, comma 1 del CCNL 2.11.2022, per valutare le condizioni che ne hanno resa necessaria l’effettuazione</a:t>
            </a:r>
            <a:r>
              <a:rPr lang="it-IT" sz="1600" b="1" dirty="0">
                <a:effectLst/>
                <a:latin typeface="Aptos "/>
                <a:ea typeface="Calibri" panose="020F0502020204030204" pitchFamily="34" charset="0"/>
                <a:cs typeface="Times New Roman" panose="02020603050405020304" pitchFamily="18" charset="0"/>
              </a:rPr>
              <a:t>.</a:t>
            </a:r>
            <a:endParaRPr lang="it-IT" sz="1600" dirty="0">
              <a:effectLst/>
              <a:latin typeface="Aptos "/>
              <a:ea typeface="Calibri" panose="020F0502020204030204" pitchFamily="34" charset="0"/>
              <a:cs typeface="Times New Roman" panose="02020603050405020304" pitchFamily="18" charset="0"/>
            </a:endParaRPr>
          </a:p>
          <a:p>
            <a:pPr marL="270510" algn="just">
              <a:buNone/>
            </a:pPr>
            <a:r>
              <a:rPr lang="it-IT" sz="16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CasellaDiTesto 3">
            <a:extLst>
              <a:ext uri="{FF2B5EF4-FFF2-40B4-BE49-F238E27FC236}">
                <a16:creationId xmlns:a16="http://schemas.microsoft.com/office/drawing/2014/main" id="{E4F08284-BA85-E0C5-D675-61C512EB2A5C}"/>
              </a:ext>
            </a:extLst>
          </p:cNvPr>
          <p:cNvSpPr txBox="1"/>
          <p:nvPr/>
        </p:nvSpPr>
        <p:spPr>
          <a:xfrm>
            <a:off x="8177341" y="5666763"/>
            <a:ext cx="774627" cy="307777"/>
          </a:xfrm>
          <a:prstGeom prst="rect">
            <a:avLst/>
          </a:prstGeom>
          <a:noFill/>
        </p:spPr>
        <p:txBody>
          <a:bodyPr wrap="square" rtlCol="0">
            <a:spAutoFit/>
          </a:bodyPr>
          <a:lstStyle/>
          <a:p>
            <a:r>
              <a:rPr lang="it-IT" sz="1400" b="1" dirty="0">
                <a:solidFill>
                  <a:srgbClr val="FF0000"/>
                </a:solidFill>
              </a:rPr>
              <a:t>novità</a:t>
            </a:r>
          </a:p>
        </p:txBody>
      </p:sp>
      <p:pic>
        <p:nvPicPr>
          <p:cNvPr id="5" name="Immagine 4">
            <a:extLst>
              <a:ext uri="{FF2B5EF4-FFF2-40B4-BE49-F238E27FC236}">
                <a16:creationId xmlns:a16="http://schemas.microsoft.com/office/drawing/2014/main" id="{F6E5F438-AF85-9BE8-317D-E1919AEB847D}"/>
              </a:ext>
            </a:extLst>
          </p:cNvPr>
          <p:cNvPicPr>
            <a:picLocks noChangeAspect="1"/>
          </p:cNvPicPr>
          <p:nvPr/>
        </p:nvPicPr>
        <p:blipFill>
          <a:blip r:embed="rId3"/>
          <a:stretch>
            <a:fillRect/>
          </a:stretch>
        </p:blipFill>
        <p:spPr>
          <a:xfrm rot="14270152">
            <a:off x="8194687" y="5417250"/>
            <a:ext cx="276349" cy="373849"/>
          </a:xfrm>
          <a:prstGeom prst="rect">
            <a:avLst/>
          </a:prstGeom>
        </p:spPr>
      </p:pic>
    </p:spTree>
    <p:extLst>
      <p:ext uri="{BB962C8B-B14F-4D97-AF65-F5344CB8AC3E}">
        <p14:creationId xmlns:p14="http://schemas.microsoft.com/office/powerpoint/2010/main" val="3901435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ACA4B-073D-CD9E-FEB9-AE8E18ECE73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C2E93A7-8079-E264-86D0-C4BEBFFBAEA3}"/>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Servizio di pronta disponibilità: novità</a:t>
            </a:r>
          </a:p>
        </p:txBody>
      </p:sp>
      <p:sp>
        <p:nvSpPr>
          <p:cNvPr id="3" name="Segnaposto contenuto 2">
            <a:extLst>
              <a:ext uri="{FF2B5EF4-FFF2-40B4-BE49-F238E27FC236}">
                <a16:creationId xmlns:a16="http://schemas.microsoft.com/office/drawing/2014/main" id="{32220428-9390-707A-0228-94CC83229D85}"/>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133DFC62-1912-0E92-B7A1-FD64E1AFA85D}"/>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CC9AB278-0A40-EE44-D6BA-B8EF3E5B22B9}"/>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BD1DFBFE-96CF-51A7-9A28-1B98CACFFE24}"/>
              </a:ext>
            </a:extLst>
          </p:cNvPr>
          <p:cNvSpPr txBox="1"/>
          <p:nvPr/>
        </p:nvSpPr>
        <p:spPr>
          <a:xfrm>
            <a:off x="838200" y="1825625"/>
            <a:ext cx="10515600" cy="3801041"/>
          </a:xfrm>
          <a:prstGeom prst="rect">
            <a:avLst/>
          </a:prstGeom>
          <a:noFill/>
        </p:spPr>
        <p:txBody>
          <a:bodyPr wrap="square" rtlCol="0">
            <a:spAutoFit/>
          </a:bodyPr>
          <a:lstStyle/>
          <a:p>
            <a:pPr lvl="1" algn="just"/>
            <a:endParaRPr lang="it-IT" sz="1600" b="1" dirty="0">
              <a:ea typeface="Calibri" panose="020F0502020204030204" pitchFamily="34" charset="0"/>
              <a:cs typeface="Times New Roman" panose="02020603050405020304" pitchFamily="18" charset="0"/>
            </a:endParaRPr>
          </a:p>
          <a:p>
            <a:pPr lvl="1" algn="ctr"/>
            <a:r>
              <a:rPr lang="it-IT" sz="1600" b="1" dirty="0">
                <a:solidFill>
                  <a:srgbClr val="FF0000"/>
                </a:solidFill>
                <a:effectLst/>
                <a:ea typeface="Times New Roman" panose="02020603050405020304" pitchFamily="18" charset="0"/>
                <a:cs typeface="Times New Roman" panose="02020603050405020304" pitchFamily="18" charset="0"/>
              </a:rPr>
              <a:t>Non potranno essere previsti per ciascun dipendente più di </a:t>
            </a:r>
            <a:r>
              <a:rPr lang="it-IT" sz="1600" b="1" u="sng" dirty="0">
                <a:solidFill>
                  <a:srgbClr val="FF0000"/>
                </a:solidFill>
                <a:effectLst/>
                <a:ea typeface="Times New Roman" panose="02020603050405020304" pitchFamily="18" charset="0"/>
                <a:cs typeface="Times New Roman" panose="02020603050405020304" pitchFamily="18" charset="0"/>
              </a:rPr>
              <a:t>7 turni di pronta disponibilità al mese</a:t>
            </a:r>
            <a:r>
              <a:rPr lang="it-IT" sz="1600" b="1" dirty="0">
                <a:solidFill>
                  <a:srgbClr val="FF0000"/>
                </a:solidFill>
                <a:effectLst/>
                <a:ea typeface="Times New Roman" panose="02020603050405020304" pitchFamily="18" charset="0"/>
                <a:cs typeface="Times New Roman" panose="02020603050405020304" pitchFamily="18" charset="0"/>
              </a:rPr>
              <a:t>. </a:t>
            </a:r>
          </a:p>
          <a:p>
            <a:pPr lvl="1" algn="ctr"/>
            <a:endParaRPr lang="it-IT" sz="1600" b="1" dirty="0">
              <a:solidFill>
                <a:srgbClr val="FF0000"/>
              </a:solidFill>
              <a:ea typeface="Times New Roman" panose="02020603050405020304" pitchFamily="18" charset="0"/>
              <a:cs typeface="Times New Roman" panose="02020603050405020304" pitchFamily="18" charset="0"/>
            </a:endParaRPr>
          </a:p>
          <a:p>
            <a:pPr lvl="1" algn="ctr"/>
            <a:r>
              <a:rPr lang="it-IT" sz="1600" b="1" u="sng" dirty="0">
                <a:effectLst/>
                <a:ea typeface="Times New Roman" panose="02020603050405020304" pitchFamily="18" charset="0"/>
                <a:cs typeface="Times New Roman" panose="02020603050405020304" pitchFamily="18" charset="0"/>
              </a:rPr>
              <a:t>In sede di contrattazione integrativa</a:t>
            </a:r>
            <a:r>
              <a:rPr lang="it-IT" sz="1600" b="1" dirty="0">
                <a:effectLst/>
                <a:ea typeface="Times New Roman" panose="02020603050405020304" pitchFamily="18" charset="0"/>
                <a:cs typeface="Times New Roman" panose="02020603050405020304" pitchFamily="18" charset="0"/>
              </a:rPr>
              <a:t>, </a:t>
            </a:r>
            <a:r>
              <a:rPr lang="it-IT" sz="1600" b="1" dirty="0">
                <a:effectLst/>
                <a:ea typeface="Calibri" panose="020F0502020204030204" pitchFamily="34" charset="0"/>
                <a:cs typeface="Times New Roman" panose="02020603050405020304" pitchFamily="18" charset="0"/>
              </a:rPr>
              <a:t>le parti possono prevedere criteri di flessibilità, per periodi predefiniti, in relazione alle esigenze organizzative.</a:t>
            </a:r>
            <a:endParaRPr lang="it-IT" sz="1600" dirty="0">
              <a:effectLst/>
              <a:ea typeface="Calibri" panose="020F0502020204030204" pitchFamily="34" charset="0"/>
              <a:cs typeface="Times New Roman" panose="02020603050405020304" pitchFamily="18" charset="0"/>
            </a:endParaRPr>
          </a:p>
          <a:p>
            <a:pPr marL="457200" algn="just">
              <a:spcAft>
                <a:spcPts val="600"/>
              </a:spcAft>
              <a:buNone/>
            </a:pPr>
            <a:r>
              <a:rPr lang="it-IT" sz="1600" dirty="0">
                <a:effectLst/>
                <a:ea typeface="Times New Roman" panose="02020603050405020304" pitchFamily="18" charset="0"/>
                <a:cs typeface="Times New Roman" panose="02020603050405020304" pitchFamily="18" charset="0"/>
              </a:rPr>
              <a:t> </a:t>
            </a:r>
            <a:endParaRPr lang="it-IT" sz="1600" dirty="0">
              <a:effectLst/>
              <a:ea typeface="Calibri" panose="020F0502020204030204" pitchFamily="34" charset="0"/>
              <a:cs typeface="Times New Roman" panose="02020603050405020304" pitchFamily="18" charset="0"/>
            </a:endParaRPr>
          </a:p>
          <a:p>
            <a:pPr lvl="1" algn="just">
              <a:spcAft>
                <a:spcPts val="600"/>
              </a:spcAft>
            </a:pPr>
            <a:endParaRPr lang="it-IT" sz="1600" b="1" dirty="0">
              <a:effectLst/>
              <a:ea typeface="Times New Roman" panose="02020603050405020304" pitchFamily="18" charset="0"/>
              <a:cs typeface="Times New Roman" panose="02020603050405020304" pitchFamily="18" charset="0"/>
            </a:endParaRPr>
          </a:p>
          <a:p>
            <a:pPr lvl="1" algn="just">
              <a:spcAft>
                <a:spcPts val="600"/>
              </a:spcAft>
            </a:pPr>
            <a:endParaRPr lang="it-IT" sz="1600" b="1" dirty="0">
              <a:effectLst/>
              <a:ea typeface="Times New Roman" panose="02020603050405020304" pitchFamily="18" charset="0"/>
              <a:cs typeface="Times New Roman" panose="02020603050405020304" pitchFamily="18" charset="0"/>
            </a:endParaRPr>
          </a:p>
          <a:p>
            <a:pPr lvl="1" algn="ctr">
              <a:spcAft>
                <a:spcPts val="600"/>
              </a:spcAft>
            </a:pPr>
            <a:r>
              <a:rPr lang="it-IT" sz="1600" b="1" dirty="0">
                <a:solidFill>
                  <a:srgbClr val="00B050"/>
                </a:solidFill>
                <a:effectLst/>
                <a:ea typeface="Times New Roman" panose="02020603050405020304" pitchFamily="18" charset="0"/>
                <a:cs typeface="Times New Roman" panose="02020603050405020304" pitchFamily="18" charset="0"/>
              </a:rPr>
              <a:t>Limitatamente alle A.R.P.A</a:t>
            </a:r>
            <a:r>
              <a:rPr lang="it-IT" sz="1600" b="1" dirty="0">
                <a:solidFill>
                  <a:srgbClr val="00B050"/>
                </a:solidFill>
                <a:ea typeface="Times New Roman" panose="02020603050405020304" pitchFamily="18" charset="0"/>
                <a:cs typeface="Times New Roman" panose="02020603050405020304" pitchFamily="18" charset="0"/>
              </a:rPr>
              <a:t>:</a:t>
            </a:r>
          </a:p>
          <a:p>
            <a:pPr lvl="1" algn="ctr">
              <a:spcAft>
                <a:spcPts val="600"/>
              </a:spcAft>
            </a:pPr>
            <a:endParaRPr lang="it-IT" sz="1600" b="1" dirty="0">
              <a:solidFill>
                <a:srgbClr val="00B050"/>
              </a:solidFill>
              <a:ea typeface="Times New Roman" panose="02020603050405020304" pitchFamily="18" charset="0"/>
              <a:cs typeface="Times New Roman" panose="02020603050405020304" pitchFamily="18" charset="0"/>
            </a:endParaRPr>
          </a:p>
          <a:p>
            <a:pPr marL="742950" lvl="1" indent="-285750" algn="just">
              <a:spcAft>
                <a:spcPts val="600"/>
              </a:spcAft>
              <a:buFont typeface="Arial" panose="020B0604020202020204" pitchFamily="34" charset="0"/>
              <a:buChar char="•"/>
            </a:pPr>
            <a:r>
              <a:rPr lang="it-IT" sz="1600" b="1" dirty="0">
                <a:effectLst/>
                <a:ea typeface="Times New Roman" panose="02020603050405020304" pitchFamily="18" charset="0"/>
                <a:cs typeface="Times New Roman" panose="02020603050405020304" pitchFamily="18" charset="0"/>
              </a:rPr>
              <a:t>7 serviz</a:t>
            </a:r>
            <a:r>
              <a:rPr lang="it-IT" sz="1600" b="1" dirty="0">
                <a:ea typeface="Times New Roman" panose="02020603050405020304" pitchFamily="18" charset="0"/>
                <a:cs typeface="Times New Roman" panose="02020603050405020304" pitchFamily="18" charset="0"/>
              </a:rPr>
              <a:t>i mensili da calcolare </a:t>
            </a:r>
            <a:r>
              <a:rPr lang="it-IT" sz="1600" b="1" u="sng" dirty="0">
                <a:ea typeface="Times New Roman" panose="02020603050405020304" pitchFamily="18" charset="0"/>
                <a:cs typeface="Times New Roman" panose="02020603050405020304" pitchFamily="18" charset="0"/>
              </a:rPr>
              <a:t>come media nell’arco di un quadrimestre</a:t>
            </a:r>
            <a:r>
              <a:rPr lang="it-IT" sz="1600" b="1" dirty="0">
                <a:ea typeface="Times New Roman" panose="02020603050405020304" pitchFamily="18" charset="0"/>
                <a:cs typeface="Times New Roman" panose="02020603050405020304" pitchFamily="18" charset="0"/>
              </a:rPr>
              <a:t>;</a:t>
            </a:r>
          </a:p>
          <a:p>
            <a:pPr marL="742950" lvl="1" indent="-285750" algn="just">
              <a:spcAft>
                <a:spcPts val="600"/>
              </a:spcAft>
              <a:buFont typeface="Arial" panose="020B0604020202020204" pitchFamily="34" charset="0"/>
              <a:buChar char="•"/>
            </a:pPr>
            <a:r>
              <a:rPr lang="it-IT" sz="1600" b="1" u="sng" dirty="0">
                <a:effectLst/>
                <a:ea typeface="Calibri" panose="020F0502020204030204" pitchFamily="34" charset="0"/>
                <a:cs typeface="Times New Roman" panose="02020603050405020304" pitchFamily="18" charset="0"/>
              </a:rPr>
              <a:t>Massimo 9 turni mensili </a:t>
            </a:r>
            <a:r>
              <a:rPr lang="it-IT" sz="1600" b="1" dirty="0">
                <a:effectLst/>
                <a:ea typeface="Calibri" panose="020F0502020204030204" pitchFamily="34" charset="0"/>
                <a:cs typeface="Times New Roman" panose="02020603050405020304" pitchFamily="18" charset="0"/>
              </a:rPr>
              <a:t>di pronta disponibilità per ciascun dipendente</a:t>
            </a: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a:t>
            </a:r>
            <a:r>
              <a:rPr lang="it-IT"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70510" algn="just">
              <a:buNone/>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Diagramma 3">
            <a:extLst>
              <a:ext uri="{FF2B5EF4-FFF2-40B4-BE49-F238E27FC236}">
                <a16:creationId xmlns:a16="http://schemas.microsoft.com/office/drawing/2014/main" id="{D8488D6A-E11C-5847-F402-94BEBE49E852}"/>
              </a:ext>
            </a:extLst>
          </p:cNvPr>
          <p:cNvGraphicFramePr/>
          <p:nvPr>
            <p:extLst>
              <p:ext uri="{D42A27DB-BD31-4B8C-83A1-F6EECF244321}">
                <p14:modId xmlns:p14="http://schemas.microsoft.com/office/powerpoint/2010/main" val="155485575"/>
              </p:ext>
            </p:extLst>
          </p:nvPr>
        </p:nvGraphicFramePr>
        <p:xfrm>
          <a:off x="8473746" y="4809024"/>
          <a:ext cx="3042920" cy="2380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501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F6450-D440-426B-E6AF-80A89605A15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FFEB681-2E1F-FBD0-B629-05FA1D88EBCD}"/>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Prestazioni aggiuntive (art. 32)</a:t>
            </a:r>
          </a:p>
        </p:txBody>
      </p:sp>
      <p:sp>
        <p:nvSpPr>
          <p:cNvPr id="3" name="Segnaposto contenuto 2">
            <a:extLst>
              <a:ext uri="{FF2B5EF4-FFF2-40B4-BE49-F238E27FC236}">
                <a16:creationId xmlns:a16="http://schemas.microsoft.com/office/drawing/2014/main" id="{C59376CA-F43E-1FAF-461F-45D5F2DA9C02}"/>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05AF13DA-F3C4-822D-3029-DE9FFAE00C36}"/>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2A41BDAB-EF47-213F-96EA-C5F82DEC6172}"/>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FA73BF22-F84D-CD44-519C-18E419763A29}"/>
              </a:ext>
            </a:extLst>
          </p:cNvPr>
          <p:cNvSpPr txBox="1"/>
          <p:nvPr/>
        </p:nvSpPr>
        <p:spPr>
          <a:xfrm>
            <a:off x="707136" y="1825625"/>
            <a:ext cx="10924032" cy="4278094"/>
          </a:xfrm>
          <a:prstGeom prst="rect">
            <a:avLst/>
          </a:prstGeom>
          <a:noFill/>
        </p:spPr>
        <p:txBody>
          <a:bodyPr wrap="square" rtlCol="0">
            <a:spAutoFit/>
          </a:bodyPr>
          <a:lstStyle/>
          <a:p>
            <a:pPr marL="270510" algn="ctr">
              <a:buNone/>
            </a:pPr>
            <a:r>
              <a:rPr lang="it-IT" sz="1600" b="1" u="sng" dirty="0">
                <a:effectLst/>
                <a:ea typeface="Calibri" panose="020F0502020204030204" pitchFamily="34" charset="0"/>
                <a:cs typeface="Times New Roman" panose="02020603050405020304" pitchFamily="18" charset="0"/>
              </a:rPr>
              <a:t>Regolamentazione </a:t>
            </a:r>
            <a:r>
              <a:rPr lang="it-IT" sz="1600" b="1" u="sng" dirty="0">
                <a:ea typeface="Calibri" panose="020F0502020204030204" pitchFamily="34" charset="0"/>
                <a:cs typeface="Times New Roman" panose="02020603050405020304" pitchFamily="18" charset="0"/>
              </a:rPr>
              <a:t>contrattuale di una disciplina finora normata esclusivamente dalla legge</a:t>
            </a:r>
          </a:p>
          <a:p>
            <a:pPr marL="270510" algn="just">
              <a:buNone/>
            </a:pPr>
            <a:endParaRPr lang="it-IT" sz="1600" dirty="0">
              <a:effectLst/>
              <a:ea typeface="Calibri" panose="020F0502020204030204" pitchFamily="34" charset="0"/>
              <a:cs typeface="Times New Roman" panose="02020603050405020304" pitchFamily="18" charset="0"/>
            </a:endParaRPr>
          </a:p>
          <a:p>
            <a:pPr marL="270510" algn="just">
              <a:buNone/>
            </a:pPr>
            <a:endParaRPr lang="it-IT" sz="1600" dirty="0">
              <a:effectLst/>
              <a:ea typeface="Calibri" panose="020F0502020204030204" pitchFamily="34" charset="0"/>
              <a:cs typeface="Times New Roman" panose="02020603050405020304" pitchFamily="18" charset="0"/>
            </a:endParaRPr>
          </a:p>
          <a:p>
            <a:pPr marL="270510" algn="just">
              <a:buNone/>
            </a:pPr>
            <a:r>
              <a:rPr lang="it-IT" sz="1600" dirty="0">
                <a:effectLst/>
                <a:ea typeface="Calibri" panose="020F0502020204030204" pitchFamily="34" charset="0"/>
                <a:cs typeface="Times New Roman" panose="02020603050405020304" pitchFamily="18" charset="0"/>
              </a:rPr>
              <a:t>Gli operatori delle professioni sanitarie con orario di lavoro a tempo pieno possono, </a:t>
            </a:r>
            <a:r>
              <a:rPr lang="it-IT" sz="1600" b="1" dirty="0">
                <a:solidFill>
                  <a:srgbClr val="FF0000"/>
                </a:solidFill>
                <a:effectLst/>
                <a:ea typeface="Calibri" panose="020F0502020204030204" pitchFamily="34" charset="0"/>
                <a:cs typeface="Times New Roman" panose="02020603050405020304" pitchFamily="18" charset="0"/>
              </a:rPr>
              <a:t>su base volontaria</a:t>
            </a:r>
            <a:r>
              <a:rPr lang="it-IT" sz="1600" dirty="0">
                <a:effectLst/>
                <a:ea typeface="Calibri" panose="020F0502020204030204" pitchFamily="34" charset="0"/>
                <a:cs typeface="Times New Roman" panose="02020603050405020304" pitchFamily="18" charset="0"/>
              </a:rPr>
              <a:t>, effettuare prestazioni aggiuntive al di fuori dell’orario di lavoro richieste in via eccezionale e temporanea ad integrazione dell’attività istituzionale dalle Aziende o Enti ai propri dipendenti allo scopo di:</a:t>
            </a:r>
          </a:p>
          <a:p>
            <a:pPr marL="270510" algn="just">
              <a:buNone/>
            </a:pPr>
            <a:endParaRPr lang="it-IT" sz="1600" dirty="0">
              <a:effectLst/>
              <a:ea typeface="Calibri" panose="020F0502020204030204" pitchFamily="34" charset="0"/>
              <a:cs typeface="Times New Roman" panose="02020603050405020304" pitchFamily="18" charset="0"/>
            </a:endParaRPr>
          </a:p>
          <a:p>
            <a:pPr marL="556260" indent="-285750" algn="just">
              <a:buFontTx/>
              <a:buChar char="-"/>
            </a:pPr>
            <a:r>
              <a:rPr lang="it-IT" sz="1600" dirty="0">
                <a:effectLst/>
                <a:ea typeface="Calibri" panose="020F0502020204030204" pitchFamily="34" charset="0"/>
                <a:cs typeface="Times New Roman" panose="02020603050405020304" pitchFamily="18" charset="0"/>
              </a:rPr>
              <a:t>ridurre le liste di attesa;</a:t>
            </a:r>
          </a:p>
          <a:p>
            <a:pPr marL="556260" indent="-285750" algn="just">
              <a:buFontTx/>
              <a:buChar char="-"/>
            </a:pPr>
            <a:endParaRPr lang="it-IT" sz="1600" dirty="0">
              <a:effectLst/>
              <a:ea typeface="Calibri" panose="020F0502020204030204" pitchFamily="34" charset="0"/>
              <a:cs typeface="Times New Roman" panose="02020603050405020304" pitchFamily="18" charset="0"/>
            </a:endParaRPr>
          </a:p>
          <a:p>
            <a:pPr marL="556260" indent="-285750" algn="just">
              <a:buFontTx/>
              <a:buChar char="-"/>
            </a:pPr>
            <a:r>
              <a:rPr lang="it-IT" sz="1600" dirty="0">
                <a:effectLst/>
                <a:ea typeface="Calibri" panose="020F0502020204030204" pitchFamily="34" charset="0"/>
                <a:cs typeface="Times New Roman" panose="02020603050405020304" pitchFamily="18" charset="0"/>
              </a:rPr>
              <a:t>fronteggiare situazioni di carenza di organico;</a:t>
            </a:r>
          </a:p>
          <a:p>
            <a:pPr marL="270510" algn="just"/>
            <a:endParaRPr lang="it-IT" sz="1600" dirty="0">
              <a:ea typeface="Calibri" panose="020F0502020204030204" pitchFamily="34" charset="0"/>
              <a:cs typeface="Times New Roman" panose="02020603050405020304" pitchFamily="18" charset="0"/>
            </a:endParaRPr>
          </a:p>
          <a:p>
            <a:pPr marL="556260" indent="-285750" algn="just">
              <a:buFontTx/>
              <a:buChar char="-"/>
            </a:pPr>
            <a:r>
              <a:rPr lang="it-IT" sz="1600" dirty="0">
                <a:effectLst/>
                <a:ea typeface="Calibri" panose="020F0502020204030204" pitchFamily="34" charset="0"/>
                <a:cs typeface="Times New Roman" panose="02020603050405020304" pitchFamily="18" charset="0"/>
              </a:rPr>
              <a:t>raggiungere obiettivi ulteriori rispetto a quelli assegnati.</a:t>
            </a:r>
          </a:p>
          <a:p>
            <a:pPr marL="270510" algn="just">
              <a:buNone/>
            </a:pPr>
            <a:endParaRPr lang="it-IT" sz="1600" dirty="0">
              <a:effectLst/>
              <a:ea typeface="Calibri" panose="020F0502020204030204" pitchFamily="34" charset="0"/>
              <a:cs typeface="Times New Roman" panose="02020603050405020304" pitchFamily="18" charset="0"/>
            </a:endParaRPr>
          </a:p>
          <a:p>
            <a:pPr marL="270510" algn="just">
              <a:buNone/>
            </a:pPr>
            <a:r>
              <a:rPr lang="it-IT" sz="1600" dirty="0">
                <a:effectLst/>
                <a:ea typeface="Calibri" panose="020F0502020204030204" pitchFamily="34" charset="0"/>
                <a:cs typeface="Times New Roman" panose="02020603050405020304" pitchFamily="18" charset="0"/>
              </a:rPr>
              <a:t>La tariffa da erogare per tali prestazioni </a:t>
            </a:r>
            <a:r>
              <a:rPr lang="it-IT" sz="1600" b="1" dirty="0">
                <a:solidFill>
                  <a:srgbClr val="00B050"/>
                </a:solidFill>
                <a:effectLst/>
                <a:ea typeface="Calibri" panose="020F0502020204030204" pitchFamily="34" charset="0"/>
                <a:cs typeface="Times New Roman" panose="02020603050405020304" pitchFamily="18" charset="0"/>
              </a:rPr>
              <a:t>è pari a 50 euro </a:t>
            </a:r>
            <a:r>
              <a:rPr lang="it-IT" sz="1600" dirty="0">
                <a:effectLst/>
                <a:ea typeface="Calibri" panose="020F0502020204030204" pitchFamily="34" charset="0"/>
                <a:cs typeface="Times New Roman" panose="02020603050405020304" pitchFamily="18" charset="0"/>
              </a:rPr>
              <a:t>lordi omnicomprensivi al netto degli oneri riflessi a carico del bilancio dell’Azienda ed Ente. </a:t>
            </a:r>
            <a:endParaRPr lang="it-IT" sz="1600" dirty="0">
              <a:ea typeface="Calibri" panose="020F0502020204030204" pitchFamily="34" charset="0"/>
              <a:cs typeface="Times New Roman" panose="02020603050405020304" pitchFamily="18" charset="0"/>
            </a:endParaRPr>
          </a:p>
          <a:p>
            <a:pPr marL="270510" algn="just">
              <a:buNone/>
            </a:pPr>
            <a:endParaRPr lang="it-IT" sz="1600" dirty="0">
              <a:effectLst/>
              <a:ea typeface="Calibri" panose="020F0502020204030204" pitchFamily="34" charset="0"/>
              <a:cs typeface="Times New Roman" panose="02020603050405020304" pitchFamily="18" charset="0"/>
            </a:endParaRPr>
          </a:p>
          <a:p>
            <a:pPr marL="270510" algn="just">
              <a:buNone/>
            </a:pPr>
            <a:r>
              <a:rPr lang="it-IT" sz="1600" b="1" dirty="0">
                <a:effectLst/>
                <a:ea typeface="Calibri" panose="020F0502020204030204" pitchFamily="34" charset="0"/>
                <a:cs typeface="Times New Roman" panose="02020603050405020304" pitchFamily="18" charset="0"/>
              </a:rPr>
              <a:t>Sono fatti salvi eventuali accordi di maggior favore </a:t>
            </a: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5" name="Elemento grafico 4" descr="Griglia con piccoli cerchi">
            <a:extLst>
              <a:ext uri="{FF2B5EF4-FFF2-40B4-BE49-F238E27FC236}">
                <a16:creationId xmlns:a16="http://schemas.microsoft.com/office/drawing/2014/main" id="{0B2952DC-54D4-BDFE-FEDB-6F79F2B5F4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89608" y="2836900"/>
            <a:ext cx="2478136" cy="2478136"/>
          </a:xfrm>
          <a:prstGeom prst="rect">
            <a:avLst/>
          </a:prstGeom>
        </p:spPr>
      </p:pic>
    </p:spTree>
    <p:extLst>
      <p:ext uri="{BB962C8B-B14F-4D97-AF65-F5344CB8AC3E}">
        <p14:creationId xmlns:p14="http://schemas.microsoft.com/office/powerpoint/2010/main" val="3937946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62B3C-0679-5E4D-2999-2252498653D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19430B8-B636-26CE-9DDC-6665FB4D4452}"/>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Attività di collaborazione (art. 33)</a:t>
            </a:r>
          </a:p>
        </p:txBody>
      </p:sp>
      <p:sp>
        <p:nvSpPr>
          <p:cNvPr id="3" name="Segnaposto contenuto 2">
            <a:extLst>
              <a:ext uri="{FF2B5EF4-FFF2-40B4-BE49-F238E27FC236}">
                <a16:creationId xmlns:a16="http://schemas.microsoft.com/office/drawing/2014/main" id="{C5CFE951-B176-4DCF-AE1F-2E14E22239E7}"/>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DA558D2E-4F68-EB00-F358-0A20F90DF9FD}"/>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34A26876-C5DC-F9B5-71D8-5BC2F12435D6}"/>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409995DD-F237-DD7D-A165-EB3EFDEF8D61}"/>
              </a:ext>
            </a:extLst>
          </p:cNvPr>
          <p:cNvSpPr txBox="1"/>
          <p:nvPr/>
        </p:nvSpPr>
        <p:spPr>
          <a:xfrm>
            <a:off x="4219097" y="2006600"/>
            <a:ext cx="2904373" cy="1077218"/>
          </a:xfrm>
          <a:prstGeom prst="rect">
            <a:avLst/>
          </a:prstGeom>
          <a:noFill/>
        </p:spPr>
        <p:txBody>
          <a:bodyPr wrap="square" rtlCol="0">
            <a:spAutoFit/>
          </a:bodyPr>
          <a:lstStyle/>
          <a:p>
            <a:pPr marL="457200" algn="ctr">
              <a:buNone/>
            </a:pP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Libera professione </a:t>
            </a:r>
            <a:r>
              <a:rPr lang="it-IT" sz="1600" b="1" u="sng" dirty="0">
                <a:effectLst/>
                <a:latin typeface="Times New Roman" panose="02020603050405020304" pitchFamily="18" charset="0"/>
                <a:ea typeface="Calibri" panose="020F0502020204030204" pitchFamily="34" charset="0"/>
                <a:cs typeface="Times New Roman" panose="02020603050405020304" pitchFamily="18" charset="0"/>
              </a:rPr>
              <a:t>intramuraria</a:t>
            </a:r>
            <a:r>
              <a:rPr lang="it-IT" sz="1600" b="1" dirty="0">
                <a:effectLst/>
                <a:latin typeface="Times New Roman" panose="02020603050405020304" pitchFamily="18" charset="0"/>
                <a:ea typeface="Calibri" panose="020F0502020204030204" pitchFamily="34" charset="0"/>
                <a:cs typeface="Times New Roman" panose="02020603050405020304" pitchFamily="18" charset="0"/>
              </a:rPr>
              <a:t> del dirigente sanitario o dell’equipe medica </a:t>
            </a:r>
          </a:p>
        </p:txBody>
      </p:sp>
      <p:sp>
        <p:nvSpPr>
          <p:cNvPr id="4" name="CasellaDiTesto 3">
            <a:extLst>
              <a:ext uri="{FF2B5EF4-FFF2-40B4-BE49-F238E27FC236}">
                <a16:creationId xmlns:a16="http://schemas.microsoft.com/office/drawing/2014/main" id="{554876D8-D081-C749-B9FD-D93957C96B91}"/>
              </a:ext>
            </a:extLst>
          </p:cNvPr>
          <p:cNvSpPr txBox="1"/>
          <p:nvPr/>
        </p:nvSpPr>
        <p:spPr>
          <a:xfrm>
            <a:off x="3169385" y="3401102"/>
            <a:ext cx="2475727" cy="584775"/>
          </a:xfrm>
          <a:prstGeom prst="rect">
            <a:avLst/>
          </a:prstGeom>
          <a:noFill/>
        </p:spPr>
        <p:txBody>
          <a:bodyPr wrap="square" rtlCol="0">
            <a:spAutoFit/>
          </a:bodyPr>
          <a:lstStyle/>
          <a:p>
            <a:r>
              <a:rPr lang="it-IT" sz="1600" b="1" dirty="0">
                <a:solidFill>
                  <a:srgbClr val="FF0000"/>
                </a:solidFill>
              </a:rPr>
              <a:t>Attività di collaborazione </a:t>
            </a:r>
            <a:r>
              <a:rPr lang="it-IT" sz="1600" b="1" u="sng" dirty="0">
                <a:solidFill>
                  <a:srgbClr val="FF0000"/>
                </a:solidFill>
              </a:rPr>
              <a:t>diretta</a:t>
            </a:r>
          </a:p>
        </p:txBody>
      </p:sp>
      <p:pic>
        <p:nvPicPr>
          <p:cNvPr id="5" name="Immagine 4">
            <a:extLst>
              <a:ext uri="{FF2B5EF4-FFF2-40B4-BE49-F238E27FC236}">
                <a16:creationId xmlns:a16="http://schemas.microsoft.com/office/drawing/2014/main" id="{94EE1CFA-3F9B-234E-EB76-78FB930A93F4}"/>
              </a:ext>
            </a:extLst>
          </p:cNvPr>
          <p:cNvPicPr>
            <a:picLocks noChangeAspect="1"/>
          </p:cNvPicPr>
          <p:nvPr/>
        </p:nvPicPr>
        <p:blipFill>
          <a:blip r:embed="rId3"/>
          <a:stretch>
            <a:fillRect/>
          </a:stretch>
        </p:blipFill>
        <p:spPr>
          <a:xfrm rot="7594018">
            <a:off x="4149773" y="2494181"/>
            <a:ext cx="922739" cy="1248295"/>
          </a:xfrm>
          <a:prstGeom prst="rect">
            <a:avLst/>
          </a:prstGeom>
        </p:spPr>
      </p:pic>
      <p:pic>
        <p:nvPicPr>
          <p:cNvPr id="9" name="Immagine 8">
            <a:extLst>
              <a:ext uri="{FF2B5EF4-FFF2-40B4-BE49-F238E27FC236}">
                <a16:creationId xmlns:a16="http://schemas.microsoft.com/office/drawing/2014/main" id="{15FA0A67-CFF7-B3F4-E138-25D63020D0ED}"/>
              </a:ext>
            </a:extLst>
          </p:cNvPr>
          <p:cNvPicPr>
            <a:picLocks noChangeAspect="1"/>
          </p:cNvPicPr>
          <p:nvPr/>
        </p:nvPicPr>
        <p:blipFill>
          <a:blip r:embed="rId3"/>
          <a:stretch>
            <a:fillRect/>
          </a:stretch>
        </p:blipFill>
        <p:spPr>
          <a:xfrm rot="2751646">
            <a:off x="6791162" y="2470819"/>
            <a:ext cx="922739" cy="1248295"/>
          </a:xfrm>
          <a:prstGeom prst="rect">
            <a:avLst/>
          </a:prstGeom>
        </p:spPr>
      </p:pic>
      <p:sp>
        <p:nvSpPr>
          <p:cNvPr id="10" name="CasellaDiTesto 9">
            <a:extLst>
              <a:ext uri="{FF2B5EF4-FFF2-40B4-BE49-F238E27FC236}">
                <a16:creationId xmlns:a16="http://schemas.microsoft.com/office/drawing/2014/main" id="{E63485C0-7CA1-B9BD-5AA3-8D7F167D0D35}"/>
              </a:ext>
            </a:extLst>
          </p:cNvPr>
          <p:cNvSpPr txBox="1"/>
          <p:nvPr/>
        </p:nvSpPr>
        <p:spPr>
          <a:xfrm>
            <a:off x="6969953" y="3401101"/>
            <a:ext cx="2475727" cy="584775"/>
          </a:xfrm>
          <a:prstGeom prst="rect">
            <a:avLst/>
          </a:prstGeom>
          <a:noFill/>
        </p:spPr>
        <p:txBody>
          <a:bodyPr wrap="square" rtlCol="0">
            <a:spAutoFit/>
          </a:bodyPr>
          <a:lstStyle/>
          <a:p>
            <a:r>
              <a:rPr lang="it-IT" sz="1600" b="1" dirty="0">
                <a:solidFill>
                  <a:srgbClr val="FF0000"/>
                </a:solidFill>
              </a:rPr>
              <a:t>Attività di collaborazione </a:t>
            </a:r>
            <a:r>
              <a:rPr lang="it-IT" sz="1600" b="1" u="sng" dirty="0">
                <a:solidFill>
                  <a:srgbClr val="FF0000"/>
                </a:solidFill>
              </a:rPr>
              <a:t>indiretta</a:t>
            </a:r>
          </a:p>
        </p:txBody>
      </p:sp>
      <p:sp>
        <p:nvSpPr>
          <p:cNvPr id="11" name="CasellaDiTesto 10">
            <a:extLst>
              <a:ext uri="{FF2B5EF4-FFF2-40B4-BE49-F238E27FC236}">
                <a16:creationId xmlns:a16="http://schemas.microsoft.com/office/drawing/2014/main" id="{78E6A98E-958C-FDD6-D560-F478FC0BD669}"/>
              </a:ext>
            </a:extLst>
          </p:cNvPr>
          <p:cNvSpPr txBox="1"/>
          <p:nvPr/>
        </p:nvSpPr>
        <p:spPr>
          <a:xfrm>
            <a:off x="672114" y="3985876"/>
            <a:ext cx="5423886" cy="2062103"/>
          </a:xfrm>
          <a:prstGeom prst="rect">
            <a:avLst/>
          </a:prstGeom>
          <a:noFill/>
        </p:spPr>
        <p:txBody>
          <a:bodyPr wrap="square" rtlCol="0">
            <a:spAutoFit/>
          </a:bodyPr>
          <a:lstStyle/>
          <a:p>
            <a:pPr lvl="0" algn="just"/>
            <a:r>
              <a:rPr lang="it-IT" sz="1600" dirty="0"/>
              <a:t>Attività svolta dal personale appartenente all’area dei professionisti della salute e dei funzionari che partecipa, nell’ambito delle competenze del proprio profilo, all’erogazione delle prestazioni libero professionali del Dirigente sanitario o dell’equipe medica. È svolta su base volontaria, al di fuori dell’orario di lavoro e solo dopo che l’intero orario di servizio sia stato effettivamente reso. Non può essere prestata durante assenze, permessi e congedi.</a:t>
            </a:r>
          </a:p>
        </p:txBody>
      </p:sp>
      <p:sp>
        <p:nvSpPr>
          <p:cNvPr id="12" name="CasellaDiTesto 11">
            <a:extLst>
              <a:ext uri="{FF2B5EF4-FFF2-40B4-BE49-F238E27FC236}">
                <a16:creationId xmlns:a16="http://schemas.microsoft.com/office/drawing/2014/main" id="{95E56F1F-CE21-D683-82F0-D6908C59C65B}"/>
              </a:ext>
            </a:extLst>
          </p:cNvPr>
          <p:cNvSpPr txBox="1"/>
          <p:nvPr/>
        </p:nvSpPr>
        <p:spPr>
          <a:xfrm>
            <a:off x="6483312" y="3985876"/>
            <a:ext cx="5423886" cy="1815882"/>
          </a:xfrm>
          <a:prstGeom prst="rect">
            <a:avLst/>
          </a:prstGeom>
          <a:noFill/>
        </p:spPr>
        <p:txBody>
          <a:bodyPr wrap="square" rtlCol="0">
            <a:spAutoFit/>
          </a:bodyPr>
          <a:lstStyle/>
          <a:p>
            <a:pPr lvl="0" algn="just"/>
            <a:r>
              <a:rPr lang="it-IT" sz="1600" dirty="0"/>
              <a:t>Attività svolta dal personale appartenente a tutti i ruoli che, nell'ambito del proprio lavoro,  concorrono ad assicurare il regolare svolgimento dell'attività libero professionale (organizzazione e gestione amministrativa, tecnica e sanitaria, attività di vigilanza e di controllo, accoglienza degli utenti, </a:t>
            </a:r>
            <a:r>
              <a:rPr lang="it-IT" sz="1600" dirty="0" err="1"/>
              <a:t>etc</a:t>
            </a:r>
            <a:r>
              <a:rPr lang="it-IT" sz="1600" dirty="0"/>
              <a:t>). Il personale partecipa sempre su base volontaria.</a:t>
            </a:r>
          </a:p>
        </p:txBody>
      </p:sp>
    </p:spTree>
    <p:extLst>
      <p:ext uri="{BB962C8B-B14F-4D97-AF65-F5344CB8AC3E}">
        <p14:creationId xmlns:p14="http://schemas.microsoft.com/office/powerpoint/2010/main" val="483051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88D9F-DE71-F48A-14FD-084ACBA016D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5188841-FE36-CADF-7AA2-DD0FC2EC7992}"/>
              </a:ext>
            </a:extLst>
          </p:cNvPr>
          <p:cNvSpPr>
            <a:spLocks noGrp="1"/>
          </p:cNvSpPr>
          <p:nvPr>
            <p:ph type="title"/>
          </p:nvPr>
        </p:nvSpPr>
        <p:spPr>
          <a:ln>
            <a:solidFill>
              <a:srgbClr val="FF0000"/>
            </a:solidFill>
          </a:ln>
        </p:spPr>
        <p:txBody>
          <a:bodyPr>
            <a:normAutofit/>
          </a:bodyPr>
          <a:lstStyle/>
          <a:p>
            <a:pPr algn="ctr"/>
            <a:r>
              <a:rPr lang="it-IT" dirty="0">
                <a:solidFill>
                  <a:srgbClr val="00B050"/>
                </a:solidFill>
                <a:latin typeface="Speak Pro" panose="020B0504020101020102" pitchFamily="34" charset="0"/>
              </a:rPr>
              <a:t>Attività di collaborazione: autonomia professionale e tariffe</a:t>
            </a:r>
          </a:p>
        </p:txBody>
      </p:sp>
      <p:sp>
        <p:nvSpPr>
          <p:cNvPr id="3" name="Segnaposto contenuto 2">
            <a:extLst>
              <a:ext uri="{FF2B5EF4-FFF2-40B4-BE49-F238E27FC236}">
                <a16:creationId xmlns:a16="http://schemas.microsoft.com/office/drawing/2014/main" id="{C738BB2E-C984-E30D-D16C-F5327F3D1C1A}"/>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FEC1CE30-EFBD-8F33-54F0-064203E39F23}"/>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934BD529-99DF-9037-DF69-C8D7478C9D4A}"/>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14" name="CasellaDiTesto 13">
            <a:extLst>
              <a:ext uri="{FF2B5EF4-FFF2-40B4-BE49-F238E27FC236}">
                <a16:creationId xmlns:a16="http://schemas.microsoft.com/office/drawing/2014/main" id="{FE7A55A7-6FDC-F880-56B1-12F5E4454A36}"/>
              </a:ext>
            </a:extLst>
          </p:cNvPr>
          <p:cNvSpPr txBox="1"/>
          <p:nvPr/>
        </p:nvSpPr>
        <p:spPr>
          <a:xfrm>
            <a:off x="707136" y="1825625"/>
            <a:ext cx="10924032" cy="3416320"/>
          </a:xfrm>
          <a:prstGeom prst="rect">
            <a:avLst/>
          </a:prstGeom>
          <a:noFill/>
        </p:spPr>
        <p:txBody>
          <a:bodyPr wrap="square" rtlCol="0">
            <a:spAutoFit/>
          </a:bodyPr>
          <a:lstStyle/>
          <a:p>
            <a:pPr lvl="0" algn="ctr"/>
            <a:r>
              <a:rPr lang="it-IT" i="1" dirty="0">
                <a:effectLst/>
                <a:latin typeface="Aptos "/>
                <a:ea typeface="Calibri" panose="020F0502020204030204" pitchFamily="34" charset="0"/>
                <a:cs typeface="Times New Roman" panose="02020603050405020304" pitchFamily="18" charset="0"/>
              </a:rPr>
              <a:t>Importante precisare che:</a:t>
            </a:r>
          </a:p>
          <a:p>
            <a:pPr lvl="0" algn="ctr"/>
            <a:endParaRPr lang="it-IT" i="1" dirty="0">
              <a:effectLst/>
              <a:latin typeface="Aptos "/>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it-IT" dirty="0">
                <a:effectLst/>
                <a:latin typeface="Aptos "/>
                <a:ea typeface="Calibri" panose="020F0502020204030204" pitchFamily="34" charset="0"/>
                <a:cs typeface="Times New Roman" panose="02020603050405020304" pitchFamily="18" charset="0"/>
              </a:rPr>
              <a:t>Fermo restando la responsabilità e la supervisione in capo al Dirigente sanitario, l’attività di collaborazione </a:t>
            </a:r>
            <a:r>
              <a:rPr lang="it-IT" b="1" dirty="0">
                <a:solidFill>
                  <a:srgbClr val="FF0000"/>
                </a:solidFill>
                <a:effectLst/>
                <a:latin typeface="Aptos "/>
                <a:ea typeface="Calibri" panose="020F0502020204030204" pitchFamily="34" charset="0"/>
                <a:cs typeface="Times New Roman" panose="02020603050405020304" pitchFamily="18" charset="0"/>
              </a:rPr>
              <a:t>può essere effettuata anche in modo autonomo, non simultaneo, laddove le specifiche professionalità del personale del ruolo sanitario abbiano titolo a realizzare parte della prestazione con le competenze proprie del profilo professionale</a:t>
            </a:r>
            <a:r>
              <a:rPr lang="it-IT" dirty="0">
                <a:effectLst/>
                <a:latin typeface="Aptos "/>
                <a:ea typeface="Calibri" panose="020F0502020204030204" pitchFamily="34" charset="0"/>
                <a:cs typeface="Times New Roman" panose="02020603050405020304" pitchFamily="18" charset="0"/>
              </a:rPr>
              <a:t>.</a:t>
            </a:r>
          </a:p>
          <a:p>
            <a:pPr lvl="0" algn="just"/>
            <a:endParaRPr lang="it-IT" dirty="0">
              <a:effectLst/>
              <a:latin typeface="Aptos "/>
              <a:ea typeface="Calibri" panose="020F0502020204030204" pitchFamily="34" charset="0"/>
              <a:cs typeface="Times New Roman" panose="02020603050405020304" pitchFamily="18" charset="0"/>
            </a:endParaRPr>
          </a:p>
          <a:p>
            <a:pPr lvl="0" algn="just"/>
            <a:endParaRPr lang="it-IT" dirty="0">
              <a:effectLst/>
              <a:latin typeface="Aptos "/>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r>
              <a:rPr lang="it-IT" dirty="0">
                <a:effectLst/>
                <a:latin typeface="Aptos "/>
                <a:ea typeface="Calibri" panose="020F0502020204030204" pitchFamily="34" charset="0"/>
                <a:cs typeface="Times New Roman" panose="02020603050405020304" pitchFamily="18" charset="0"/>
              </a:rPr>
              <a:t>I compensi per le attività di collaborazione alla libera professione intramuraria sono corrisposti utilizzando gli </a:t>
            </a:r>
            <a:r>
              <a:rPr lang="it-IT" dirty="0">
                <a:latin typeface="Aptos "/>
                <a:ea typeface="Calibri" panose="020F0502020204030204" pitchFamily="34" charset="0"/>
                <a:cs typeface="Times New Roman" panose="02020603050405020304" pitchFamily="18" charset="0"/>
              </a:rPr>
              <a:t>introiti derivanti dalla riscossione delle tariffe individuate in sede aziendale secondo le disposizioni vigenti,</a:t>
            </a:r>
            <a:r>
              <a:rPr lang="it-IT" b="1" dirty="0">
                <a:solidFill>
                  <a:srgbClr val="00B050"/>
                </a:solidFill>
                <a:latin typeface="Aptos "/>
                <a:ea typeface="Calibri" panose="020F0502020204030204" pitchFamily="34" charset="0"/>
                <a:cs typeface="Times New Roman" panose="02020603050405020304" pitchFamily="18" charset="0"/>
              </a:rPr>
              <a:t> </a:t>
            </a:r>
            <a:r>
              <a:rPr lang="it-IT" b="1" dirty="0">
                <a:latin typeface="Aptos "/>
                <a:ea typeface="Calibri" panose="020F0502020204030204" pitchFamily="34" charset="0"/>
                <a:cs typeface="Times New Roman" panose="02020603050405020304" pitchFamily="18" charset="0"/>
              </a:rPr>
              <a:t>ovvero secondo l’art. 88 del CCNL Area Sanità 2019/2021</a:t>
            </a:r>
            <a:r>
              <a:rPr lang="it-IT" b="1" dirty="0">
                <a:effectLst/>
                <a:latin typeface="Aptos "/>
                <a:ea typeface="Calibri" panose="020F0502020204030204" pitchFamily="34" charset="0"/>
                <a:cs typeface="Times New Roman" panose="02020603050405020304" pitchFamily="18" charset="0"/>
              </a:rPr>
              <a:t>, </a:t>
            </a:r>
            <a:r>
              <a:rPr lang="it-IT" b="1" dirty="0">
                <a:solidFill>
                  <a:srgbClr val="00B050"/>
                </a:solidFill>
                <a:effectLst/>
                <a:latin typeface="Aptos "/>
                <a:ea typeface="Calibri" panose="020F0502020204030204" pitchFamily="34" charset="0"/>
                <a:cs typeface="Times New Roman" panose="02020603050405020304" pitchFamily="18" charset="0"/>
              </a:rPr>
              <a:t>previo confronto annuale</a:t>
            </a:r>
            <a:r>
              <a:rPr lang="it-IT" dirty="0">
                <a:effectLst/>
                <a:latin typeface="Aptos "/>
                <a:ea typeface="Calibri" panose="020F0502020204030204" pitchFamily="34" charset="0"/>
                <a:cs typeface="Times New Roman" panose="02020603050405020304" pitchFamily="18" charset="0"/>
              </a:rPr>
              <a:t>.</a:t>
            </a:r>
          </a:p>
          <a:p>
            <a:pPr lvl="0" algn="just"/>
            <a:endParaRPr lang="it-IT" dirty="0">
              <a:latin typeface="Aptos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940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BDF6-657C-FD59-5FCF-697BAF26B1F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59BF1CE-2E89-C41E-67C6-C7BEFDCEBA1D}"/>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Attività esercitabili dal personale delle professioni sanitarie al di fuori delle strutture dell’Azienda o Ente di appartenenza (art. 34)</a:t>
            </a:r>
          </a:p>
        </p:txBody>
      </p:sp>
      <p:sp>
        <p:nvSpPr>
          <p:cNvPr id="3" name="Segnaposto contenuto 2">
            <a:extLst>
              <a:ext uri="{FF2B5EF4-FFF2-40B4-BE49-F238E27FC236}">
                <a16:creationId xmlns:a16="http://schemas.microsoft.com/office/drawing/2014/main" id="{BBECCDA9-CC13-4912-5BD9-E574E93E4F93}"/>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D8733705-DC2D-9406-413C-5B186BDB55CA}"/>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5DA32E7A-1F3D-D570-ABD7-78DE82537120}"/>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AA9D75BD-6DA5-904F-9309-B965719ACDEC}"/>
              </a:ext>
            </a:extLst>
          </p:cNvPr>
          <p:cNvSpPr txBox="1"/>
          <p:nvPr/>
        </p:nvSpPr>
        <p:spPr>
          <a:xfrm>
            <a:off x="707136" y="1825625"/>
            <a:ext cx="10924032" cy="3508653"/>
          </a:xfrm>
          <a:prstGeom prst="rect">
            <a:avLst/>
          </a:prstGeom>
          <a:noFill/>
        </p:spPr>
        <p:txBody>
          <a:bodyPr wrap="square" rtlCol="0">
            <a:spAutoFit/>
          </a:bodyPr>
          <a:lstStyle/>
          <a:p>
            <a:pPr marL="270510" algn="ctr">
              <a:buNone/>
            </a:pPr>
            <a:endParaRPr lang="it-IT" sz="1400" b="1" dirty="0">
              <a:solidFill>
                <a:srgbClr val="FF0000"/>
              </a:solidFill>
              <a:ea typeface="Calibri" panose="020F0502020204030204" pitchFamily="34" charset="0"/>
              <a:cs typeface="Times New Roman" panose="02020603050405020304" pitchFamily="18" charset="0"/>
            </a:endParaRPr>
          </a:p>
          <a:p>
            <a:pPr marL="270510" algn="ctr">
              <a:buNone/>
            </a:pPr>
            <a:endParaRPr lang="it-IT" sz="1400" b="1" dirty="0">
              <a:solidFill>
                <a:srgbClr val="FF0000"/>
              </a:solidFill>
              <a:ea typeface="Calibri" panose="020F0502020204030204" pitchFamily="34" charset="0"/>
              <a:cs typeface="Times New Roman" panose="02020603050405020304" pitchFamily="18" charset="0"/>
            </a:endParaRPr>
          </a:p>
          <a:p>
            <a:pPr marL="270510" algn="ctr">
              <a:buNone/>
            </a:pPr>
            <a:endParaRPr lang="it-IT" sz="2000" b="1" dirty="0">
              <a:solidFill>
                <a:srgbClr val="FF0000"/>
              </a:solidFill>
              <a:ea typeface="Calibri" panose="020F0502020204030204" pitchFamily="34" charset="0"/>
              <a:cs typeface="Times New Roman" panose="02020603050405020304" pitchFamily="18" charset="0"/>
            </a:endParaRPr>
          </a:p>
          <a:p>
            <a:pPr marL="270510" algn="ctr">
              <a:buNone/>
            </a:pPr>
            <a:r>
              <a:rPr lang="it-IT" sz="2000" b="1" dirty="0">
                <a:solidFill>
                  <a:srgbClr val="FF0000"/>
                </a:solidFill>
                <a:ea typeface="Calibri" panose="020F0502020204030204" pitchFamily="34" charset="0"/>
                <a:cs typeface="Times New Roman" panose="02020603050405020304" pitchFamily="18" charset="0"/>
              </a:rPr>
              <a:t>Regolamentata la possibilità di effettuare </a:t>
            </a:r>
          </a:p>
          <a:p>
            <a:pPr marL="270510" algn="ctr">
              <a:buNone/>
            </a:pPr>
            <a:r>
              <a:rPr lang="it-IT" sz="2000" b="1" dirty="0">
                <a:solidFill>
                  <a:srgbClr val="FF0000"/>
                </a:solidFill>
                <a:ea typeface="Calibri" panose="020F0502020204030204" pitchFamily="34" charset="0"/>
                <a:cs typeface="Times New Roman" panose="02020603050405020304" pitchFamily="18" charset="0"/>
              </a:rPr>
              <a:t>attività libero-professionale </a:t>
            </a:r>
          </a:p>
          <a:p>
            <a:pPr marL="270510" algn="ctr">
              <a:buNone/>
            </a:pPr>
            <a:r>
              <a:rPr lang="it-IT" sz="2000" b="1" dirty="0">
                <a:solidFill>
                  <a:srgbClr val="FF0000"/>
                </a:solidFill>
                <a:ea typeface="Calibri" panose="020F0502020204030204" pitchFamily="34" charset="0"/>
                <a:cs typeface="Times New Roman" panose="02020603050405020304" pitchFamily="18" charset="0"/>
              </a:rPr>
              <a:t>extra muraria </a:t>
            </a:r>
          </a:p>
          <a:p>
            <a:pPr marL="270510" algn="ctr">
              <a:buNone/>
            </a:pPr>
            <a:r>
              <a:rPr lang="it-IT" sz="2000" b="1" dirty="0">
                <a:solidFill>
                  <a:srgbClr val="FF0000"/>
                </a:solidFill>
                <a:ea typeface="Calibri" panose="020F0502020204030204" pitchFamily="34" charset="0"/>
                <a:cs typeface="Times New Roman" panose="02020603050405020304" pitchFamily="18" charset="0"/>
              </a:rPr>
              <a:t>in ottemperanza delle norme di legge</a:t>
            </a:r>
          </a:p>
          <a:p>
            <a:pPr marL="270510" algn="ctr">
              <a:buNone/>
            </a:pPr>
            <a:endParaRPr lang="it-IT" sz="2000" b="1" dirty="0">
              <a:solidFill>
                <a:srgbClr val="FF0000"/>
              </a:solidFill>
              <a:ea typeface="Calibri" panose="020F0502020204030204" pitchFamily="34" charset="0"/>
              <a:cs typeface="Times New Roman" panose="02020603050405020304" pitchFamily="18" charset="0"/>
            </a:endParaRPr>
          </a:p>
          <a:p>
            <a:pPr marL="270510" algn="ctr">
              <a:buNone/>
            </a:pPr>
            <a:r>
              <a:rPr lang="it-IT" sz="2000" b="1" dirty="0">
                <a:effectLst/>
                <a:ea typeface="Calibri" panose="020F0502020204030204" pitchFamily="34" charset="0"/>
                <a:cs typeface="Times New Roman" panose="02020603050405020304" pitchFamily="18" charset="0"/>
              </a:rPr>
              <a:t>La CISL Fp continuerà a </a:t>
            </a:r>
            <a:r>
              <a:rPr lang="it-IT" sz="2000" b="1" dirty="0">
                <a:ea typeface="Calibri" panose="020F0502020204030204" pitchFamily="34" charset="0"/>
                <a:cs typeface="Times New Roman" panose="02020603050405020304" pitchFamily="18" charset="0"/>
              </a:rPr>
              <a:t>portare avanti l’istanza del riconoscimento della libera professione anche intramuraria senza vincoli e con il riconoscimento eventuale dell’indennità di esclusività alla stessa maniera in cui l’attività viene regolata per il personale medico</a:t>
            </a:r>
            <a:endParaRPr lang="it-IT" sz="2000" b="1" dirty="0">
              <a:effectLst/>
              <a:ea typeface="Calibri" panose="020F0502020204030204" pitchFamily="34" charset="0"/>
              <a:cs typeface="Times New Roman" panose="02020603050405020304" pitchFamily="18" charset="0"/>
            </a:endParaRPr>
          </a:p>
          <a:p>
            <a:pPr marL="457200" algn="just">
              <a:buNone/>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54728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86D58-B4AF-AC94-DFAF-E5E48C8D37D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652B93A-8679-EAB9-6E5F-4A8182C313A7}"/>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Ferie e recupero festività soppresse (art. 35)</a:t>
            </a:r>
          </a:p>
        </p:txBody>
      </p:sp>
      <p:sp>
        <p:nvSpPr>
          <p:cNvPr id="3" name="Segnaposto contenuto 2">
            <a:extLst>
              <a:ext uri="{FF2B5EF4-FFF2-40B4-BE49-F238E27FC236}">
                <a16:creationId xmlns:a16="http://schemas.microsoft.com/office/drawing/2014/main" id="{BF4C2F7C-5571-439A-F580-D77B7F0289FE}"/>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D69E9654-E11A-51F2-6A26-461B4C328910}"/>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37FBE488-8494-4E23-173E-343E4F00801F}"/>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4B1A0479-189E-912C-4ECE-CB47292C744C}"/>
              </a:ext>
            </a:extLst>
          </p:cNvPr>
          <p:cNvSpPr txBox="1"/>
          <p:nvPr/>
        </p:nvSpPr>
        <p:spPr>
          <a:xfrm>
            <a:off x="707136" y="1825625"/>
            <a:ext cx="10924032" cy="4431983"/>
          </a:xfrm>
          <a:prstGeom prst="rect">
            <a:avLst/>
          </a:prstGeom>
          <a:noFill/>
        </p:spPr>
        <p:txBody>
          <a:bodyPr wrap="square" rtlCol="0">
            <a:spAutoFit/>
          </a:bodyPr>
          <a:lstStyle/>
          <a:p>
            <a:pPr marL="556260" indent="-285750" algn="just">
              <a:buFont typeface="Arial" panose="020B0604020202020204" pitchFamily="34" charset="0"/>
              <a:buChar char="•"/>
            </a:pPr>
            <a:r>
              <a:rPr lang="it-IT" sz="1600" b="1" u="sng" dirty="0">
                <a:solidFill>
                  <a:srgbClr val="FF0000"/>
                </a:solidFill>
                <a:ea typeface="Calibri" panose="020F0502020204030204" pitchFamily="34" charset="0"/>
                <a:cs typeface="Times New Roman" panose="02020603050405020304" pitchFamily="18" charset="0"/>
              </a:rPr>
              <a:t>Nel caso di mobilità le ferie maturate e non godute dal dipendente presso l’Azienda o Ente di provenienza vengono conservate e sono fruite presso la nuova Azienda o Ente. </a:t>
            </a:r>
          </a:p>
          <a:p>
            <a:pPr marL="556260" indent="-285750" algn="just">
              <a:buFont typeface="Arial" panose="020B0604020202020204" pitchFamily="34" charset="0"/>
              <a:buChar char="•"/>
            </a:pPr>
            <a:endParaRPr lang="it-IT" sz="1600" dirty="0">
              <a:ea typeface="Calibri" panose="020F0502020204030204" pitchFamily="34" charset="0"/>
              <a:cs typeface="Times New Roman" panose="02020603050405020304" pitchFamily="18" charset="0"/>
            </a:endParaRPr>
          </a:p>
          <a:p>
            <a:pPr marL="270510" algn="just"/>
            <a:endParaRPr lang="it-IT" sz="1600" dirty="0">
              <a:ea typeface="Calibri" panose="020F0502020204030204" pitchFamily="34" charset="0"/>
              <a:cs typeface="Times New Roman" panose="02020603050405020304" pitchFamily="18" charset="0"/>
            </a:endParaRPr>
          </a:p>
          <a:p>
            <a:pPr marL="556260" indent="-285750" algn="just">
              <a:buFont typeface="Arial" panose="020B0604020202020204" pitchFamily="34" charset="0"/>
              <a:buChar char="•"/>
            </a:pPr>
            <a:r>
              <a:rPr lang="it-IT" sz="1600" dirty="0">
                <a:ea typeface="Calibri" panose="020F0502020204030204" pitchFamily="34" charset="0"/>
                <a:cs typeface="Times New Roman" panose="02020603050405020304" pitchFamily="18" charset="0"/>
              </a:rPr>
              <a:t>Nel computo dei periodi di servizio si considerano i periodi lavorati presso una qualsiasi pubblica amministrazione, con o senza soluzione di continuità, anche a tempo determinato e con profilo e/o inquadramento diverso.</a:t>
            </a:r>
          </a:p>
          <a:p>
            <a:pPr marL="270510" algn="just"/>
            <a:endParaRPr lang="it-IT" sz="1600" dirty="0">
              <a:ea typeface="Calibri" panose="020F0502020204030204" pitchFamily="34" charset="0"/>
              <a:cs typeface="Times New Roman" panose="02020603050405020304" pitchFamily="18" charset="0"/>
            </a:endParaRPr>
          </a:p>
          <a:p>
            <a:pPr marL="556260" indent="-285750" algn="just">
              <a:buFont typeface="Arial" panose="020B0604020202020204" pitchFamily="34" charset="0"/>
              <a:buChar char="•"/>
            </a:pPr>
            <a:endParaRPr lang="it-IT" sz="1600" dirty="0">
              <a:ea typeface="Calibri" panose="020F0502020204030204" pitchFamily="34" charset="0"/>
              <a:cs typeface="Times New Roman" panose="02020603050405020304" pitchFamily="18" charset="0"/>
            </a:endParaRPr>
          </a:p>
          <a:p>
            <a:pPr marL="556260" indent="-285750" algn="just">
              <a:buFont typeface="Arial" panose="020B0604020202020204" pitchFamily="34" charset="0"/>
              <a:buChar char="•"/>
            </a:pPr>
            <a:r>
              <a:rPr lang="it-IT" sz="1600" b="1" dirty="0">
                <a:ea typeface="Calibri" panose="020F0502020204030204" pitchFamily="34" charset="0"/>
                <a:cs typeface="Times New Roman" panose="02020603050405020304" pitchFamily="18" charset="0"/>
              </a:rPr>
              <a:t>In ottemperanza della giurisprudenza comunitaria</a:t>
            </a:r>
            <a:r>
              <a:rPr lang="it-IT" sz="1600" dirty="0">
                <a:ea typeface="Calibri" panose="020F0502020204030204" pitchFamily="34" charset="0"/>
                <a:cs typeface="Times New Roman" panose="02020603050405020304" pitchFamily="18" charset="0"/>
              </a:rPr>
              <a:t>, l’Azienda o Ente concorda, tenuto conto delle richieste dei dipendenti, </a:t>
            </a:r>
            <a:r>
              <a:rPr lang="it-IT" sz="1600" b="1" dirty="0">
                <a:ea typeface="Calibri" panose="020F0502020204030204" pitchFamily="34" charset="0"/>
                <a:cs typeface="Times New Roman" panose="02020603050405020304" pitchFamily="18" charset="0"/>
              </a:rPr>
              <a:t>la pianificazione delle ferie annuali </a:t>
            </a:r>
            <a:r>
              <a:rPr lang="it-IT" sz="1600" dirty="0">
                <a:ea typeface="Calibri" panose="020F0502020204030204" pitchFamily="34" charset="0"/>
                <a:cs typeface="Times New Roman" panose="02020603050405020304" pitchFamily="18" charset="0"/>
              </a:rPr>
              <a:t>degli stessi e </a:t>
            </a:r>
            <a:r>
              <a:rPr lang="it-IT" sz="1600" b="1" dirty="0">
                <a:ea typeface="Calibri" panose="020F0502020204030204" pitchFamily="34" charset="0"/>
                <a:cs typeface="Times New Roman" panose="02020603050405020304" pitchFamily="18" charset="0"/>
              </a:rPr>
              <a:t>ne presidia il godimento </a:t>
            </a:r>
            <a:r>
              <a:rPr lang="it-IT" sz="1600" dirty="0">
                <a:ea typeface="Calibri" panose="020F0502020204030204" pitchFamily="34" charset="0"/>
                <a:cs typeface="Times New Roman" panose="02020603050405020304" pitchFamily="18" charset="0"/>
              </a:rPr>
              <a:t>al fine di garantire la loro fruizione nei termini previsti dalle disposizioni contrattuali vigenti. </a:t>
            </a:r>
            <a:r>
              <a:rPr lang="it-IT" sz="1600" b="1" dirty="0">
                <a:solidFill>
                  <a:srgbClr val="FF0000"/>
                </a:solidFill>
                <a:ea typeface="Calibri" panose="020F0502020204030204" pitchFamily="34" charset="0"/>
                <a:cs typeface="Times New Roman" panose="02020603050405020304" pitchFamily="18" charset="0"/>
              </a:rPr>
              <a:t>La pianificazione concordata delle ferie estive avviene entro il primo quadrimestre dell’anno</a:t>
            </a:r>
            <a:r>
              <a:rPr lang="it-IT" sz="1600" dirty="0">
                <a:ea typeface="Calibri" panose="020F0502020204030204" pitchFamily="34" charset="0"/>
                <a:cs typeface="Times New Roman" panose="02020603050405020304" pitchFamily="18" charset="0"/>
              </a:rPr>
              <a:t>. </a:t>
            </a:r>
          </a:p>
          <a:p>
            <a:pPr marL="556260" indent="-285750" algn="just">
              <a:buFont typeface="Arial" panose="020B0604020202020204" pitchFamily="34" charset="0"/>
              <a:buChar char="•"/>
            </a:pPr>
            <a:endParaRPr lang="it-IT" sz="1600" dirty="0">
              <a:ea typeface="Calibri" panose="020F0502020204030204" pitchFamily="34" charset="0"/>
              <a:cs typeface="Times New Roman" panose="02020603050405020304" pitchFamily="18" charset="0"/>
            </a:endParaRPr>
          </a:p>
          <a:p>
            <a:pPr marL="556260" indent="-285750" algn="just">
              <a:buFont typeface="Arial" panose="020B0604020202020204" pitchFamily="34" charset="0"/>
              <a:buChar char="•"/>
            </a:pPr>
            <a:r>
              <a:rPr lang="it-IT" sz="1600" dirty="0">
                <a:ea typeface="Calibri" panose="020F0502020204030204" pitchFamily="34" charset="0"/>
                <a:cs typeface="Times New Roman" panose="02020603050405020304" pitchFamily="18" charset="0"/>
              </a:rPr>
              <a:t>Abbiamo precisato che i 15 gg continuativi che vanno dal 1° giugno al 30 settembre sono </a:t>
            </a:r>
            <a:r>
              <a:rPr lang="it-IT" sz="1600" b="1" dirty="0">
                <a:solidFill>
                  <a:srgbClr val="00B050"/>
                </a:solidFill>
                <a:ea typeface="Calibri" panose="020F0502020204030204" pitchFamily="34" charset="0"/>
                <a:cs typeface="Times New Roman" panose="02020603050405020304" pitchFamily="18" charset="0"/>
              </a:rPr>
              <a:t>giorni lavorativi</a:t>
            </a:r>
            <a:r>
              <a:rPr lang="it-IT" sz="1600" dirty="0">
                <a:ea typeface="Calibri" panose="020F0502020204030204" pitchFamily="34" charset="0"/>
                <a:cs typeface="Times New Roman" panose="02020603050405020304" pitchFamily="18" charset="0"/>
              </a:rPr>
              <a:t>.</a:t>
            </a:r>
          </a:p>
          <a:p>
            <a:pPr marL="556260" indent="-285750" algn="just">
              <a:buFont typeface="Arial" panose="020B0604020202020204" pitchFamily="34" charset="0"/>
              <a:buChar char="•"/>
            </a:pPr>
            <a:endParaRPr lang="it-IT" sz="1600" dirty="0">
              <a:ea typeface="Calibri" panose="020F0502020204030204" pitchFamily="34" charset="0"/>
              <a:cs typeface="Times New Roman" panose="02020603050405020304" pitchFamily="18" charset="0"/>
            </a:endParaRPr>
          </a:p>
          <a:p>
            <a:pPr marL="270510" algn="ctr">
              <a:buNone/>
            </a:pPr>
            <a:endParaRPr lang="it-IT" sz="1400" b="1" dirty="0">
              <a:solidFill>
                <a:srgbClr val="FF0000"/>
              </a:solidFill>
              <a:ea typeface="Calibri" panose="020F0502020204030204" pitchFamily="34" charset="0"/>
              <a:cs typeface="Times New Roman" panose="02020603050405020304" pitchFamily="18" charset="0"/>
            </a:endParaRPr>
          </a:p>
          <a:p>
            <a:pPr marL="270510" algn="ctr">
              <a:buNone/>
            </a:pPr>
            <a:endParaRPr lang="it-IT" sz="1400" b="1" dirty="0">
              <a:solidFill>
                <a:srgbClr val="FF0000"/>
              </a:solidFill>
              <a:ea typeface="Calibri" panose="020F0502020204030204" pitchFamily="34" charset="0"/>
              <a:cs typeface="Times New Roman" panose="02020603050405020304" pitchFamily="18" charset="0"/>
            </a:endParaRPr>
          </a:p>
          <a:p>
            <a:pPr marL="457200" algn="just">
              <a:buNone/>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8175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FDBF7-32A7-A9D6-7FB1-91F68A646BD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0FF7C42-9A59-D218-1E82-94EB8CFE345D}"/>
              </a:ext>
            </a:extLst>
          </p:cNvPr>
          <p:cNvSpPr>
            <a:spLocks noGrp="1"/>
          </p:cNvSpPr>
          <p:nvPr>
            <p:ph type="title"/>
          </p:nvPr>
        </p:nvSpPr>
        <p:spPr>
          <a:xfrm>
            <a:off x="838200" y="2766218"/>
            <a:ext cx="10515600" cy="1325563"/>
          </a:xfrm>
          <a:ln>
            <a:solidFill>
              <a:srgbClr val="FF0000"/>
            </a:solidFill>
          </a:ln>
        </p:spPr>
        <p:txBody>
          <a:bodyPr/>
          <a:lstStyle/>
          <a:p>
            <a:pPr algn="ctr"/>
            <a:r>
              <a:rPr lang="it-IT" dirty="0">
                <a:solidFill>
                  <a:srgbClr val="00B050"/>
                </a:solidFill>
                <a:effectLst>
                  <a:outerShdw blurRad="38100" dist="38100" dir="2700000" algn="tl">
                    <a:srgbClr val="000000">
                      <a:alpha val="43137"/>
                    </a:srgbClr>
                  </a:outerShdw>
                </a:effectLst>
                <a:latin typeface="Speak Pro" panose="020B0504020101020102" pitchFamily="34" charset="0"/>
                <a:cs typeface="Aharoni" panose="02010803020104030203" pitchFamily="2" charset="-79"/>
              </a:rPr>
              <a:t>LE RELAZIONI SINDACALI</a:t>
            </a:r>
          </a:p>
        </p:txBody>
      </p:sp>
      <p:pic>
        <p:nvPicPr>
          <p:cNvPr id="9" name="Immagine 8">
            <a:extLst>
              <a:ext uri="{FF2B5EF4-FFF2-40B4-BE49-F238E27FC236}">
                <a16:creationId xmlns:a16="http://schemas.microsoft.com/office/drawing/2014/main" id="{E6243F67-ECF4-B77D-8309-02BB82585DC2}"/>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12" name="CasellaDiTesto 11">
            <a:extLst>
              <a:ext uri="{FF2B5EF4-FFF2-40B4-BE49-F238E27FC236}">
                <a16:creationId xmlns:a16="http://schemas.microsoft.com/office/drawing/2014/main" id="{6C478F26-AE62-3737-59DB-3EE3DF5CCA11}"/>
              </a:ext>
            </a:extLst>
          </p:cNvPr>
          <p:cNvSpPr txBox="1"/>
          <p:nvPr/>
        </p:nvSpPr>
        <p:spPr>
          <a:xfrm>
            <a:off x="4917186" y="6493446"/>
            <a:ext cx="2357628" cy="276999"/>
          </a:xfrm>
          <a:prstGeom prst="rect">
            <a:avLst/>
          </a:prstGeom>
          <a:noFill/>
        </p:spPr>
        <p:txBody>
          <a:bodyPr wrap="square" rtlCol="0">
            <a:spAutoFit/>
          </a:bodyPr>
          <a:lstStyle/>
          <a:p>
            <a:r>
              <a:rPr lang="it-IT" sz="1200" i="1" dirty="0"/>
              <a:t>Ccnl Sanità Pubblica 2022 - 2024</a:t>
            </a:r>
          </a:p>
        </p:txBody>
      </p:sp>
    </p:spTree>
    <p:extLst>
      <p:ext uri="{BB962C8B-B14F-4D97-AF65-F5344CB8AC3E}">
        <p14:creationId xmlns:p14="http://schemas.microsoft.com/office/powerpoint/2010/main" val="1178023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44094-C1B4-3F6B-5DF8-29161A9DE28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89DD2DE-90A1-C9C4-2ED8-1B0DD9FCA243}"/>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Smaltimento delle ferie pregresse (art. 36) e</a:t>
            </a:r>
            <a:br>
              <a:rPr lang="it-IT" sz="3200" dirty="0">
                <a:solidFill>
                  <a:srgbClr val="00B050"/>
                </a:solidFill>
                <a:latin typeface="Speak Pro" panose="020B0504020101020102" pitchFamily="34" charset="0"/>
              </a:rPr>
            </a:br>
            <a:r>
              <a:rPr lang="it-IT" sz="3200" dirty="0">
                <a:solidFill>
                  <a:srgbClr val="00B050"/>
                </a:solidFill>
                <a:latin typeface="Speak Pro" panose="020B0504020101020102" pitchFamily="34" charset="0"/>
              </a:rPr>
              <a:t>Ferie fruibili ad ore (art 37)</a:t>
            </a:r>
          </a:p>
        </p:txBody>
      </p:sp>
      <p:sp>
        <p:nvSpPr>
          <p:cNvPr id="3" name="Segnaposto contenuto 2">
            <a:extLst>
              <a:ext uri="{FF2B5EF4-FFF2-40B4-BE49-F238E27FC236}">
                <a16:creationId xmlns:a16="http://schemas.microsoft.com/office/drawing/2014/main" id="{A6F87E8B-A77F-2971-066A-8CCFD798796E}"/>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7CEA69A0-5CF4-098E-666B-5DC8D4B0B77C}"/>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71A2F9F0-C740-6569-706F-5C71F52F916E}"/>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DDF55347-7D79-0224-FF34-8B57FA8578CC}"/>
              </a:ext>
            </a:extLst>
          </p:cNvPr>
          <p:cNvSpPr txBox="1"/>
          <p:nvPr/>
        </p:nvSpPr>
        <p:spPr>
          <a:xfrm>
            <a:off x="707136" y="1825625"/>
            <a:ext cx="10924032" cy="3693319"/>
          </a:xfrm>
          <a:prstGeom prst="rect">
            <a:avLst/>
          </a:prstGeom>
          <a:noFill/>
        </p:spPr>
        <p:txBody>
          <a:bodyPr wrap="square" rtlCol="0">
            <a:spAutoFit/>
          </a:bodyPr>
          <a:lstStyle/>
          <a:p>
            <a:pPr marL="270510" algn="ctr">
              <a:buNone/>
            </a:pPr>
            <a:endParaRPr lang="it-IT" sz="2000" b="1" dirty="0">
              <a:solidFill>
                <a:srgbClr val="FF0000"/>
              </a:solidFill>
              <a:ea typeface="Calibri" panose="020F0502020204030204" pitchFamily="34" charset="0"/>
              <a:cs typeface="Times New Roman" panose="02020603050405020304" pitchFamily="18" charset="0"/>
            </a:endParaRPr>
          </a:p>
          <a:p>
            <a:pPr marL="270510" algn="ctr">
              <a:buNone/>
            </a:pPr>
            <a:r>
              <a:rPr lang="it-IT" sz="2000" dirty="0">
                <a:ea typeface="Calibri" panose="020F0502020204030204" pitchFamily="34" charset="0"/>
                <a:cs typeface="Times New Roman" panose="02020603050405020304" pitchFamily="18" charset="0"/>
              </a:rPr>
              <a:t>Aziende ed enti possono permettere la fruizione delle ferie relative ad anni precedenti:</a:t>
            </a:r>
          </a:p>
          <a:p>
            <a:pPr marL="270510" algn="ctr">
              <a:buNone/>
            </a:pPr>
            <a:endParaRPr lang="it-IT" sz="2000" b="1" dirty="0">
              <a:ea typeface="Calibri" panose="020F0502020204030204" pitchFamily="34" charset="0"/>
              <a:cs typeface="Times New Roman" panose="02020603050405020304" pitchFamily="18" charset="0"/>
            </a:endParaRPr>
          </a:p>
          <a:p>
            <a:pPr marL="270510" algn="ctr">
              <a:buNone/>
            </a:pPr>
            <a:endParaRPr lang="it-IT" sz="2000" b="1" dirty="0">
              <a:ea typeface="Calibri" panose="020F0502020204030204" pitchFamily="34" charset="0"/>
              <a:cs typeface="Times New Roman" panose="02020603050405020304" pitchFamily="18" charset="0"/>
            </a:endParaRPr>
          </a:p>
          <a:p>
            <a:pPr marL="613410" indent="-342900" algn="just">
              <a:buFont typeface="Arial" panose="020B0604020202020204" pitchFamily="34" charset="0"/>
              <a:buChar char="•"/>
            </a:pPr>
            <a:r>
              <a:rPr lang="it-IT" sz="2000" b="1" dirty="0">
                <a:solidFill>
                  <a:srgbClr val="FF0000"/>
                </a:solidFill>
                <a:ea typeface="Calibri" panose="020F0502020204030204" pitchFamily="34" charset="0"/>
                <a:cs typeface="Times New Roman" panose="02020603050405020304" pitchFamily="18" charset="0"/>
              </a:rPr>
              <a:t>attraverso il frazionamento ad ore delle stesse; </a:t>
            </a:r>
            <a:r>
              <a:rPr lang="it-IT" sz="2000" dirty="0">
                <a:ea typeface="Calibri" panose="020F0502020204030204" pitchFamily="34" charset="0"/>
                <a:cs typeface="Times New Roman" panose="02020603050405020304" pitchFamily="18" charset="0"/>
              </a:rPr>
              <a:t>abbiamo previsto che i dipendenti, su base volontaria, possono scegliere di fruire le stesse ad ore, anche solo per parte di esse e/o per periodi definiti. </a:t>
            </a:r>
            <a:r>
              <a:rPr lang="it-IT" sz="2000" b="1" dirty="0">
                <a:ea typeface="Calibri" panose="020F0502020204030204" pitchFamily="34" charset="0"/>
                <a:cs typeface="Times New Roman" panose="02020603050405020304" pitchFamily="18" charset="0"/>
              </a:rPr>
              <a:t>Resta ferma la facoltà del dipendente di interrompere in qualsiasi momento la fruizione delle ferie ad ore.</a:t>
            </a:r>
          </a:p>
          <a:p>
            <a:pPr marL="270510" algn="just"/>
            <a:endParaRPr lang="it-IT" sz="2000" b="1" dirty="0">
              <a:solidFill>
                <a:srgbClr val="FF0000"/>
              </a:solidFill>
              <a:ea typeface="Calibri" panose="020F0502020204030204" pitchFamily="34" charset="0"/>
              <a:cs typeface="Times New Roman" panose="02020603050405020304" pitchFamily="18" charset="0"/>
            </a:endParaRPr>
          </a:p>
          <a:p>
            <a:pPr marL="613410" indent="-342900" algn="just">
              <a:buFont typeface="Arial" panose="020B0604020202020204" pitchFamily="34" charset="0"/>
              <a:buChar char="•"/>
            </a:pPr>
            <a:r>
              <a:rPr lang="it-IT" sz="2000" b="1" dirty="0">
                <a:solidFill>
                  <a:srgbClr val="FF0000"/>
                </a:solidFill>
                <a:ea typeface="Calibri" panose="020F0502020204030204" pitchFamily="34" charset="0"/>
                <a:cs typeface="Times New Roman" panose="02020603050405020304" pitchFamily="18" charset="0"/>
              </a:rPr>
              <a:t>durante il periodo di preavviso; </a:t>
            </a:r>
            <a:r>
              <a:rPr lang="it-IT" sz="2000" dirty="0">
                <a:ea typeface="Calibri" panose="020F0502020204030204" pitchFamily="34" charset="0"/>
                <a:cs typeface="Times New Roman" panose="02020603050405020304" pitchFamily="18" charset="0"/>
              </a:rPr>
              <a:t>nella precedente disciplina non era possibile godere delle ferie residue durante i termini di preavviso.</a:t>
            </a:r>
          </a:p>
          <a:p>
            <a:pPr marL="457200" algn="just">
              <a:buNone/>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88086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92934-396A-C4DF-39E7-9F7DD024C99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08510C3-291A-1466-448B-E5EDCD61CA94}"/>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Ferie e riposi solidali (art. 38)</a:t>
            </a:r>
          </a:p>
        </p:txBody>
      </p:sp>
      <p:sp>
        <p:nvSpPr>
          <p:cNvPr id="3" name="Segnaposto contenuto 2">
            <a:extLst>
              <a:ext uri="{FF2B5EF4-FFF2-40B4-BE49-F238E27FC236}">
                <a16:creationId xmlns:a16="http://schemas.microsoft.com/office/drawing/2014/main" id="{00C8FB5C-F0CA-8F4D-197B-9F198AAF3773}"/>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AF37E814-046B-6A3B-EB2B-4DDD2BBE97CF}"/>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92AD26A8-AB13-62ED-78D3-1B09C2F86507}"/>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ECE7A182-CA9C-8DB7-9E00-14E2EC35C090}"/>
              </a:ext>
            </a:extLst>
          </p:cNvPr>
          <p:cNvSpPr txBox="1"/>
          <p:nvPr/>
        </p:nvSpPr>
        <p:spPr>
          <a:xfrm>
            <a:off x="707136" y="1825625"/>
            <a:ext cx="10924032" cy="3693319"/>
          </a:xfrm>
          <a:prstGeom prst="rect">
            <a:avLst/>
          </a:prstGeom>
          <a:noFill/>
        </p:spPr>
        <p:txBody>
          <a:bodyPr wrap="square" rtlCol="0">
            <a:spAutoFit/>
          </a:bodyPr>
          <a:lstStyle/>
          <a:p>
            <a:pPr marL="270510" algn="ctr">
              <a:buNone/>
            </a:pPr>
            <a:endParaRPr lang="it-IT" sz="2000" b="1" dirty="0">
              <a:solidFill>
                <a:srgbClr val="FF0000"/>
              </a:solidFill>
              <a:ea typeface="Calibri" panose="020F0502020204030204" pitchFamily="34" charset="0"/>
              <a:cs typeface="Times New Roman" panose="02020603050405020304" pitchFamily="18" charset="0"/>
            </a:endParaRPr>
          </a:p>
          <a:p>
            <a:pPr marL="270510" algn="ctr">
              <a:buNone/>
            </a:pPr>
            <a:r>
              <a:rPr lang="it-IT" sz="2000" i="1" dirty="0">
                <a:ea typeface="Calibri" panose="020F0502020204030204" pitchFamily="34" charset="0"/>
                <a:cs typeface="Times New Roman" panose="02020603050405020304" pitchFamily="18" charset="0"/>
              </a:rPr>
              <a:t>Si ricorda che</a:t>
            </a:r>
            <a:r>
              <a:rPr lang="it-IT" sz="2000" dirty="0">
                <a:ea typeface="Calibri" panose="020F0502020204030204" pitchFamily="34" charset="0"/>
                <a:cs typeface="Times New Roman" panose="02020603050405020304" pitchFamily="18" charset="0"/>
              </a:rPr>
              <a:t>: </a:t>
            </a:r>
          </a:p>
          <a:p>
            <a:pPr marL="270510" algn="ctr">
              <a:buNone/>
            </a:pPr>
            <a:endParaRPr lang="it-IT" sz="2000" dirty="0">
              <a:ea typeface="Calibri" panose="020F0502020204030204" pitchFamily="34" charset="0"/>
              <a:cs typeface="Times New Roman" panose="02020603050405020304" pitchFamily="18" charset="0"/>
            </a:endParaRPr>
          </a:p>
          <a:p>
            <a:pPr marL="613410" indent="-342900" algn="ctr">
              <a:buFont typeface="Arial" panose="020B0604020202020204" pitchFamily="34" charset="0"/>
              <a:buChar char="•"/>
            </a:pPr>
            <a:r>
              <a:rPr lang="it-IT" sz="2000" dirty="0">
                <a:ea typeface="Calibri" panose="020F0502020204030204" pitchFamily="34" charset="0"/>
                <a:cs typeface="Times New Roman" panose="02020603050405020304" pitchFamily="18" charset="0"/>
              </a:rPr>
              <a:t>l’istituto prevede la possibilità di cedere su base volontaria i periodi di ferie in eccesso rispetto alle 4 settimane annuali obbligatorie </a:t>
            </a:r>
            <a:r>
              <a:rPr lang="it-IT" sz="2000" b="1" dirty="0">
                <a:ea typeface="Calibri" panose="020F0502020204030204" pitchFamily="34" charset="0"/>
                <a:cs typeface="Times New Roman" panose="02020603050405020304" pitchFamily="18" charset="0"/>
              </a:rPr>
              <a:t>per prestare assistenza ai figli minori;</a:t>
            </a:r>
          </a:p>
          <a:p>
            <a:pPr marL="270510" algn="ctr"/>
            <a:endParaRPr lang="it-IT" sz="2000" dirty="0">
              <a:ea typeface="Calibri" panose="020F0502020204030204" pitchFamily="34" charset="0"/>
              <a:cs typeface="Times New Roman" panose="02020603050405020304" pitchFamily="18" charset="0"/>
            </a:endParaRPr>
          </a:p>
          <a:p>
            <a:pPr marL="270510" algn="ctr"/>
            <a:endParaRPr lang="it-IT" sz="2000" dirty="0">
              <a:ea typeface="Calibri" panose="020F0502020204030204" pitchFamily="34" charset="0"/>
              <a:cs typeface="Times New Roman" panose="02020603050405020304" pitchFamily="18" charset="0"/>
            </a:endParaRPr>
          </a:p>
          <a:p>
            <a:pPr marL="270510" algn="ctr"/>
            <a:r>
              <a:rPr lang="it-IT" sz="2000" b="1" dirty="0">
                <a:solidFill>
                  <a:srgbClr val="FF0000"/>
                </a:solidFill>
                <a:ea typeface="Calibri" panose="020F0502020204030204" pitchFamily="34" charset="0"/>
                <a:cs typeface="Times New Roman" panose="02020603050405020304" pitchFamily="18" charset="0"/>
              </a:rPr>
              <a:t>Novità:</a:t>
            </a:r>
          </a:p>
          <a:p>
            <a:pPr marL="270510" algn="ctr"/>
            <a:endParaRPr lang="it-IT" sz="2000" dirty="0">
              <a:ea typeface="Calibri" panose="020F0502020204030204" pitchFamily="34" charset="0"/>
              <a:cs typeface="Times New Roman" panose="02020603050405020304" pitchFamily="18" charset="0"/>
            </a:endParaRPr>
          </a:p>
          <a:p>
            <a:pPr marL="270510" algn="ctr"/>
            <a:r>
              <a:rPr lang="it-IT" sz="2000" b="1" dirty="0">
                <a:solidFill>
                  <a:srgbClr val="00B050"/>
                </a:solidFill>
                <a:ea typeface="Calibri" panose="020F0502020204030204" pitchFamily="34" charset="0"/>
                <a:cs typeface="Times New Roman" panose="02020603050405020304" pitchFamily="18" charset="0"/>
              </a:rPr>
              <a:t>Abbiamo estenso la disciplina anche ai casi di assistenza di altri parenti entro il primo grado, previo confronto aziendale</a:t>
            </a:r>
          </a:p>
          <a:p>
            <a:pPr marL="457200" algn="just">
              <a:buNone/>
            </a:pPr>
            <a:r>
              <a:rPr lang="it-IT" sz="1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04519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6099F-D2E4-105C-65A1-09F92D12B94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8A3159C-D0B3-3E3D-57C7-76E9B5F841DA}"/>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Permessi, assenze e congedi (Capo III)</a:t>
            </a:r>
          </a:p>
        </p:txBody>
      </p:sp>
      <p:sp>
        <p:nvSpPr>
          <p:cNvPr id="3" name="Segnaposto contenuto 2">
            <a:extLst>
              <a:ext uri="{FF2B5EF4-FFF2-40B4-BE49-F238E27FC236}">
                <a16:creationId xmlns:a16="http://schemas.microsoft.com/office/drawing/2014/main" id="{1D84B1B5-852C-1DA0-6C67-24958C7E30E3}"/>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58788383-4B9C-C927-B83D-8BAA9F8C996F}"/>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D6BE06E2-6D76-555E-1472-9399E56F0135}"/>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98E4845E-819C-BDE5-1632-EAF85E4A50C2}"/>
              </a:ext>
            </a:extLst>
          </p:cNvPr>
          <p:cNvSpPr txBox="1"/>
          <p:nvPr/>
        </p:nvSpPr>
        <p:spPr>
          <a:xfrm>
            <a:off x="707136" y="1825625"/>
            <a:ext cx="10924032" cy="4324261"/>
          </a:xfrm>
          <a:prstGeom prst="rect">
            <a:avLst/>
          </a:prstGeom>
          <a:noFill/>
        </p:spPr>
        <p:txBody>
          <a:bodyPr wrap="square" rtlCol="0">
            <a:spAutoFit/>
          </a:bodyPr>
          <a:lstStyle/>
          <a:p>
            <a:pPr marL="556260" indent="-285750" algn="just">
              <a:buFont typeface="Arial" panose="020B0604020202020204" pitchFamily="34" charset="0"/>
              <a:buChar char="•"/>
            </a:pPr>
            <a:r>
              <a:rPr lang="it-IT" sz="1700" dirty="0"/>
              <a:t>Aziende ed Enti consentono la partecipazione dei dipendenti alle </a:t>
            </a:r>
            <a:r>
              <a:rPr lang="it-IT" sz="1700" b="1" dirty="0"/>
              <a:t>associazioni di volontariato </a:t>
            </a:r>
            <a:r>
              <a:rPr lang="it-IT" sz="1700" dirty="0"/>
              <a:t>(art. 39)</a:t>
            </a:r>
          </a:p>
          <a:p>
            <a:pPr marL="270510" algn="just"/>
            <a:endParaRPr lang="it-IT" sz="1700" dirty="0"/>
          </a:p>
          <a:p>
            <a:pPr marL="556260" indent="-285750" algn="just">
              <a:buFont typeface="Arial" panose="020B0604020202020204" pitchFamily="34" charset="0"/>
              <a:buChar char="•"/>
            </a:pPr>
            <a:r>
              <a:rPr lang="it-IT" sz="1700" dirty="0"/>
              <a:t>Integrata la disciplina relativa al trattamento economico spettante al dipendente che si assenti per malattia o infortunio. Tale modifica permette ai dipendenti in malattia di godere di una retribuzione complessiva nei primi 18 mesi di malattia </a:t>
            </a:r>
            <a:r>
              <a:rPr lang="it-IT" sz="1700" b="1" dirty="0">
                <a:solidFill>
                  <a:srgbClr val="FF0000"/>
                </a:solidFill>
              </a:rPr>
              <a:t>più ampia rispetto alla formulazione precedente</a:t>
            </a:r>
            <a:r>
              <a:rPr lang="it-IT" sz="1700" dirty="0"/>
              <a:t>, comprendendo all’interno del calcolo percentuale anche tutte gli elementi fissi della retribuzione e le relative indennità (art. 40)</a:t>
            </a:r>
          </a:p>
          <a:p>
            <a:pPr marL="270510" algn="just"/>
            <a:endParaRPr lang="it-IT" sz="1700" dirty="0"/>
          </a:p>
          <a:p>
            <a:pPr marL="556260" indent="-285750" algn="just">
              <a:buFont typeface="Arial" panose="020B0604020202020204" pitchFamily="34" charset="0"/>
              <a:buChar char="•"/>
            </a:pPr>
            <a:r>
              <a:rPr lang="it-IT" sz="1700" dirty="0"/>
              <a:t>Estesa la disciplina su assenze in caso di gravi patologie anche ai casi di </a:t>
            </a:r>
            <a:r>
              <a:rPr lang="it-IT" sz="1700" b="1" dirty="0">
                <a:solidFill>
                  <a:srgbClr val="00B050"/>
                </a:solidFill>
              </a:rPr>
              <a:t>trapianti di organi e/o tessuti</a:t>
            </a:r>
            <a:r>
              <a:rPr lang="it-IT" sz="1700" dirty="0"/>
              <a:t>, escludendo pertanto i periodi di assenza dal computo del comporto (art. 41)</a:t>
            </a:r>
          </a:p>
          <a:p>
            <a:pPr marL="270510" algn="just"/>
            <a:endParaRPr lang="it-IT" sz="1700" dirty="0"/>
          </a:p>
          <a:p>
            <a:pPr marL="556260" indent="-285750" algn="just">
              <a:buFont typeface="Arial" panose="020B0604020202020204" pitchFamily="34" charset="0"/>
              <a:buChar char="•"/>
            </a:pPr>
            <a:r>
              <a:rPr lang="it-IT" sz="1700" dirty="0"/>
              <a:t>Chiarito quanto previsto </a:t>
            </a:r>
            <a:r>
              <a:rPr lang="it-IT" sz="1700" b="1" dirty="0"/>
              <a:t>dall’art. 34 comma 5 del D.lgs. n. 151/2001 </a:t>
            </a:r>
            <a:r>
              <a:rPr lang="it-IT" sz="1700" dirty="0"/>
              <a:t>ovvero che tutti i periodi di congedo parentale, anche quelli successivi ai primi 30 gg, sono computati nell’anzianità di servizio e non comportano riduzione di ferie, riposi, tredicesima mensilità (art. 44)</a:t>
            </a:r>
          </a:p>
          <a:p>
            <a:pPr marL="556260" indent="-285750" algn="just">
              <a:buFont typeface="Arial" panose="020B0604020202020204" pitchFamily="34" charset="0"/>
              <a:buChar char="•"/>
            </a:pPr>
            <a:endParaRPr lang="it-IT" sz="1700" dirty="0"/>
          </a:p>
          <a:p>
            <a:pPr marL="556260" indent="-285750" algn="just">
              <a:buFont typeface="Arial" panose="020B0604020202020204" pitchFamily="34" charset="0"/>
              <a:buChar char="•"/>
            </a:pPr>
            <a:r>
              <a:rPr lang="it-IT" sz="1700" dirty="0"/>
              <a:t>È possibile, su base volontaria, fruire dei periodi di congedo parentale </a:t>
            </a:r>
            <a:r>
              <a:rPr lang="it-IT" sz="1700" b="1" dirty="0"/>
              <a:t>anche su base oraria </a:t>
            </a:r>
            <a:r>
              <a:rPr lang="it-IT" sz="1700" dirty="0"/>
              <a:t>(art. 45)</a:t>
            </a:r>
          </a:p>
          <a:p>
            <a:pPr marL="556260" indent="-285750" algn="just">
              <a:buFont typeface="Arial" panose="020B0604020202020204" pitchFamily="34" charset="0"/>
              <a:buChar char="•"/>
            </a:pPr>
            <a:endParaRPr lang="it-IT" sz="2000" b="1"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3788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93CB6-2A08-9B5F-18C1-D533F7F8793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BDD4F99-BC66-F92F-152F-CB291E36157E}"/>
              </a:ext>
            </a:extLst>
          </p:cNvPr>
          <p:cNvSpPr>
            <a:spLocks noGrp="1"/>
          </p:cNvSpPr>
          <p:nvPr>
            <p:ph type="title"/>
          </p:nvPr>
        </p:nvSpPr>
        <p:spPr>
          <a:xfrm>
            <a:off x="838200" y="2766218"/>
            <a:ext cx="10515600" cy="1325563"/>
          </a:xfrm>
          <a:ln>
            <a:solidFill>
              <a:srgbClr val="FF0000"/>
            </a:solidFill>
          </a:ln>
        </p:spPr>
        <p:txBody>
          <a:bodyPr>
            <a:normAutofit/>
          </a:bodyPr>
          <a:lstStyle/>
          <a:p>
            <a:pPr algn="ctr"/>
            <a:r>
              <a:rPr lang="it-IT" dirty="0">
                <a:solidFill>
                  <a:srgbClr val="00B050"/>
                </a:solidFill>
                <a:effectLst>
                  <a:outerShdw blurRad="38100" dist="38100" dir="2700000" algn="tl">
                    <a:srgbClr val="000000">
                      <a:alpha val="43137"/>
                    </a:srgbClr>
                  </a:outerShdw>
                </a:effectLst>
                <a:latin typeface="Speak Pro" panose="020B0504020101020102" pitchFamily="34" charset="0"/>
                <a:cs typeface="Aharoni" panose="02010803020104030203" pitchFamily="2" charset="-79"/>
              </a:rPr>
              <a:t>Ulteriori disposizioni</a:t>
            </a:r>
          </a:p>
        </p:txBody>
      </p:sp>
      <p:pic>
        <p:nvPicPr>
          <p:cNvPr id="9" name="Immagine 8">
            <a:extLst>
              <a:ext uri="{FF2B5EF4-FFF2-40B4-BE49-F238E27FC236}">
                <a16:creationId xmlns:a16="http://schemas.microsoft.com/office/drawing/2014/main" id="{C83B446C-E6C4-76F9-A5BA-44D70C1E5926}"/>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12" name="CasellaDiTesto 11">
            <a:extLst>
              <a:ext uri="{FF2B5EF4-FFF2-40B4-BE49-F238E27FC236}">
                <a16:creationId xmlns:a16="http://schemas.microsoft.com/office/drawing/2014/main" id="{878838C5-12B2-CA37-1DFC-DF1D72E09B8E}"/>
              </a:ext>
            </a:extLst>
          </p:cNvPr>
          <p:cNvSpPr txBox="1"/>
          <p:nvPr/>
        </p:nvSpPr>
        <p:spPr>
          <a:xfrm>
            <a:off x="4917186" y="6493446"/>
            <a:ext cx="2357628" cy="276999"/>
          </a:xfrm>
          <a:prstGeom prst="rect">
            <a:avLst/>
          </a:prstGeom>
          <a:noFill/>
        </p:spPr>
        <p:txBody>
          <a:bodyPr wrap="square" rtlCol="0">
            <a:spAutoFit/>
          </a:bodyPr>
          <a:lstStyle/>
          <a:p>
            <a:r>
              <a:rPr lang="it-IT" sz="1200" i="1" dirty="0"/>
              <a:t>Ccnl Sanità Pubblica 2022 - 2024</a:t>
            </a:r>
          </a:p>
        </p:txBody>
      </p:sp>
    </p:spTree>
    <p:extLst>
      <p:ext uri="{BB962C8B-B14F-4D97-AF65-F5344CB8AC3E}">
        <p14:creationId xmlns:p14="http://schemas.microsoft.com/office/powerpoint/2010/main" val="2317654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F8C76-3079-0A2C-038A-1A6DB818470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E2DA27C-C371-E808-11B2-012A5872206C}"/>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Formazione del personale (art. 48)</a:t>
            </a:r>
          </a:p>
        </p:txBody>
      </p:sp>
      <p:sp>
        <p:nvSpPr>
          <p:cNvPr id="3" name="Segnaposto contenuto 2">
            <a:extLst>
              <a:ext uri="{FF2B5EF4-FFF2-40B4-BE49-F238E27FC236}">
                <a16:creationId xmlns:a16="http://schemas.microsoft.com/office/drawing/2014/main" id="{BD5BEC3A-365A-0BFB-C125-B072C6A26D65}"/>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20DCFDA5-B21F-7005-9ED0-C80EBF148B55}"/>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D2DAF762-3254-42C7-3AFD-4D9AF92A1F81}"/>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7ABA16A7-1260-BA3C-6246-09236B2E73F4}"/>
              </a:ext>
            </a:extLst>
          </p:cNvPr>
          <p:cNvSpPr txBox="1"/>
          <p:nvPr/>
        </p:nvSpPr>
        <p:spPr>
          <a:xfrm>
            <a:off x="707136" y="1825625"/>
            <a:ext cx="10924032" cy="3493264"/>
          </a:xfrm>
          <a:prstGeom prst="rect">
            <a:avLst/>
          </a:prstGeom>
          <a:noFill/>
        </p:spPr>
        <p:txBody>
          <a:bodyPr wrap="square" rtlCol="0">
            <a:spAutoFit/>
          </a:bodyPr>
          <a:lstStyle/>
          <a:p>
            <a:pPr marL="270510" algn="just"/>
            <a:endParaRPr lang="it-IT" sz="1700" dirty="0"/>
          </a:p>
          <a:p>
            <a:pPr marL="270510" algn="just"/>
            <a:endParaRPr lang="it-IT" sz="1700" dirty="0"/>
          </a:p>
          <a:p>
            <a:pPr marL="556260" indent="-285750" algn="just">
              <a:buFont typeface="Arial" panose="020B0604020202020204" pitchFamily="34" charset="0"/>
              <a:buChar char="•"/>
            </a:pPr>
            <a:r>
              <a:rPr lang="it-IT" sz="1700" b="1" dirty="0"/>
              <a:t>Il dipendente può richiedere specifici percorsi di formazione coerenti con il proprio profilo di inquadramento </a:t>
            </a:r>
            <a:r>
              <a:rPr lang="it-IT" sz="1700" b="1" dirty="0">
                <a:solidFill>
                  <a:srgbClr val="00B050"/>
                </a:solidFill>
              </a:rPr>
              <a:t>fino ad un massimo del 30% dei crediti formativi annuali</a:t>
            </a:r>
          </a:p>
          <a:p>
            <a:pPr marL="270510" algn="just"/>
            <a:endParaRPr lang="it-IT" sz="1700" dirty="0"/>
          </a:p>
          <a:p>
            <a:pPr marL="556260" indent="-285750" algn="just">
              <a:buFont typeface="Arial" panose="020B0604020202020204" pitchFamily="34" charset="0"/>
              <a:buChar char="•"/>
            </a:pPr>
            <a:r>
              <a:rPr lang="it-IT" sz="1700" dirty="0"/>
              <a:t>Restituita centralità alla formazione del personale </a:t>
            </a:r>
            <a:r>
              <a:rPr lang="it-IT" sz="1700" b="1" dirty="0"/>
              <a:t>dei ruoli ulteriori al ruolo sanitario.</a:t>
            </a:r>
          </a:p>
          <a:p>
            <a:pPr marL="270510" algn="just"/>
            <a:endParaRPr lang="it-IT" sz="1700" dirty="0"/>
          </a:p>
          <a:p>
            <a:pPr marL="556260" indent="-285750" algn="just">
              <a:buFont typeface="Arial" panose="020B0604020202020204" pitchFamily="34" charset="0"/>
              <a:buChar char="•"/>
            </a:pPr>
            <a:r>
              <a:rPr lang="it-IT" sz="1700" dirty="0"/>
              <a:t>Ai dipendenti di tutti i ruoli </a:t>
            </a:r>
            <a:r>
              <a:rPr lang="it-IT" sz="1700" b="1" dirty="0">
                <a:solidFill>
                  <a:srgbClr val="FF0000"/>
                </a:solidFill>
              </a:rPr>
              <a:t>sono garantite 24 ore annuali </a:t>
            </a:r>
            <a:r>
              <a:rPr lang="it-IT" sz="1700" dirty="0"/>
              <a:t>destinate alla formazione continua, alla formazione obbligatoria prevista dalle disposizioni di legge e alle altre attività formative previste nel piano integrato di attività e organizzazione (PIAO) aziendale.</a:t>
            </a:r>
          </a:p>
          <a:p>
            <a:pPr marL="556260" indent="-285750" algn="just">
              <a:buFont typeface="Arial" panose="020B0604020202020204" pitchFamily="34" charset="0"/>
              <a:buChar char="•"/>
            </a:pPr>
            <a:endParaRPr lang="it-IT" sz="1700" dirty="0"/>
          </a:p>
          <a:p>
            <a:pPr marL="556260" indent="-285750" algn="just">
              <a:buFont typeface="Arial" panose="020B0604020202020204" pitchFamily="34" charset="0"/>
              <a:buChar char="•"/>
            </a:pPr>
            <a:r>
              <a:rPr lang="it-IT" sz="1700" b="1" dirty="0"/>
              <a:t>La formazione rappresenta </a:t>
            </a:r>
            <a:r>
              <a:rPr lang="it-IT" sz="1700" b="1" dirty="0">
                <a:solidFill>
                  <a:srgbClr val="FF0000"/>
                </a:solidFill>
              </a:rPr>
              <a:t>un diritto/dovere </a:t>
            </a:r>
            <a:r>
              <a:rPr lang="it-IT" sz="1700" b="1" dirty="0"/>
              <a:t>del dipendente e che il personale che vi partecipa </a:t>
            </a:r>
            <a:r>
              <a:rPr lang="it-IT" sz="1700" b="1" dirty="0">
                <a:solidFill>
                  <a:srgbClr val="00B050"/>
                </a:solidFill>
              </a:rPr>
              <a:t>è considerato in servizio a tutti gli effetti.</a:t>
            </a:r>
          </a:p>
        </p:txBody>
      </p:sp>
    </p:spTree>
    <p:extLst>
      <p:ext uri="{BB962C8B-B14F-4D97-AF65-F5344CB8AC3E}">
        <p14:creationId xmlns:p14="http://schemas.microsoft.com/office/powerpoint/2010/main" val="858500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AA845-3475-E826-91BE-1353DAAE48E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3F6B497-807D-C1F6-4E2B-7300FB08C70C}"/>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Politiche di Age Management(art. 49)</a:t>
            </a:r>
          </a:p>
        </p:txBody>
      </p:sp>
      <p:sp>
        <p:nvSpPr>
          <p:cNvPr id="3" name="Segnaposto contenuto 2">
            <a:extLst>
              <a:ext uri="{FF2B5EF4-FFF2-40B4-BE49-F238E27FC236}">
                <a16:creationId xmlns:a16="http://schemas.microsoft.com/office/drawing/2014/main" id="{95758941-6865-0495-F66C-1A6B30A93FD9}"/>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ADB64AF5-253A-5E91-20E0-DE7A75F76593}"/>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35BE2A14-E507-4381-E906-25CB0E674DA4}"/>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D5C7A1E3-A067-6C7E-C578-D35AEFB9927D}"/>
              </a:ext>
            </a:extLst>
          </p:cNvPr>
          <p:cNvSpPr txBox="1"/>
          <p:nvPr/>
        </p:nvSpPr>
        <p:spPr>
          <a:xfrm>
            <a:off x="707136" y="1825625"/>
            <a:ext cx="10924032" cy="4801314"/>
          </a:xfrm>
          <a:prstGeom prst="rect">
            <a:avLst/>
          </a:prstGeom>
          <a:noFill/>
        </p:spPr>
        <p:txBody>
          <a:bodyPr wrap="square" rtlCol="0">
            <a:spAutoFit/>
          </a:bodyPr>
          <a:lstStyle/>
          <a:p>
            <a:pPr marL="270510" algn="ctr"/>
            <a:r>
              <a:rPr lang="it-IT" sz="1700" b="1" dirty="0">
                <a:solidFill>
                  <a:srgbClr val="00B050"/>
                </a:solidFill>
              </a:rPr>
              <a:t>Nuova disciplina per gestire il fenomeno del progressivo invecchiamento degli organici</a:t>
            </a:r>
          </a:p>
          <a:p>
            <a:pPr marL="270510" algn="ctr"/>
            <a:endParaRPr lang="it-IT" sz="1700" b="1" dirty="0">
              <a:solidFill>
                <a:srgbClr val="00B050"/>
              </a:solidFill>
            </a:endParaRPr>
          </a:p>
          <a:p>
            <a:pPr marL="270510" algn="ctr"/>
            <a:r>
              <a:rPr lang="it-IT" sz="1700" dirty="0"/>
              <a:t>Aziende ed Enti definiscono politiche e regole di gestione del personale al fine di valorizzare la persona lungo l’intero percorso della vita lavorativa</a:t>
            </a:r>
          </a:p>
          <a:p>
            <a:pPr marL="270510" algn="ctr"/>
            <a:endParaRPr lang="it-IT" sz="1700" dirty="0"/>
          </a:p>
          <a:p>
            <a:pPr marL="270510" algn="ctr"/>
            <a:r>
              <a:rPr lang="it-IT" sz="1700" b="1" dirty="0">
                <a:solidFill>
                  <a:srgbClr val="FF0000"/>
                </a:solidFill>
              </a:rPr>
              <a:t>Per il personale che ha superato la soglia di 60 anni </a:t>
            </a:r>
            <a:r>
              <a:rPr lang="it-IT" sz="1700" dirty="0"/>
              <a:t>possono essere realizzati i seguenti obiettivi:</a:t>
            </a:r>
          </a:p>
          <a:p>
            <a:pPr marL="1470660" lvl="2" indent="-285750" algn="just">
              <a:buFont typeface="Arial" panose="020B0604020202020204" pitchFamily="34" charset="0"/>
              <a:buChar char="•"/>
            </a:pPr>
            <a:r>
              <a:rPr lang="it-IT" sz="1700" dirty="0"/>
              <a:t>Riduzione dei turni notturni</a:t>
            </a:r>
          </a:p>
          <a:p>
            <a:pPr marL="1470660" lvl="2" indent="-285750" algn="just">
              <a:buFont typeface="Arial" panose="020B0604020202020204" pitchFamily="34" charset="0"/>
              <a:buChar char="•"/>
            </a:pPr>
            <a:r>
              <a:rPr lang="it-IT" sz="1700" dirty="0"/>
              <a:t>Riduzione durata turno;</a:t>
            </a:r>
          </a:p>
          <a:p>
            <a:pPr marL="1470660" lvl="2" indent="-285750" algn="just">
              <a:buFont typeface="Arial" panose="020B0604020202020204" pitchFamily="34" charset="0"/>
              <a:buChar char="•"/>
            </a:pPr>
            <a:r>
              <a:rPr lang="it-IT" sz="1700" dirty="0"/>
              <a:t>Priorità trasformazione rapporto di lavoro da tempo pieno a tempo parziale;</a:t>
            </a:r>
          </a:p>
          <a:p>
            <a:pPr marL="1470660" lvl="2" indent="-285750" algn="just">
              <a:buFont typeface="Arial" panose="020B0604020202020204" pitchFamily="34" charset="0"/>
              <a:buChar char="•"/>
            </a:pPr>
            <a:r>
              <a:rPr lang="it-IT" sz="1700" dirty="0"/>
              <a:t>Facilitazione accesso al lavoro agile</a:t>
            </a:r>
          </a:p>
          <a:p>
            <a:pPr marL="1470660" lvl="2" indent="-285750" algn="just">
              <a:buFont typeface="Arial" panose="020B0604020202020204" pitchFamily="34" charset="0"/>
              <a:buChar char="•"/>
            </a:pPr>
            <a:r>
              <a:rPr lang="it-IT" sz="1700" dirty="0" err="1"/>
              <a:t>Esonerabilità</a:t>
            </a:r>
            <a:r>
              <a:rPr lang="it-IT" sz="1700" dirty="0"/>
              <a:t> dai turni notturni e dai servizi di pronta disponibilità</a:t>
            </a:r>
          </a:p>
          <a:p>
            <a:pPr marL="1470660" lvl="2" indent="-285750" algn="just">
              <a:buFont typeface="Arial" panose="020B0604020202020204" pitchFamily="34" charset="0"/>
              <a:buChar char="•"/>
            </a:pPr>
            <a:r>
              <a:rPr lang="it-IT" sz="1700" dirty="0"/>
              <a:t>Impiego in attività di affiancamento/tutoraggio</a:t>
            </a:r>
          </a:p>
          <a:p>
            <a:pPr marL="1184910" lvl="2"/>
            <a:endParaRPr lang="it-IT" sz="1700" dirty="0"/>
          </a:p>
          <a:p>
            <a:pPr marL="1184910" lvl="2"/>
            <a:endParaRPr lang="it-IT" sz="1700" dirty="0"/>
          </a:p>
          <a:p>
            <a:pPr marL="1184910" lvl="2" algn="ctr"/>
            <a:r>
              <a:rPr lang="it-IT" sz="1700" b="1" dirty="0"/>
              <a:t>Le politiche di age management vengono discusse in OPI (che formula proposte </a:t>
            </a:r>
          </a:p>
          <a:p>
            <a:pPr marL="1184910" lvl="2" algn="ctr"/>
            <a:r>
              <a:rPr lang="it-IT" sz="1700" b="1" dirty="0"/>
              <a:t>da definire in CCI) e inoltre </a:t>
            </a:r>
            <a:r>
              <a:rPr lang="it-IT" sz="1700" b="1" u="sng" dirty="0"/>
              <a:t>sono monitorate annualmente</a:t>
            </a:r>
            <a:r>
              <a:rPr lang="it-IT" sz="1700" b="1" dirty="0"/>
              <a:t>.</a:t>
            </a:r>
          </a:p>
          <a:p>
            <a:pPr marL="1470660" lvl="2" indent="-285750" algn="ctr">
              <a:buFont typeface="Arial" panose="020B0604020202020204" pitchFamily="34" charset="0"/>
              <a:buChar char="•"/>
            </a:pPr>
            <a:endParaRPr lang="it-IT" sz="1700" b="1" dirty="0"/>
          </a:p>
          <a:p>
            <a:pPr marL="1470660" lvl="2" indent="-285750" algn="ctr">
              <a:buFont typeface="Arial" panose="020B0604020202020204" pitchFamily="34" charset="0"/>
              <a:buChar char="•"/>
            </a:pPr>
            <a:endParaRPr lang="it-IT" sz="1700" dirty="0"/>
          </a:p>
        </p:txBody>
      </p:sp>
    </p:spTree>
    <p:extLst>
      <p:ext uri="{BB962C8B-B14F-4D97-AF65-F5344CB8AC3E}">
        <p14:creationId xmlns:p14="http://schemas.microsoft.com/office/powerpoint/2010/main" val="2658785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D4238-876F-8FAE-D10D-56CA5E2C87A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5B0C356-733C-5A9A-BDE8-BCB531532223}"/>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Rapporto di lavoro a tempo parziale (art. 52)</a:t>
            </a:r>
          </a:p>
        </p:txBody>
      </p:sp>
      <p:sp>
        <p:nvSpPr>
          <p:cNvPr id="3" name="Segnaposto contenuto 2">
            <a:extLst>
              <a:ext uri="{FF2B5EF4-FFF2-40B4-BE49-F238E27FC236}">
                <a16:creationId xmlns:a16="http://schemas.microsoft.com/office/drawing/2014/main" id="{8F7DB3A0-C979-60B1-B143-3AED772CAE75}"/>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A6FA91A0-9E47-B211-D466-7612445E3260}"/>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C5606E22-08AF-2979-84BC-E2081E4DB2AC}"/>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2C61E614-0EE3-3FAC-1029-C3A5128AB61C}"/>
              </a:ext>
            </a:extLst>
          </p:cNvPr>
          <p:cNvSpPr txBox="1"/>
          <p:nvPr/>
        </p:nvSpPr>
        <p:spPr>
          <a:xfrm>
            <a:off x="707136" y="1825625"/>
            <a:ext cx="10924032" cy="3231654"/>
          </a:xfrm>
          <a:prstGeom prst="rect">
            <a:avLst/>
          </a:prstGeom>
          <a:noFill/>
        </p:spPr>
        <p:txBody>
          <a:bodyPr wrap="square" rtlCol="0">
            <a:spAutoFit/>
          </a:bodyPr>
          <a:lstStyle/>
          <a:p>
            <a:pPr marL="270510" algn="ctr"/>
            <a:endParaRPr lang="it-IT" sz="1700" b="1" dirty="0"/>
          </a:p>
          <a:p>
            <a:pPr marL="270510" algn="ctr"/>
            <a:endParaRPr lang="it-IT" sz="1700" b="1" dirty="0"/>
          </a:p>
          <a:p>
            <a:pPr marL="270510" algn="ctr"/>
            <a:endParaRPr lang="it-IT" sz="1700" b="1" dirty="0"/>
          </a:p>
          <a:p>
            <a:pPr marL="270510" algn="ctr"/>
            <a:r>
              <a:rPr lang="it-IT" sz="1700" b="1" dirty="0"/>
              <a:t>Prevista trasformazione del rapporto di lavoro da tempo pieno a tempo parziale </a:t>
            </a:r>
            <a:r>
              <a:rPr lang="it-IT" sz="1700" b="1" dirty="0">
                <a:solidFill>
                  <a:srgbClr val="FF0000"/>
                </a:solidFill>
              </a:rPr>
              <a:t>anche per periodi brevi </a:t>
            </a:r>
            <a:r>
              <a:rPr lang="it-IT" sz="1700" b="1" dirty="0">
                <a:solidFill>
                  <a:srgbClr val="00B050"/>
                </a:solidFill>
              </a:rPr>
              <a:t>non inferiori a 3 mesi e non superiori a 6 mesi </a:t>
            </a:r>
            <a:r>
              <a:rPr lang="it-IT" sz="1700" b="1" dirty="0"/>
              <a:t>in caso di gravi e documentate situazioni personali e familiari, da individuare in sede di contrattazione integrativa.</a:t>
            </a:r>
          </a:p>
          <a:p>
            <a:pPr marL="270510" algn="ctr"/>
            <a:endParaRPr lang="it-IT" sz="1700" b="1" dirty="0"/>
          </a:p>
          <a:p>
            <a:pPr marL="270510" algn="ctr"/>
            <a:endParaRPr lang="it-IT" sz="1700" b="1" dirty="0"/>
          </a:p>
          <a:p>
            <a:pPr marL="270510" algn="ctr"/>
            <a:endParaRPr lang="it-IT" sz="1700" b="1" dirty="0"/>
          </a:p>
          <a:p>
            <a:pPr marL="270510" algn="ctr"/>
            <a:r>
              <a:rPr lang="it-IT" sz="1700" dirty="0"/>
              <a:t>Non si applicano le disposizioni procedurali incompatibili con l’urgenza </a:t>
            </a:r>
          </a:p>
          <a:p>
            <a:pPr marL="270510" algn="ctr"/>
            <a:r>
              <a:rPr lang="it-IT" sz="1700" dirty="0"/>
              <a:t>come la tempistica di 60 gg per l’accettazione da parte dell’Azienda</a:t>
            </a:r>
          </a:p>
          <a:p>
            <a:pPr marL="1470660" lvl="2" indent="-285750" algn="ctr">
              <a:buFont typeface="Arial" panose="020B0604020202020204" pitchFamily="34" charset="0"/>
              <a:buChar char="•"/>
            </a:pPr>
            <a:endParaRPr lang="it-IT" sz="1700" dirty="0"/>
          </a:p>
        </p:txBody>
      </p:sp>
    </p:spTree>
    <p:extLst>
      <p:ext uri="{BB962C8B-B14F-4D97-AF65-F5344CB8AC3E}">
        <p14:creationId xmlns:p14="http://schemas.microsoft.com/office/powerpoint/2010/main" val="1680559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CE633-A8E8-1324-BB0A-5A7F6D88E6A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DFB0E2F-709D-A9AE-7AE1-E5E6DA5F95CD}"/>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Patrocinio legale (art. 54)</a:t>
            </a:r>
          </a:p>
        </p:txBody>
      </p:sp>
      <p:sp>
        <p:nvSpPr>
          <p:cNvPr id="3" name="Segnaposto contenuto 2">
            <a:extLst>
              <a:ext uri="{FF2B5EF4-FFF2-40B4-BE49-F238E27FC236}">
                <a16:creationId xmlns:a16="http://schemas.microsoft.com/office/drawing/2014/main" id="{F8008446-60E6-735C-E075-823A3BC2776F}"/>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E3BB6D1B-BE3A-0039-AB3C-DFD030DC2F8B}"/>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390C7D97-AE56-F521-B08D-50EC92B2F061}"/>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4FC8F834-EF20-31BF-CFFA-1B8A9317B651}"/>
              </a:ext>
            </a:extLst>
          </p:cNvPr>
          <p:cNvSpPr txBox="1"/>
          <p:nvPr/>
        </p:nvSpPr>
        <p:spPr>
          <a:xfrm>
            <a:off x="707136" y="1825625"/>
            <a:ext cx="10924032" cy="2446824"/>
          </a:xfrm>
          <a:prstGeom prst="rect">
            <a:avLst/>
          </a:prstGeom>
          <a:noFill/>
        </p:spPr>
        <p:txBody>
          <a:bodyPr wrap="square" rtlCol="0">
            <a:spAutoFit/>
          </a:bodyPr>
          <a:lstStyle/>
          <a:p>
            <a:pPr marL="270510" algn="ctr"/>
            <a:r>
              <a:rPr lang="it-IT" sz="1700" dirty="0"/>
              <a:t>Disciplina armonizzata con gli altri CCNL</a:t>
            </a:r>
          </a:p>
          <a:p>
            <a:pPr marL="270510" algn="ctr"/>
            <a:endParaRPr lang="it-IT" sz="1700" b="1" dirty="0">
              <a:solidFill>
                <a:srgbClr val="FF0000"/>
              </a:solidFill>
            </a:endParaRPr>
          </a:p>
          <a:p>
            <a:pPr marL="270510" algn="just"/>
            <a:endParaRPr lang="it-IT" sz="1700" dirty="0">
              <a:solidFill>
                <a:srgbClr val="FF0000"/>
              </a:solidFill>
            </a:endParaRPr>
          </a:p>
          <a:p>
            <a:pPr marL="270510" algn="just"/>
            <a:endParaRPr lang="it-IT" sz="1700" dirty="0">
              <a:solidFill>
                <a:srgbClr val="FF0000"/>
              </a:solidFill>
            </a:endParaRPr>
          </a:p>
          <a:p>
            <a:pPr marL="270510" algn="just"/>
            <a:r>
              <a:rPr lang="it-IT" sz="1700" b="1" dirty="0"/>
              <a:t>Estesa la tutela economica anche ai casi in cui </a:t>
            </a:r>
            <a:r>
              <a:rPr lang="it-IT" sz="1700" b="1" dirty="0">
                <a:solidFill>
                  <a:srgbClr val="FF0000"/>
                </a:solidFill>
              </a:rPr>
              <a:t>sussiste inizialmente una condizione giudicata dall’Azienda o Ente di conflitto d’interesse </a:t>
            </a:r>
            <a:r>
              <a:rPr lang="it-IT" sz="1700" b="1" dirty="0"/>
              <a:t>ma successivamente si conclude con un processo favorevole per il dipendente</a:t>
            </a:r>
          </a:p>
          <a:p>
            <a:pPr marL="270510" algn="just"/>
            <a:endParaRPr lang="it-IT" sz="1700" dirty="0"/>
          </a:p>
          <a:p>
            <a:pPr marL="1470660" lvl="2" indent="-285750" algn="ctr">
              <a:buFont typeface="Arial" panose="020B0604020202020204" pitchFamily="34" charset="0"/>
              <a:buChar char="•"/>
            </a:pPr>
            <a:endParaRPr lang="it-IT" sz="1700" dirty="0"/>
          </a:p>
        </p:txBody>
      </p:sp>
    </p:spTree>
    <p:extLst>
      <p:ext uri="{BB962C8B-B14F-4D97-AF65-F5344CB8AC3E}">
        <p14:creationId xmlns:p14="http://schemas.microsoft.com/office/powerpoint/2010/main" val="939230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C3A8B-60EB-00CF-635B-29D5D33BE32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42BFC43-D694-6E19-7D2C-F8509EDFAAA6}"/>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Patrocinio legale in caso di aggressioni (art. 55)</a:t>
            </a:r>
          </a:p>
        </p:txBody>
      </p:sp>
      <p:sp>
        <p:nvSpPr>
          <p:cNvPr id="3" name="Segnaposto contenuto 2">
            <a:extLst>
              <a:ext uri="{FF2B5EF4-FFF2-40B4-BE49-F238E27FC236}">
                <a16:creationId xmlns:a16="http://schemas.microsoft.com/office/drawing/2014/main" id="{BA29A543-D352-657B-597E-F967D16B7FFB}"/>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CF043FE5-46A9-5E4E-B572-D93C94B62F06}"/>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E6003B29-4B56-42D4-8258-36A91B96E4D5}"/>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0DED2F4F-6274-3DF8-14AA-A3873C223C1C}"/>
              </a:ext>
            </a:extLst>
          </p:cNvPr>
          <p:cNvSpPr txBox="1"/>
          <p:nvPr/>
        </p:nvSpPr>
        <p:spPr>
          <a:xfrm>
            <a:off x="707136" y="1825625"/>
            <a:ext cx="10924032" cy="2970044"/>
          </a:xfrm>
          <a:prstGeom prst="rect">
            <a:avLst/>
          </a:prstGeom>
          <a:noFill/>
        </p:spPr>
        <p:txBody>
          <a:bodyPr wrap="square" rtlCol="0">
            <a:spAutoFit/>
          </a:bodyPr>
          <a:lstStyle/>
          <a:p>
            <a:pPr marL="270510" algn="ctr"/>
            <a:r>
              <a:rPr lang="it-IT" sz="1700" b="1" dirty="0"/>
              <a:t>Contro l’orrendo fenomeno delle aggressioni ai danni del personale, abbiamo ottenuto che:</a:t>
            </a:r>
          </a:p>
          <a:p>
            <a:pPr marL="270510" algn="ctr"/>
            <a:endParaRPr lang="it-IT" sz="1700" b="1" dirty="0">
              <a:solidFill>
                <a:srgbClr val="00B050"/>
              </a:solidFill>
            </a:endParaRPr>
          </a:p>
          <a:p>
            <a:pPr marL="270510" algn="ctr"/>
            <a:endParaRPr lang="it-IT" sz="1700" b="1" dirty="0">
              <a:solidFill>
                <a:srgbClr val="00B050"/>
              </a:solidFill>
            </a:endParaRPr>
          </a:p>
          <a:p>
            <a:pPr marL="556260" indent="-285750" algn="just">
              <a:buFont typeface="Arial" panose="020B0604020202020204" pitchFamily="34" charset="0"/>
              <a:buChar char="•"/>
            </a:pPr>
            <a:r>
              <a:rPr lang="it-IT" sz="1700" b="1" dirty="0">
                <a:solidFill>
                  <a:srgbClr val="FF0000"/>
                </a:solidFill>
              </a:rPr>
              <a:t>l’Azienda assuma ogni onere di difesa per tutti i gradi del giudizio! </a:t>
            </a:r>
            <a:endParaRPr lang="it-IT" sz="1700" dirty="0"/>
          </a:p>
          <a:p>
            <a:pPr marL="270510" algn="just"/>
            <a:endParaRPr lang="it-IT" sz="1700" b="1" dirty="0"/>
          </a:p>
          <a:p>
            <a:pPr marL="270510" algn="just"/>
            <a:endParaRPr lang="it-IT" sz="1700" b="1" dirty="0"/>
          </a:p>
          <a:p>
            <a:pPr marL="556260" indent="-285750" algn="just">
              <a:buFont typeface="Arial" panose="020B0604020202020204" pitchFamily="34" charset="0"/>
              <a:buChar char="•"/>
            </a:pPr>
            <a:r>
              <a:rPr lang="it-IT" sz="1700" b="1" dirty="0">
                <a:solidFill>
                  <a:srgbClr val="00B050"/>
                </a:solidFill>
              </a:rPr>
              <a:t>l’Azienda si costituisca parte civile nel processo!</a:t>
            </a:r>
          </a:p>
          <a:p>
            <a:pPr marL="270510" algn="just"/>
            <a:endParaRPr lang="it-IT" sz="1700" b="1" dirty="0"/>
          </a:p>
          <a:p>
            <a:pPr marL="270510" algn="just"/>
            <a:endParaRPr lang="it-IT" sz="1700" b="1" dirty="0"/>
          </a:p>
          <a:p>
            <a:pPr marL="556260" indent="-285750" algn="just">
              <a:buFont typeface="Arial" panose="020B0604020202020204" pitchFamily="34" charset="0"/>
              <a:buChar char="•"/>
            </a:pPr>
            <a:r>
              <a:rPr lang="it-IT" sz="1700" b="1" dirty="0">
                <a:solidFill>
                  <a:srgbClr val="FF0000"/>
                </a:solidFill>
              </a:rPr>
              <a:t>l’Azienda fornisca assistenza psicologica alla vittima di aggressione!</a:t>
            </a:r>
          </a:p>
          <a:p>
            <a:pPr marL="1470660" lvl="2" indent="-285750" algn="ctr">
              <a:buFont typeface="Arial" panose="020B0604020202020204" pitchFamily="34" charset="0"/>
              <a:buChar char="•"/>
            </a:pPr>
            <a:endParaRPr lang="it-IT" sz="1700" dirty="0"/>
          </a:p>
        </p:txBody>
      </p:sp>
    </p:spTree>
    <p:extLst>
      <p:ext uri="{BB962C8B-B14F-4D97-AF65-F5344CB8AC3E}">
        <p14:creationId xmlns:p14="http://schemas.microsoft.com/office/powerpoint/2010/main" val="3211973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B8396-F071-4265-234B-410F2DAFC16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05D889E-B55A-E2A0-421D-557BF3FF98FB}"/>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Welfare integrativo(art. 56)</a:t>
            </a:r>
          </a:p>
        </p:txBody>
      </p:sp>
      <p:sp>
        <p:nvSpPr>
          <p:cNvPr id="3" name="Segnaposto contenuto 2">
            <a:extLst>
              <a:ext uri="{FF2B5EF4-FFF2-40B4-BE49-F238E27FC236}">
                <a16:creationId xmlns:a16="http://schemas.microsoft.com/office/drawing/2014/main" id="{A529CCAF-9E0F-C332-D3DC-76D9239F1C5D}"/>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387398BC-4B1B-067F-6C25-19FD3A5AE03B}"/>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B5145EC9-4D72-7CF6-2301-7FB06729A516}"/>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239CD228-0AF9-8AD8-6623-674994DED655}"/>
              </a:ext>
            </a:extLst>
          </p:cNvPr>
          <p:cNvSpPr txBox="1"/>
          <p:nvPr/>
        </p:nvSpPr>
        <p:spPr>
          <a:xfrm>
            <a:off x="707136" y="1825625"/>
            <a:ext cx="10924032" cy="2708434"/>
          </a:xfrm>
          <a:prstGeom prst="rect">
            <a:avLst/>
          </a:prstGeom>
          <a:noFill/>
        </p:spPr>
        <p:txBody>
          <a:bodyPr wrap="square" rtlCol="0">
            <a:spAutoFit/>
          </a:bodyPr>
          <a:lstStyle/>
          <a:p>
            <a:pPr marL="270510" algn="ctr"/>
            <a:r>
              <a:rPr lang="it-IT" sz="1700" dirty="0"/>
              <a:t>Rafforzate anche le voci di natura assistenziale e sociale erogabili, </a:t>
            </a:r>
          </a:p>
          <a:p>
            <a:pPr marL="270510" algn="ctr"/>
            <a:r>
              <a:rPr lang="it-IT" sz="1700" dirty="0"/>
              <a:t>previa contrattazione integrativa</a:t>
            </a:r>
          </a:p>
          <a:p>
            <a:pPr marL="270510" algn="ctr"/>
            <a:endParaRPr lang="it-IT" sz="1700" b="1" dirty="0">
              <a:solidFill>
                <a:srgbClr val="FF0000"/>
              </a:solidFill>
            </a:endParaRPr>
          </a:p>
          <a:p>
            <a:pPr marL="270510" algn="just"/>
            <a:endParaRPr lang="it-IT" sz="1700" dirty="0">
              <a:solidFill>
                <a:srgbClr val="FF0000"/>
              </a:solidFill>
            </a:endParaRPr>
          </a:p>
          <a:p>
            <a:pPr marL="270510" algn="just"/>
            <a:endParaRPr lang="it-IT" sz="1700" dirty="0">
              <a:solidFill>
                <a:srgbClr val="FF0000"/>
              </a:solidFill>
            </a:endParaRPr>
          </a:p>
          <a:p>
            <a:pPr marL="556260" indent="-285750" algn="just">
              <a:buFont typeface="Arial" panose="020B0604020202020204" pitchFamily="34" charset="0"/>
              <a:buChar char="•"/>
            </a:pPr>
            <a:r>
              <a:rPr lang="it-IT" sz="1700" b="1" dirty="0"/>
              <a:t>Benefici per l’incentivazione della mobilità sostenibile;</a:t>
            </a:r>
          </a:p>
          <a:p>
            <a:pPr marL="270510" algn="just"/>
            <a:endParaRPr lang="it-IT" sz="1700" b="1" dirty="0"/>
          </a:p>
          <a:p>
            <a:pPr marL="556260" indent="-285750" algn="just">
              <a:buFont typeface="Arial" panose="020B0604020202020204" pitchFamily="34" charset="0"/>
              <a:buChar char="•"/>
            </a:pPr>
            <a:r>
              <a:rPr lang="it-IT" sz="1700" b="1" dirty="0"/>
              <a:t>Ulteriori benefici che, in base alle vigenti norme fiscali, non concorrono a formare il reddito di lavoro dipendente</a:t>
            </a:r>
          </a:p>
          <a:p>
            <a:pPr marL="1470660" lvl="2" indent="-285750" algn="ctr">
              <a:buFont typeface="Arial" panose="020B0604020202020204" pitchFamily="34" charset="0"/>
              <a:buChar char="•"/>
            </a:pPr>
            <a:endParaRPr lang="it-IT" sz="1700" dirty="0"/>
          </a:p>
        </p:txBody>
      </p:sp>
      <p:sp>
        <p:nvSpPr>
          <p:cNvPr id="4" name="CasellaDiTesto 3">
            <a:extLst>
              <a:ext uri="{FF2B5EF4-FFF2-40B4-BE49-F238E27FC236}">
                <a16:creationId xmlns:a16="http://schemas.microsoft.com/office/drawing/2014/main" id="{DD76F733-92F4-3C14-0E93-B5A9954B1DBA}"/>
              </a:ext>
            </a:extLst>
          </p:cNvPr>
          <p:cNvSpPr txBox="1"/>
          <p:nvPr/>
        </p:nvSpPr>
        <p:spPr>
          <a:xfrm>
            <a:off x="3520440" y="4191878"/>
            <a:ext cx="3959352" cy="584775"/>
          </a:xfrm>
          <a:prstGeom prst="rect">
            <a:avLst/>
          </a:prstGeom>
          <a:noFill/>
        </p:spPr>
        <p:txBody>
          <a:bodyPr wrap="square" rtlCol="0">
            <a:spAutoFit/>
          </a:bodyPr>
          <a:lstStyle/>
          <a:p>
            <a:r>
              <a:rPr lang="it-IT" sz="1600" b="1" dirty="0">
                <a:solidFill>
                  <a:srgbClr val="FF0000"/>
                </a:solidFill>
              </a:rPr>
              <a:t>Formula appositamente ampia per poter includere tutte le voci di welfare possibili</a:t>
            </a:r>
            <a:endParaRPr lang="it-IT" sz="1600" b="1" u="sng" dirty="0">
              <a:solidFill>
                <a:srgbClr val="FF0000"/>
              </a:solidFill>
            </a:endParaRPr>
          </a:p>
        </p:txBody>
      </p:sp>
      <p:pic>
        <p:nvPicPr>
          <p:cNvPr id="5" name="Immagine 4">
            <a:extLst>
              <a:ext uri="{FF2B5EF4-FFF2-40B4-BE49-F238E27FC236}">
                <a16:creationId xmlns:a16="http://schemas.microsoft.com/office/drawing/2014/main" id="{F4C60F83-D703-4576-34F7-147949DFA0D7}"/>
              </a:ext>
            </a:extLst>
          </p:cNvPr>
          <p:cNvPicPr>
            <a:picLocks noChangeAspect="1"/>
          </p:cNvPicPr>
          <p:nvPr/>
        </p:nvPicPr>
        <p:blipFill>
          <a:blip r:embed="rId3"/>
          <a:stretch>
            <a:fillRect/>
          </a:stretch>
        </p:blipFill>
        <p:spPr>
          <a:xfrm rot="13893069">
            <a:off x="3788588" y="3870888"/>
            <a:ext cx="378602" cy="512178"/>
          </a:xfrm>
          <a:prstGeom prst="rect">
            <a:avLst/>
          </a:prstGeom>
        </p:spPr>
      </p:pic>
    </p:spTree>
    <p:extLst>
      <p:ext uri="{BB962C8B-B14F-4D97-AF65-F5344CB8AC3E}">
        <p14:creationId xmlns:p14="http://schemas.microsoft.com/office/powerpoint/2010/main" val="40915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54CB6-899C-5DE0-38C0-22BB710E5EA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2418016-2192-E6CC-E342-552290E2297B}"/>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Modelli relazionali</a:t>
            </a:r>
          </a:p>
        </p:txBody>
      </p:sp>
      <p:sp>
        <p:nvSpPr>
          <p:cNvPr id="3" name="Segnaposto contenuto 2">
            <a:extLst>
              <a:ext uri="{FF2B5EF4-FFF2-40B4-BE49-F238E27FC236}">
                <a16:creationId xmlns:a16="http://schemas.microsoft.com/office/drawing/2014/main" id="{4C21ABFE-677B-B3F8-0B3D-E073DD5F5B95}"/>
              </a:ext>
            </a:extLst>
          </p:cNvPr>
          <p:cNvSpPr>
            <a:spLocks noGrp="1"/>
          </p:cNvSpPr>
          <p:nvPr>
            <p:ph idx="1"/>
          </p:nvPr>
        </p:nvSpPr>
        <p:spPr/>
        <p:txBody>
          <a:bodyPr>
            <a:normAutofit/>
          </a:bodyPr>
          <a:lstStyle/>
          <a:p>
            <a:pPr marL="0" indent="0">
              <a:buNone/>
            </a:pPr>
            <a:r>
              <a:rPr lang="it-IT" sz="2400" dirty="0">
                <a:cs typeface="Times New Roman" panose="02020603050405020304" pitchFamily="18" charset="0"/>
              </a:rPr>
              <a:t>I </a:t>
            </a:r>
            <a:r>
              <a:rPr lang="it-IT" sz="2400" b="1" dirty="0">
                <a:cs typeface="Times New Roman" panose="02020603050405020304" pitchFamily="18" charset="0"/>
              </a:rPr>
              <a:t>modelli relazionali </a:t>
            </a:r>
            <a:r>
              <a:rPr lang="it-IT" sz="2400" dirty="0">
                <a:cs typeface="Times New Roman" panose="02020603050405020304" pitchFamily="18" charset="0"/>
              </a:rPr>
              <a:t>attraverso i quali si realizzano i predetti obiettivi sono:</a:t>
            </a:r>
          </a:p>
          <a:p>
            <a:pPr marL="0" indent="0">
              <a:buNone/>
            </a:pPr>
            <a:endParaRPr lang="it-IT" sz="2400" dirty="0">
              <a:cs typeface="Times New Roman" panose="02020603050405020304" pitchFamily="18" charset="0"/>
            </a:endParaRPr>
          </a:p>
          <a:p>
            <a:pPr marL="457200" indent="-457200">
              <a:buFont typeface="+mj-lt"/>
              <a:buAutoNum type="arabicPeriod"/>
            </a:pPr>
            <a:r>
              <a:rPr lang="it-IT" sz="2400" dirty="0">
                <a:cs typeface="Times New Roman" panose="02020603050405020304" pitchFamily="18" charset="0"/>
              </a:rPr>
              <a:t>gli istituti della </a:t>
            </a:r>
            <a:r>
              <a:rPr lang="it-IT" sz="2400" b="1" dirty="0">
                <a:cs typeface="Times New Roman" panose="02020603050405020304" pitchFamily="18" charset="0"/>
              </a:rPr>
              <a:t>Partecipazione</a:t>
            </a:r>
            <a:r>
              <a:rPr lang="it-IT" sz="2400" dirty="0">
                <a:cs typeface="Times New Roman" panose="02020603050405020304" pitchFamily="18" charset="0"/>
              </a:rPr>
              <a:t>:</a:t>
            </a:r>
          </a:p>
          <a:p>
            <a:pPr lvl="1"/>
            <a:r>
              <a:rPr lang="it-IT" sz="2000" dirty="0">
                <a:cs typeface="Times New Roman" panose="02020603050405020304" pitchFamily="18" charset="0"/>
              </a:rPr>
              <a:t>Informazione</a:t>
            </a:r>
          </a:p>
          <a:p>
            <a:pPr lvl="1"/>
            <a:r>
              <a:rPr lang="it-IT" sz="2000" dirty="0">
                <a:cs typeface="Times New Roman" panose="02020603050405020304" pitchFamily="18" charset="0"/>
              </a:rPr>
              <a:t>Confronto aziendale</a:t>
            </a:r>
          </a:p>
          <a:p>
            <a:pPr lvl="1"/>
            <a:r>
              <a:rPr lang="it-IT" sz="2000" dirty="0">
                <a:cs typeface="Times New Roman" panose="02020603050405020304" pitchFamily="18" charset="0"/>
              </a:rPr>
              <a:t>Confronto regionale</a:t>
            </a:r>
          </a:p>
          <a:p>
            <a:pPr lvl="1"/>
            <a:r>
              <a:rPr lang="it-IT" sz="2000" dirty="0">
                <a:cs typeface="Times New Roman" panose="02020603050405020304" pitchFamily="18" charset="0"/>
              </a:rPr>
              <a:t>Organismo paritetico per l’innovazione (OPI)</a:t>
            </a:r>
          </a:p>
          <a:p>
            <a:pPr marL="457200" lvl="1" indent="0">
              <a:buNone/>
            </a:pPr>
            <a:endParaRPr lang="it-IT" sz="2000" dirty="0">
              <a:cs typeface="Times New Roman" panose="02020603050405020304" pitchFamily="18" charset="0"/>
            </a:endParaRPr>
          </a:p>
          <a:p>
            <a:pPr marL="457200" indent="-457200">
              <a:buFont typeface="+mj-lt"/>
              <a:buAutoNum type="arabicPeriod"/>
            </a:pPr>
            <a:r>
              <a:rPr lang="it-IT" sz="2400" dirty="0">
                <a:cs typeface="Times New Roman" panose="02020603050405020304" pitchFamily="18" charset="0"/>
              </a:rPr>
              <a:t>la </a:t>
            </a:r>
            <a:r>
              <a:rPr lang="it-IT" sz="2400" b="1" dirty="0">
                <a:cs typeface="Times New Roman" panose="02020603050405020304" pitchFamily="18" charset="0"/>
              </a:rPr>
              <a:t>Contrattazione integrativa</a:t>
            </a: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0DDD83D6-9F2F-87DD-B1D0-4B051BD9A8E2}"/>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1994B686-CC60-750C-A27A-2EACB82E8CFC}"/>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pic>
        <p:nvPicPr>
          <p:cNvPr id="5" name="Elemento grafico 4" descr="Un puzzle">
            <a:extLst>
              <a:ext uri="{FF2B5EF4-FFF2-40B4-BE49-F238E27FC236}">
                <a16:creationId xmlns:a16="http://schemas.microsoft.com/office/drawing/2014/main" id="{119EA052-504D-88FD-013E-B0E2B939DC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192" y="2858294"/>
            <a:ext cx="2286000" cy="2286000"/>
          </a:xfrm>
          <a:prstGeom prst="rect">
            <a:avLst/>
          </a:prstGeom>
        </p:spPr>
      </p:pic>
    </p:spTree>
    <p:extLst>
      <p:ext uri="{BB962C8B-B14F-4D97-AF65-F5344CB8AC3E}">
        <p14:creationId xmlns:p14="http://schemas.microsoft.com/office/powerpoint/2010/main" val="2142480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AB4B6-AB65-DC16-23AD-2A98B16A25A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E3E9457-B3B5-F3B9-F3FE-F6C4E788B41F}"/>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Criteri per la mobilità (art. 58)</a:t>
            </a:r>
          </a:p>
        </p:txBody>
      </p:sp>
      <p:sp>
        <p:nvSpPr>
          <p:cNvPr id="3" name="Segnaposto contenuto 2">
            <a:extLst>
              <a:ext uri="{FF2B5EF4-FFF2-40B4-BE49-F238E27FC236}">
                <a16:creationId xmlns:a16="http://schemas.microsoft.com/office/drawing/2014/main" id="{4AF6A8E9-CBC3-ABC4-B067-9093B37525A9}"/>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8328047B-4163-637A-B0D1-B79F0D5C21FC}"/>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7A3102C1-2DDB-7BCA-1002-67A9EA6A5C40}"/>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22FADA70-C1D6-F0AF-BB47-47F52AAE7744}"/>
              </a:ext>
            </a:extLst>
          </p:cNvPr>
          <p:cNvSpPr txBox="1"/>
          <p:nvPr/>
        </p:nvSpPr>
        <p:spPr>
          <a:xfrm>
            <a:off x="707136" y="1825625"/>
            <a:ext cx="10924032" cy="3493264"/>
          </a:xfrm>
          <a:prstGeom prst="rect">
            <a:avLst/>
          </a:prstGeom>
          <a:noFill/>
        </p:spPr>
        <p:txBody>
          <a:bodyPr wrap="square" rtlCol="0">
            <a:spAutoFit/>
          </a:bodyPr>
          <a:lstStyle/>
          <a:p>
            <a:pPr marL="270510" algn="just"/>
            <a:endParaRPr lang="it-IT" sz="1700" b="1" dirty="0"/>
          </a:p>
          <a:p>
            <a:pPr marL="270510" algn="ctr"/>
            <a:r>
              <a:rPr lang="it-IT" sz="1700" b="1" dirty="0"/>
              <a:t>Maggiore trasparenza per la mobilità</a:t>
            </a:r>
          </a:p>
          <a:p>
            <a:pPr marL="270510" algn="ctr"/>
            <a:endParaRPr lang="it-IT" sz="1700" b="1" dirty="0"/>
          </a:p>
          <a:p>
            <a:pPr marL="270510" algn="ctr"/>
            <a:endParaRPr lang="it-IT" sz="1700" b="1" dirty="0"/>
          </a:p>
          <a:p>
            <a:pPr marL="270510" algn="ctr"/>
            <a:endParaRPr lang="it-IT" sz="1700" b="1" dirty="0"/>
          </a:p>
          <a:p>
            <a:pPr marL="270510" algn="ctr"/>
            <a:endParaRPr lang="it-IT" sz="1700" b="1" dirty="0"/>
          </a:p>
          <a:p>
            <a:pPr marL="270510" algn="ctr"/>
            <a:r>
              <a:rPr lang="it-IT" sz="1700" dirty="0"/>
              <a:t>Il bando di mobilità </a:t>
            </a:r>
            <a:r>
              <a:rPr lang="it-IT" sz="1700" b="1" dirty="0"/>
              <a:t>deve essere emanato con cadenza almeno annuale, </a:t>
            </a:r>
            <a:r>
              <a:rPr lang="it-IT" sz="1700" b="1" dirty="0">
                <a:solidFill>
                  <a:srgbClr val="FF0000"/>
                </a:solidFill>
              </a:rPr>
              <a:t>entro il 31 marzo</a:t>
            </a:r>
          </a:p>
          <a:p>
            <a:pPr marL="270510" algn="ctr"/>
            <a:endParaRPr lang="it-IT" sz="1700" b="1" dirty="0"/>
          </a:p>
          <a:p>
            <a:pPr marL="270510" algn="ctr"/>
            <a:r>
              <a:rPr lang="it-IT" sz="1700" b="1" dirty="0"/>
              <a:t>Deve essere pubblicato sul sito web aziendale</a:t>
            </a:r>
            <a:r>
              <a:rPr lang="it-IT" sz="1700" dirty="0"/>
              <a:t>, con i profili ricercati e con l’indicazione delle procedure e dei criteri di valutazione</a:t>
            </a:r>
          </a:p>
          <a:p>
            <a:pPr marL="270510" algn="ctr"/>
            <a:endParaRPr lang="it-IT" sz="1700" b="1" dirty="0"/>
          </a:p>
          <a:p>
            <a:pPr marL="270510" algn="ctr"/>
            <a:r>
              <a:rPr lang="it-IT" sz="1700" b="1" dirty="0"/>
              <a:t>Almeno 30 gg di tempo </a:t>
            </a:r>
            <a:r>
              <a:rPr lang="it-IT" sz="1700" dirty="0"/>
              <a:t>per la presentazione delle domande dalla pubblicazione del bando</a:t>
            </a:r>
          </a:p>
          <a:p>
            <a:pPr marL="1470660" lvl="2" indent="-285750" algn="ctr">
              <a:buFont typeface="Arial" panose="020B0604020202020204" pitchFamily="34" charset="0"/>
              <a:buChar char="•"/>
            </a:pPr>
            <a:endParaRPr lang="it-IT" sz="1700" dirty="0"/>
          </a:p>
        </p:txBody>
      </p:sp>
    </p:spTree>
    <p:extLst>
      <p:ext uri="{BB962C8B-B14F-4D97-AF65-F5344CB8AC3E}">
        <p14:creationId xmlns:p14="http://schemas.microsoft.com/office/powerpoint/2010/main" val="3692701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0A339-EEDA-A7E8-FAE5-EA269E37D6D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E985694-B7D8-C03F-06E8-60E0A1A30045}"/>
              </a:ext>
            </a:extLst>
          </p:cNvPr>
          <p:cNvSpPr>
            <a:spLocks noGrp="1"/>
          </p:cNvSpPr>
          <p:nvPr>
            <p:ph type="title"/>
          </p:nvPr>
        </p:nvSpPr>
        <p:spPr>
          <a:xfrm>
            <a:off x="838200" y="2766218"/>
            <a:ext cx="10515600" cy="1325563"/>
          </a:xfrm>
          <a:ln>
            <a:solidFill>
              <a:srgbClr val="FF0000"/>
            </a:solidFill>
          </a:ln>
        </p:spPr>
        <p:txBody>
          <a:bodyPr>
            <a:normAutofit/>
          </a:bodyPr>
          <a:lstStyle/>
          <a:p>
            <a:pPr algn="ctr"/>
            <a:r>
              <a:rPr lang="it-IT" dirty="0">
                <a:solidFill>
                  <a:srgbClr val="00B050"/>
                </a:solidFill>
                <a:effectLst>
                  <a:outerShdw blurRad="38100" dist="38100" dir="2700000" algn="tl">
                    <a:srgbClr val="000000">
                      <a:alpha val="43137"/>
                    </a:srgbClr>
                  </a:outerShdw>
                </a:effectLst>
                <a:latin typeface="Speak Pro" panose="020B0504020101020102" pitchFamily="34" charset="0"/>
                <a:cs typeface="Aharoni" panose="02010803020104030203" pitchFamily="2" charset="-79"/>
              </a:rPr>
              <a:t>Trattamento economico</a:t>
            </a:r>
          </a:p>
        </p:txBody>
      </p:sp>
      <p:pic>
        <p:nvPicPr>
          <p:cNvPr id="9" name="Immagine 8">
            <a:extLst>
              <a:ext uri="{FF2B5EF4-FFF2-40B4-BE49-F238E27FC236}">
                <a16:creationId xmlns:a16="http://schemas.microsoft.com/office/drawing/2014/main" id="{6DBA1F9F-786A-3D47-DA97-2A76846F13B4}"/>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12" name="CasellaDiTesto 11">
            <a:extLst>
              <a:ext uri="{FF2B5EF4-FFF2-40B4-BE49-F238E27FC236}">
                <a16:creationId xmlns:a16="http://schemas.microsoft.com/office/drawing/2014/main" id="{1D35009C-96A5-9B92-64B6-873E675EDB41}"/>
              </a:ext>
            </a:extLst>
          </p:cNvPr>
          <p:cNvSpPr txBox="1"/>
          <p:nvPr/>
        </p:nvSpPr>
        <p:spPr>
          <a:xfrm>
            <a:off x="4917186" y="6493446"/>
            <a:ext cx="2357628" cy="276999"/>
          </a:xfrm>
          <a:prstGeom prst="rect">
            <a:avLst/>
          </a:prstGeom>
          <a:noFill/>
        </p:spPr>
        <p:txBody>
          <a:bodyPr wrap="square" rtlCol="0">
            <a:spAutoFit/>
          </a:bodyPr>
          <a:lstStyle/>
          <a:p>
            <a:r>
              <a:rPr lang="it-IT" sz="1200" i="1" dirty="0"/>
              <a:t>Ccnl Sanità Pubblica 2022 - 2024</a:t>
            </a:r>
          </a:p>
        </p:txBody>
      </p:sp>
    </p:spTree>
    <p:extLst>
      <p:ext uri="{BB962C8B-B14F-4D97-AF65-F5344CB8AC3E}">
        <p14:creationId xmlns:p14="http://schemas.microsoft.com/office/powerpoint/2010/main" val="600035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F3FA5-36F3-858A-4B00-D12C94E093C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849EB59-CB8C-A8A5-21D5-7C0AAC62B96D}"/>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Retribuzione e sue definizioni (art. 59)</a:t>
            </a:r>
          </a:p>
        </p:txBody>
      </p:sp>
      <p:sp>
        <p:nvSpPr>
          <p:cNvPr id="3" name="Segnaposto contenuto 2">
            <a:extLst>
              <a:ext uri="{FF2B5EF4-FFF2-40B4-BE49-F238E27FC236}">
                <a16:creationId xmlns:a16="http://schemas.microsoft.com/office/drawing/2014/main" id="{7B80F029-87EA-BFEE-58A9-CD48FA889AAB}"/>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3DBD7C3D-7D61-B96E-AD11-125DF75E128B}"/>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3EB7C1CC-3D5D-327B-6526-CDA6DF3F0F5A}"/>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7E3A282E-8BC3-417A-9DE1-5C8BDE93FADD}"/>
              </a:ext>
            </a:extLst>
          </p:cNvPr>
          <p:cNvSpPr txBox="1"/>
          <p:nvPr/>
        </p:nvSpPr>
        <p:spPr>
          <a:xfrm>
            <a:off x="707136" y="1825625"/>
            <a:ext cx="10924032" cy="2862322"/>
          </a:xfrm>
          <a:prstGeom prst="rect">
            <a:avLst/>
          </a:prstGeom>
          <a:noFill/>
        </p:spPr>
        <p:txBody>
          <a:bodyPr wrap="square" rtlCol="0">
            <a:spAutoFit/>
          </a:bodyPr>
          <a:lstStyle/>
          <a:p>
            <a:pPr algn="just"/>
            <a:r>
              <a:rPr lang="it-IT" dirty="0"/>
              <a:t>Aggiornata la definizione di “</a:t>
            </a:r>
            <a:r>
              <a:rPr lang="it-IT" b="1" dirty="0"/>
              <a:t>retribuzione individuale mensile</a:t>
            </a:r>
            <a:r>
              <a:rPr lang="it-IT" dirty="0"/>
              <a:t>” precisando che è costituita dalla retribuzione base mensile e da altre voci del trattamento fondamentale, dall’indennità di posizione o indennità di funzione di parte variabile, da indennità a carattere fisso e continuativo, comunque denominate, corrisposte a carico dei Fondi, per dodici mensilità. </a:t>
            </a:r>
          </a:p>
          <a:p>
            <a:pPr algn="just"/>
            <a:endParaRPr lang="it-IT" dirty="0"/>
          </a:p>
          <a:p>
            <a:pPr algn="just"/>
            <a:endParaRPr lang="it-IT" dirty="0"/>
          </a:p>
          <a:p>
            <a:pPr algn="just"/>
            <a:endParaRPr lang="it-IT" dirty="0"/>
          </a:p>
          <a:p>
            <a:pPr algn="just"/>
            <a:r>
              <a:rPr lang="it-IT" dirty="0"/>
              <a:t>Precisazione importante per evitare, come accaduto in passato, che le voci remunerative degli incarichi e le indennità infermieristica e di tutela del malato vengano escluse dal calcolo degli istituti economici più importanti (ad es., tredicesima mensilità, ferie)</a:t>
            </a:r>
          </a:p>
        </p:txBody>
      </p:sp>
    </p:spTree>
    <p:extLst>
      <p:ext uri="{BB962C8B-B14F-4D97-AF65-F5344CB8AC3E}">
        <p14:creationId xmlns:p14="http://schemas.microsoft.com/office/powerpoint/2010/main" val="2208945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E4608-815B-500D-E10F-B8AE8A83BCC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1256658-95F4-4707-4CAD-C74D2AEDABA1}"/>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Incrementi stipendi tabellari (art. 61)</a:t>
            </a:r>
          </a:p>
        </p:txBody>
      </p:sp>
      <p:sp>
        <p:nvSpPr>
          <p:cNvPr id="3" name="Segnaposto contenuto 2">
            <a:extLst>
              <a:ext uri="{FF2B5EF4-FFF2-40B4-BE49-F238E27FC236}">
                <a16:creationId xmlns:a16="http://schemas.microsoft.com/office/drawing/2014/main" id="{C39EA1C5-3173-A8F5-C1E6-71F5B48A4AB9}"/>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C7F4D630-C43D-BCA4-577F-283B9E32DE0A}"/>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A816EB7C-F62E-FD88-B60C-684D128C90B0}"/>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graphicFrame>
        <p:nvGraphicFramePr>
          <p:cNvPr id="4" name="Tabella 3">
            <a:extLst>
              <a:ext uri="{FF2B5EF4-FFF2-40B4-BE49-F238E27FC236}">
                <a16:creationId xmlns:a16="http://schemas.microsoft.com/office/drawing/2014/main" id="{1D67B2B1-36F3-852E-AA6F-A29D0F1A1BC5}"/>
              </a:ext>
            </a:extLst>
          </p:cNvPr>
          <p:cNvGraphicFramePr>
            <a:graphicFrameLocks noGrp="1"/>
          </p:cNvGraphicFramePr>
          <p:nvPr>
            <p:extLst>
              <p:ext uri="{D42A27DB-BD31-4B8C-83A1-F6EECF244321}">
                <p14:modId xmlns:p14="http://schemas.microsoft.com/office/powerpoint/2010/main" val="2352126113"/>
              </p:ext>
            </p:extLst>
          </p:nvPr>
        </p:nvGraphicFramePr>
        <p:xfrm>
          <a:off x="1582928" y="1892339"/>
          <a:ext cx="9026144" cy="2494280"/>
        </p:xfrm>
        <a:graphic>
          <a:graphicData uri="http://schemas.openxmlformats.org/drawingml/2006/table">
            <a:tbl>
              <a:tblPr firstRow="1" bandRow="1">
                <a:tableStyleId>{68D230F3-CF80-4859-8CE7-A43EE81993B5}</a:tableStyleId>
              </a:tblPr>
              <a:tblGrid>
                <a:gridCol w="4513072">
                  <a:extLst>
                    <a:ext uri="{9D8B030D-6E8A-4147-A177-3AD203B41FA5}">
                      <a16:colId xmlns:a16="http://schemas.microsoft.com/office/drawing/2014/main" val="4003003579"/>
                    </a:ext>
                  </a:extLst>
                </a:gridCol>
                <a:gridCol w="4513072">
                  <a:extLst>
                    <a:ext uri="{9D8B030D-6E8A-4147-A177-3AD203B41FA5}">
                      <a16:colId xmlns:a16="http://schemas.microsoft.com/office/drawing/2014/main" val="2001107085"/>
                    </a:ext>
                  </a:extLst>
                </a:gridCol>
              </a:tblGrid>
              <a:tr h="370840">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AREA</a:t>
                      </a:r>
                    </a:p>
                  </a:txBody>
                  <a:tcPr/>
                </a:tc>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Dal 01.01.2024</a:t>
                      </a:r>
                    </a:p>
                  </a:txBody>
                  <a:tcPr/>
                </a:tc>
                <a:extLst>
                  <a:ext uri="{0D108BD9-81ED-4DB2-BD59-A6C34878D82A}">
                    <a16:rowId xmlns:a16="http://schemas.microsoft.com/office/drawing/2014/main" val="3134895127"/>
                  </a:ext>
                </a:extLst>
              </a:tr>
              <a:tr h="370840">
                <a:tc>
                  <a:txBody>
                    <a:bodyPr/>
                    <a:lstStyle/>
                    <a:p>
                      <a:pPr algn="ctr"/>
                      <a:r>
                        <a:rPr lang="it-IT" b="0" cap="none" spc="0" dirty="0">
                          <a:ln w="0"/>
                          <a:solidFill>
                            <a:schemeClr val="tx1"/>
                          </a:solidFill>
                          <a:effectLst/>
                        </a:rPr>
                        <a:t>ELEVATA QUALIFICAZIONE</a:t>
                      </a:r>
                    </a:p>
                  </a:txBody>
                  <a:tcPr/>
                </a:tc>
                <a:tc>
                  <a:txBody>
                    <a:bodyPr/>
                    <a:lstStyle/>
                    <a:p>
                      <a:pPr algn="ctr"/>
                      <a:r>
                        <a:rPr lang="it-IT" b="0" cap="none" spc="0" dirty="0">
                          <a:ln w="0"/>
                          <a:solidFill>
                            <a:schemeClr val="tx1"/>
                          </a:solidFill>
                          <a:effectLst/>
                        </a:rPr>
                        <a:t>193,90 </a:t>
                      </a:r>
                      <a:r>
                        <a:rPr lang="it-IT" b="0" cap="none" spc="0" dirty="0">
                          <a:ln w="0"/>
                          <a:solidFill>
                            <a:schemeClr val="tx1"/>
                          </a:solidFill>
                          <a:effectLst/>
                          <a:latin typeface="Garamond" panose="02020404030301010803" pitchFamily="18" charset="0"/>
                        </a:rPr>
                        <a:t>€</a:t>
                      </a:r>
                      <a:endParaRPr lang="it-IT" b="0" cap="none" spc="0" dirty="0">
                        <a:ln w="0"/>
                        <a:solidFill>
                          <a:schemeClr val="tx1"/>
                        </a:solidFill>
                        <a:effectLst/>
                      </a:endParaRPr>
                    </a:p>
                  </a:txBody>
                  <a:tcPr/>
                </a:tc>
                <a:extLst>
                  <a:ext uri="{0D108BD9-81ED-4DB2-BD59-A6C34878D82A}">
                    <a16:rowId xmlns:a16="http://schemas.microsoft.com/office/drawing/2014/main" val="3998735172"/>
                  </a:ext>
                </a:extLst>
              </a:tr>
              <a:tr h="370840">
                <a:tc>
                  <a:txBody>
                    <a:bodyPr/>
                    <a:lstStyle/>
                    <a:p>
                      <a:pPr algn="ctr"/>
                      <a:r>
                        <a:rPr lang="it-IT" b="0" cap="none" spc="0" dirty="0">
                          <a:ln w="0"/>
                          <a:solidFill>
                            <a:schemeClr val="tx1"/>
                          </a:solidFill>
                          <a:effectLst/>
                        </a:rPr>
                        <a:t>PROFESSIONISTI DELLA SALUTE E DEI FUNZIONARI</a:t>
                      </a:r>
                    </a:p>
                  </a:txBody>
                  <a:tcPr/>
                </a:tc>
                <a:tc>
                  <a:txBody>
                    <a:bodyPr/>
                    <a:lstStyle/>
                    <a:p>
                      <a:pPr algn="ctr"/>
                      <a:r>
                        <a:rPr lang="it-IT" b="0" cap="none" spc="0" dirty="0">
                          <a:ln w="0"/>
                          <a:solidFill>
                            <a:schemeClr val="tx1"/>
                          </a:solidFill>
                          <a:effectLst/>
                        </a:rPr>
                        <a:t>135,00 </a:t>
                      </a:r>
                      <a:r>
                        <a:rPr lang="it-IT" b="0" cap="none" spc="0" dirty="0">
                          <a:ln w="0"/>
                          <a:solidFill>
                            <a:schemeClr val="tx1"/>
                          </a:solidFill>
                          <a:effectLst/>
                          <a:latin typeface="Garamond" panose="02020404030301010803" pitchFamily="18" charset="0"/>
                        </a:rPr>
                        <a:t>€</a:t>
                      </a:r>
                      <a:endParaRPr lang="it-IT" b="0" cap="none" spc="0" dirty="0">
                        <a:ln w="0"/>
                        <a:solidFill>
                          <a:schemeClr val="tx1"/>
                        </a:solidFill>
                        <a:effectLst/>
                      </a:endParaRPr>
                    </a:p>
                  </a:txBody>
                  <a:tcPr/>
                </a:tc>
                <a:extLst>
                  <a:ext uri="{0D108BD9-81ED-4DB2-BD59-A6C34878D82A}">
                    <a16:rowId xmlns:a16="http://schemas.microsoft.com/office/drawing/2014/main" val="86574642"/>
                  </a:ext>
                </a:extLst>
              </a:tr>
              <a:tr h="370840">
                <a:tc>
                  <a:txBody>
                    <a:bodyPr/>
                    <a:lstStyle/>
                    <a:p>
                      <a:pPr algn="ctr"/>
                      <a:r>
                        <a:rPr lang="it-IT" b="0" cap="none" spc="0" dirty="0">
                          <a:ln w="0"/>
                          <a:solidFill>
                            <a:schemeClr val="tx1"/>
                          </a:solidFill>
                          <a:effectLst/>
                        </a:rPr>
                        <a:t>ASSISTENTI</a:t>
                      </a:r>
                    </a:p>
                  </a:txBody>
                  <a:tcPr/>
                </a:tc>
                <a:tc>
                  <a:txBody>
                    <a:bodyPr/>
                    <a:lstStyle/>
                    <a:p>
                      <a:pPr algn="ctr"/>
                      <a:r>
                        <a:rPr lang="it-IT" b="0" cap="none" spc="0" dirty="0">
                          <a:ln w="0"/>
                          <a:solidFill>
                            <a:schemeClr val="tx1"/>
                          </a:solidFill>
                          <a:effectLst/>
                        </a:rPr>
                        <a:t>127,00 </a:t>
                      </a:r>
                      <a:r>
                        <a:rPr lang="it-IT" b="0" cap="none" spc="0" dirty="0">
                          <a:ln w="0"/>
                          <a:solidFill>
                            <a:schemeClr val="tx1"/>
                          </a:solidFill>
                          <a:effectLst/>
                          <a:latin typeface="Garamond" panose="02020404030301010803" pitchFamily="18" charset="0"/>
                        </a:rPr>
                        <a:t>€</a:t>
                      </a:r>
                      <a:endParaRPr lang="it-IT" b="0" cap="none" spc="0" dirty="0">
                        <a:ln w="0"/>
                        <a:solidFill>
                          <a:schemeClr val="tx1"/>
                        </a:solidFill>
                        <a:effectLst/>
                      </a:endParaRPr>
                    </a:p>
                  </a:txBody>
                  <a:tcPr/>
                </a:tc>
                <a:extLst>
                  <a:ext uri="{0D108BD9-81ED-4DB2-BD59-A6C34878D82A}">
                    <a16:rowId xmlns:a16="http://schemas.microsoft.com/office/drawing/2014/main" val="2454118870"/>
                  </a:ext>
                </a:extLst>
              </a:tr>
              <a:tr h="370840">
                <a:tc>
                  <a:txBody>
                    <a:bodyPr/>
                    <a:lstStyle/>
                    <a:p>
                      <a:pPr algn="ctr"/>
                      <a:r>
                        <a:rPr lang="it-IT" b="0" cap="none" spc="0" dirty="0">
                          <a:ln w="0"/>
                          <a:solidFill>
                            <a:schemeClr val="tx1"/>
                          </a:solidFill>
                          <a:effectLst/>
                        </a:rPr>
                        <a:t>OPERATORI</a:t>
                      </a:r>
                    </a:p>
                  </a:txBody>
                  <a:tcPr/>
                </a:tc>
                <a:tc>
                  <a:txBody>
                    <a:bodyPr/>
                    <a:lstStyle/>
                    <a:p>
                      <a:pPr algn="ctr"/>
                      <a:r>
                        <a:rPr lang="it-IT" b="0" cap="none" spc="0" dirty="0">
                          <a:ln w="0"/>
                          <a:solidFill>
                            <a:schemeClr val="tx1"/>
                          </a:solidFill>
                          <a:effectLst/>
                        </a:rPr>
                        <a:t>120,00 </a:t>
                      </a:r>
                      <a:r>
                        <a:rPr lang="it-IT" b="0" cap="none" spc="0" dirty="0">
                          <a:ln w="0"/>
                          <a:solidFill>
                            <a:schemeClr val="tx1"/>
                          </a:solidFill>
                          <a:effectLst/>
                          <a:latin typeface="Garamond" panose="02020404030301010803" pitchFamily="18" charset="0"/>
                        </a:rPr>
                        <a:t>€</a:t>
                      </a:r>
                      <a:endParaRPr lang="it-IT" b="0" cap="none" spc="0" dirty="0">
                        <a:ln w="0"/>
                        <a:solidFill>
                          <a:schemeClr val="tx1"/>
                        </a:solidFill>
                        <a:effectLst/>
                      </a:endParaRPr>
                    </a:p>
                  </a:txBody>
                  <a:tcPr/>
                </a:tc>
                <a:extLst>
                  <a:ext uri="{0D108BD9-81ED-4DB2-BD59-A6C34878D82A}">
                    <a16:rowId xmlns:a16="http://schemas.microsoft.com/office/drawing/2014/main" val="2789172536"/>
                  </a:ext>
                </a:extLst>
              </a:tr>
              <a:tr h="370840">
                <a:tc>
                  <a:txBody>
                    <a:bodyPr/>
                    <a:lstStyle/>
                    <a:p>
                      <a:pPr algn="ctr"/>
                      <a:r>
                        <a:rPr lang="it-IT" b="0" cap="none" spc="0" dirty="0">
                          <a:ln w="0"/>
                          <a:solidFill>
                            <a:schemeClr val="tx1"/>
                          </a:solidFill>
                          <a:effectLst/>
                        </a:rPr>
                        <a:t>PERSONALE DI SUPPORTO</a:t>
                      </a:r>
                    </a:p>
                  </a:txBody>
                  <a:tcPr/>
                </a:tc>
                <a:tc>
                  <a:txBody>
                    <a:bodyPr/>
                    <a:lstStyle/>
                    <a:p>
                      <a:pPr algn="ctr"/>
                      <a:r>
                        <a:rPr lang="it-IT" b="0" cap="none" spc="0" dirty="0">
                          <a:ln w="0"/>
                          <a:solidFill>
                            <a:schemeClr val="tx1"/>
                          </a:solidFill>
                          <a:effectLst/>
                        </a:rPr>
                        <a:t>115,00 </a:t>
                      </a:r>
                      <a:r>
                        <a:rPr lang="it-IT" b="0" cap="none" spc="0" dirty="0">
                          <a:ln w="0"/>
                          <a:solidFill>
                            <a:schemeClr val="tx1"/>
                          </a:solidFill>
                          <a:effectLst/>
                          <a:latin typeface="Garamond" panose="02020404030301010803" pitchFamily="18" charset="0"/>
                        </a:rPr>
                        <a:t>€</a:t>
                      </a:r>
                      <a:endParaRPr lang="it-IT" b="0" cap="none" spc="0" dirty="0">
                        <a:ln w="0"/>
                        <a:solidFill>
                          <a:schemeClr val="tx1"/>
                        </a:solidFill>
                        <a:effectLst/>
                      </a:endParaRPr>
                    </a:p>
                  </a:txBody>
                  <a:tcPr/>
                </a:tc>
                <a:extLst>
                  <a:ext uri="{0D108BD9-81ED-4DB2-BD59-A6C34878D82A}">
                    <a16:rowId xmlns:a16="http://schemas.microsoft.com/office/drawing/2014/main" val="4011121590"/>
                  </a:ext>
                </a:extLst>
              </a:tr>
            </a:tbl>
          </a:graphicData>
        </a:graphic>
      </p:graphicFrame>
      <p:graphicFrame>
        <p:nvGraphicFramePr>
          <p:cNvPr id="5" name="Tabella 4">
            <a:extLst>
              <a:ext uri="{FF2B5EF4-FFF2-40B4-BE49-F238E27FC236}">
                <a16:creationId xmlns:a16="http://schemas.microsoft.com/office/drawing/2014/main" id="{20DE90BE-426A-E59D-89EA-3B059AA99729}"/>
              </a:ext>
            </a:extLst>
          </p:cNvPr>
          <p:cNvGraphicFramePr>
            <a:graphicFrameLocks noGrp="1"/>
          </p:cNvGraphicFramePr>
          <p:nvPr>
            <p:extLst>
              <p:ext uri="{D42A27DB-BD31-4B8C-83A1-F6EECF244321}">
                <p14:modId xmlns:p14="http://schemas.microsoft.com/office/powerpoint/2010/main" val="3426735835"/>
              </p:ext>
            </p:extLst>
          </p:nvPr>
        </p:nvGraphicFramePr>
        <p:xfrm>
          <a:off x="1582928" y="4590911"/>
          <a:ext cx="9026144" cy="1381760"/>
        </p:xfrm>
        <a:graphic>
          <a:graphicData uri="http://schemas.openxmlformats.org/drawingml/2006/table">
            <a:tbl>
              <a:tblPr firstRow="1" bandRow="1">
                <a:tableStyleId>{68D230F3-CF80-4859-8CE7-A43EE81993B5}</a:tableStyleId>
              </a:tblPr>
              <a:tblGrid>
                <a:gridCol w="4513072">
                  <a:extLst>
                    <a:ext uri="{9D8B030D-6E8A-4147-A177-3AD203B41FA5}">
                      <a16:colId xmlns:a16="http://schemas.microsoft.com/office/drawing/2014/main" val="4003003579"/>
                    </a:ext>
                  </a:extLst>
                </a:gridCol>
                <a:gridCol w="4513072">
                  <a:extLst>
                    <a:ext uri="{9D8B030D-6E8A-4147-A177-3AD203B41FA5}">
                      <a16:colId xmlns:a16="http://schemas.microsoft.com/office/drawing/2014/main" val="2001107085"/>
                    </a:ext>
                  </a:extLst>
                </a:gridCol>
              </a:tblGrid>
              <a:tr h="370840">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PROFILO</a:t>
                      </a:r>
                    </a:p>
                  </a:txBody>
                  <a:tcPr/>
                </a:tc>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Dal 01.01.2024</a:t>
                      </a:r>
                    </a:p>
                  </a:txBody>
                  <a:tcPr/>
                </a:tc>
                <a:extLst>
                  <a:ext uri="{0D108BD9-81ED-4DB2-BD59-A6C34878D82A}">
                    <a16:rowId xmlns:a16="http://schemas.microsoft.com/office/drawing/2014/main" val="3134895127"/>
                  </a:ext>
                </a:extLst>
              </a:tr>
              <a:tr h="370840">
                <a:tc>
                  <a:txBody>
                    <a:bodyPr/>
                    <a:lstStyle/>
                    <a:p>
                      <a:pPr algn="ctr"/>
                      <a:r>
                        <a:rPr lang="it-IT" b="0" cap="none" spc="0" dirty="0">
                          <a:ln w="0"/>
                          <a:solidFill>
                            <a:schemeClr val="tx1"/>
                          </a:solidFill>
                          <a:effectLst/>
                        </a:rPr>
                        <a:t>RICERCATORE SANITARIO</a:t>
                      </a:r>
                    </a:p>
                  </a:txBody>
                  <a:tcPr/>
                </a:tc>
                <a:tc>
                  <a:txBody>
                    <a:bodyPr/>
                    <a:lstStyle/>
                    <a:p>
                      <a:pPr algn="ctr"/>
                      <a:r>
                        <a:rPr lang="it-IT" b="0" cap="none" spc="0" dirty="0">
                          <a:ln w="0"/>
                          <a:solidFill>
                            <a:schemeClr val="tx1"/>
                          </a:solidFill>
                          <a:effectLst/>
                        </a:rPr>
                        <a:t>135,00 </a:t>
                      </a:r>
                      <a:r>
                        <a:rPr lang="it-IT" b="0" cap="none" spc="0" dirty="0">
                          <a:ln w="0"/>
                          <a:solidFill>
                            <a:schemeClr val="tx1"/>
                          </a:solidFill>
                          <a:effectLst/>
                          <a:latin typeface="Garamond" panose="02020404030301010803" pitchFamily="18" charset="0"/>
                        </a:rPr>
                        <a:t>€</a:t>
                      </a:r>
                      <a:endParaRPr lang="it-IT" b="0" cap="none" spc="0" dirty="0">
                        <a:ln w="0"/>
                        <a:solidFill>
                          <a:schemeClr val="tx1"/>
                        </a:solidFill>
                        <a:effectLst/>
                      </a:endParaRPr>
                    </a:p>
                  </a:txBody>
                  <a:tcPr/>
                </a:tc>
                <a:extLst>
                  <a:ext uri="{0D108BD9-81ED-4DB2-BD59-A6C34878D82A}">
                    <a16:rowId xmlns:a16="http://schemas.microsoft.com/office/drawing/2014/main" val="3998735172"/>
                  </a:ext>
                </a:extLst>
              </a:tr>
              <a:tr h="370840">
                <a:tc>
                  <a:txBody>
                    <a:bodyPr/>
                    <a:lstStyle/>
                    <a:p>
                      <a:pPr algn="ctr"/>
                      <a:r>
                        <a:rPr lang="it-IT" b="0" cap="none" spc="0" dirty="0">
                          <a:ln w="0"/>
                          <a:solidFill>
                            <a:schemeClr val="tx1"/>
                          </a:solidFill>
                          <a:effectLst/>
                        </a:rPr>
                        <a:t>COLLABORATORE PROFESSIONALE DI RICERCA SANITARIA</a:t>
                      </a:r>
                    </a:p>
                  </a:txBody>
                  <a:tcPr/>
                </a:tc>
                <a:tc>
                  <a:txBody>
                    <a:bodyPr/>
                    <a:lstStyle/>
                    <a:p>
                      <a:pPr algn="ctr"/>
                      <a:r>
                        <a:rPr lang="it-IT" b="0" cap="none" spc="0" dirty="0">
                          <a:ln w="0"/>
                          <a:solidFill>
                            <a:schemeClr val="tx1"/>
                          </a:solidFill>
                          <a:effectLst/>
                        </a:rPr>
                        <a:t>135,00 </a:t>
                      </a:r>
                      <a:r>
                        <a:rPr lang="it-IT" b="0" cap="none" spc="0" dirty="0">
                          <a:ln w="0"/>
                          <a:solidFill>
                            <a:schemeClr val="tx1"/>
                          </a:solidFill>
                          <a:effectLst/>
                          <a:latin typeface="Garamond" panose="02020404030301010803" pitchFamily="18" charset="0"/>
                        </a:rPr>
                        <a:t>€</a:t>
                      </a:r>
                      <a:endParaRPr lang="it-IT" b="0" cap="none" spc="0" dirty="0">
                        <a:ln w="0"/>
                        <a:solidFill>
                          <a:schemeClr val="tx1"/>
                        </a:solidFill>
                        <a:effectLst/>
                      </a:endParaRPr>
                    </a:p>
                  </a:txBody>
                  <a:tcPr/>
                </a:tc>
                <a:extLst>
                  <a:ext uri="{0D108BD9-81ED-4DB2-BD59-A6C34878D82A}">
                    <a16:rowId xmlns:a16="http://schemas.microsoft.com/office/drawing/2014/main" val="86574642"/>
                  </a:ext>
                </a:extLst>
              </a:tr>
            </a:tbl>
          </a:graphicData>
        </a:graphic>
      </p:graphicFrame>
    </p:spTree>
    <p:extLst>
      <p:ext uri="{BB962C8B-B14F-4D97-AF65-F5344CB8AC3E}">
        <p14:creationId xmlns:p14="http://schemas.microsoft.com/office/powerpoint/2010/main" val="26163959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CA4CB-8A00-D1BC-834C-23CF92264BF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F43BDCB-6A34-D3CD-E328-11FA94FEA4BC}"/>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Incrementi stipendi tabellari (art. 61)</a:t>
            </a:r>
          </a:p>
        </p:txBody>
      </p:sp>
      <p:sp>
        <p:nvSpPr>
          <p:cNvPr id="3" name="Segnaposto contenuto 2">
            <a:extLst>
              <a:ext uri="{FF2B5EF4-FFF2-40B4-BE49-F238E27FC236}">
                <a16:creationId xmlns:a16="http://schemas.microsoft.com/office/drawing/2014/main" id="{C16DB497-4397-0E3E-EC74-66B1D36824FE}"/>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D094138F-43BA-80A8-543F-BA6E0A4497E2}"/>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8C9203BD-4118-8097-4EFC-D8999703365C}"/>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graphicFrame>
        <p:nvGraphicFramePr>
          <p:cNvPr id="4" name="Tabella 3">
            <a:extLst>
              <a:ext uri="{FF2B5EF4-FFF2-40B4-BE49-F238E27FC236}">
                <a16:creationId xmlns:a16="http://schemas.microsoft.com/office/drawing/2014/main" id="{17957199-08F9-05E3-F910-5ED4042041D2}"/>
              </a:ext>
            </a:extLst>
          </p:cNvPr>
          <p:cNvGraphicFramePr>
            <a:graphicFrameLocks noGrp="1"/>
          </p:cNvGraphicFramePr>
          <p:nvPr>
            <p:extLst>
              <p:ext uri="{D42A27DB-BD31-4B8C-83A1-F6EECF244321}">
                <p14:modId xmlns:p14="http://schemas.microsoft.com/office/powerpoint/2010/main" val="3572471582"/>
              </p:ext>
            </p:extLst>
          </p:nvPr>
        </p:nvGraphicFramePr>
        <p:xfrm>
          <a:off x="1582928" y="1892339"/>
          <a:ext cx="9026144" cy="2494280"/>
        </p:xfrm>
        <a:graphic>
          <a:graphicData uri="http://schemas.openxmlformats.org/drawingml/2006/table">
            <a:tbl>
              <a:tblPr firstRow="1" bandRow="1">
                <a:tableStyleId>{68D230F3-CF80-4859-8CE7-A43EE81993B5}</a:tableStyleId>
              </a:tblPr>
              <a:tblGrid>
                <a:gridCol w="4513072">
                  <a:extLst>
                    <a:ext uri="{9D8B030D-6E8A-4147-A177-3AD203B41FA5}">
                      <a16:colId xmlns:a16="http://schemas.microsoft.com/office/drawing/2014/main" val="4003003579"/>
                    </a:ext>
                  </a:extLst>
                </a:gridCol>
                <a:gridCol w="4513072">
                  <a:extLst>
                    <a:ext uri="{9D8B030D-6E8A-4147-A177-3AD203B41FA5}">
                      <a16:colId xmlns:a16="http://schemas.microsoft.com/office/drawing/2014/main" val="2001107085"/>
                    </a:ext>
                  </a:extLst>
                </a:gridCol>
              </a:tblGrid>
              <a:tr h="370840">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AREA</a:t>
                      </a:r>
                    </a:p>
                  </a:txBody>
                  <a:tcPr/>
                </a:tc>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Dal 01.01.2024</a:t>
                      </a:r>
                    </a:p>
                  </a:txBody>
                  <a:tcPr/>
                </a:tc>
                <a:extLst>
                  <a:ext uri="{0D108BD9-81ED-4DB2-BD59-A6C34878D82A}">
                    <a16:rowId xmlns:a16="http://schemas.microsoft.com/office/drawing/2014/main" val="3134895127"/>
                  </a:ext>
                </a:extLst>
              </a:tr>
              <a:tr h="370840">
                <a:tc>
                  <a:txBody>
                    <a:bodyPr/>
                    <a:lstStyle/>
                    <a:p>
                      <a:pPr algn="ctr"/>
                      <a:r>
                        <a:rPr lang="it-IT" b="0" cap="none" spc="0" dirty="0">
                          <a:ln w="0"/>
                          <a:solidFill>
                            <a:schemeClr val="tx1"/>
                          </a:solidFill>
                          <a:effectLst/>
                        </a:rPr>
                        <a:t>ELEVATA QUALIFICAZIONE</a:t>
                      </a:r>
                    </a:p>
                  </a:txBody>
                  <a:tcPr/>
                </a:tc>
                <a:tc>
                  <a:txBody>
                    <a:bodyPr/>
                    <a:lstStyle/>
                    <a:p>
                      <a:pPr algn="ctr"/>
                      <a:r>
                        <a:rPr lang="it-IT" b="0" cap="none" spc="0" dirty="0">
                          <a:ln w="0"/>
                          <a:solidFill>
                            <a:schemeClr val="tx1"/>
                          </a:solidFill>
                          <a:effectLst/>
                          <a:latin typeface="+mn-lt"/>
                        </a:rPr>
                        <a:t>34.634,49 €</a:t>
                      </a:r>
                    </a:p>
                  </a:txBody>
                  <a:tcPr/>
                </a:tc>
                <a:extLst>
                  <a:ext uri="{0D108BD9-81ED-4DB2-BD59-A6C34878D82A}">
                    <a16:rowId xmlns:a16="http://schemas.microsoft.com/office/drawing/2014/main" val="3998735172"/>
                  </a:ext>
                </a:extLst>
              </a:tr>
              <a:tr h="370840">
                <a:tc>
                  <a:txBody>
                    <a:bodyPr/>
                    <a:lstStyle/>
                    <a:p>
                      <a:pPr algn="ctr"/>
                      <a:r>
                        <a:rPr lang="it-IT" b="0" cap="none" spc="0" dirty="0">
                          <a:ln w="0"/>
                          <a:solidFill>
                            <a:schemeClr val="tx1"/>
                          </a:solidFill>
                          <a:effectLst/>
                        </a:rPr>
                        <a:t>PROFESSIONISTI DELLA SALUTE E DEI FUNZIONARI</a:t>
                      </a:r>
                    </a:p>
                  </a:txBody>
                  <a:tcPr/>
                </a:tc>
                <a:tc>
                  <a:txBody>
                    <a:bodyPr/>
                    <a:lstStyle/>
                    <a:p>
                      <a:pPr algn="ctr"/>
                      <a:r>
                        <a:rPr lang="it-IT" b="0" cap="none" spc="0" dirty="0">
                          <a:ln w="0"/>
                          <a:solidFill>
                            <a:schemeClr val="tx1"/>
                          </a:solidFill>
                          <a:effectLst/>
                          <a:latin typeface="+mn-lt"/>
                        </a:rPr>
                        <a:t>24.918,93 €</a:t>
                      </a:r>
                    </a:p>
                  </a:txBody>
                  <a:tcPr/>
                </a:tc>
                <a:extLst>
                  <a:ext uri="{0D108BD9-81ED-4DB2-BD59-A6C34878D82A}">
                    <a16:rowId xmlns:a16="http://schemas.microsoft.com/office/drawing/2014/main" val="86574642"/>
                  </a:ext>
                </a:extLst>
              </a:tr>
              <a:tr h="370840">
                <a:tc>
                  <a:txBody>
                    <a:bodyPr/>
                    <a:lstStyle/>
                    <a:p>
                      <a:pPr algn="ctr"/>
                      <a:r>
                        <a:rPr lang="it-IT" b="0" cap="none" spc="0" dirty="0">
                          <a:ln w="0"/>
                          <a:solidFill>
                            <a:schemeClr val="tx1"/>
                          </a:solidFill>
                          <a:effectLst/>
                        </a:rPr>
                        <a:t>ASSISTENTI</a:t>
                      </a:r>
                    </a:p>
                  </a:txBody>
                  <a:tcPr/>
                </a:tc>
                <a:tc>
                  <a:txBody>
                    <a:bodyPr/>
                    <a:lstStyle/>
                    <a:p>
                      <a:pPr algn="ctr"/>
                      <a:r>
                        <a:rPr lang="it-IT" b="0" cap="none" spc="0" dirty="0">
                          <a:ln w="0"/>
                          <a:solidFill>
                            <a:schemeClr val="tx1"/>
                          </a:solidFill>
                          <a:effectLst/>
                          <a:latin typeface="+mn-lt"/>
                        </a:rPr>
                        <a:t>22.961,79 €</a:t>
                      </a:r>
                    </a:p>
                  </a:txBody>
                  <a:tcPr/>
                </a:tc>
                <a:extLst>
                  <a:ext uri="{0D108BD9-81ED-4DB2-BD59-A6C34878D82A}">
                    <a16:rowId xmlns:a16="http://schemas.microsoft.com/office/drawing/2014/main" val="2454118870"/>
                  </a:ext>
                </a:extLst>
              </a:tr>
              <a:tr h="370840">
                <a:tc>
                  <a:txBody>
                    <a:bodyPr/>
                    <a:lstStyle/>
                    <a:p>
                      <a:pPr algn="ctr"/>
                      <a:r>
                        <a:rPr lang="it-IT" b="0" cap="none" spc="0" dirty="0">
                          <a:ln w="0"/>
                          <a:solidFill>
                            <a:schemeClr val="tx1"/>
                          </a:solidFill>
                          <a:effectLst/>
                        </a:rPr>
                        <a:t>OPERATORI</a:t>
                      </a:r>
                    </a:p>
                  </a:txBody>
                  <a:tcPr/>
                </a:tc>
                <a:tc>
                  <a:txBody>
                    <a:bodyPr/>
                    <a:lstStyle/>
                    <a:p>
                      <a:pPr algn="ctr"/>
                      <a:r>
                        <a:rPr lang="it-IT" b="0" cap="none" spc="0" dirty="0">
                          <a:ln w="0"/>
                          <a:solidFill>
                            <a:schemeClr val="tx1"/>
                          </a:solidFill>
                          <a:effectLst/>
                          <a:latin typeface="+mn-lt"/>
                        </a:rPr>
                        <a:t>21.545,34 €</a:t>
                      </a:r>
                    </a:p>
                  </a:txBody>
                  <a:tcPr/>
                </a:tc>
                <a:extLst>
                  <a:ext uri="{0D108BD9-81ED-4DB2-BD59-A6C34878D82A}">
                    <a16:rowId xmlns:a16="http://schemas.microsoft.com/office/drawing/2014/main" val="2789172536"/>
                  </a:ext>
                </a:extLst>
              </a:tr>
              <a:tr h="370840">
                <a:tc>
                  <a:txBody>
                    <a:bodyPr/>
                    <a:lstStyle/>
                    <a:p>
                      <a:pPr algn="ctr"/>
                      <a:r>
                        <a:rPr lang="it-IT" b="0" cap="none" spc="0" dirty="0">
                          <a:ln w="0"/>
                          <a:solidFill>
                            <a:schemeClr val="tx1"/>
                          </a:solidFill>
                          <a:effectLst/>
                        </a:rPr>
                        <a:t>PERSONALE DI SUPPORTO</a:t>
                      </a:r>
                    </a:p>
                  </a:txBody>
                  <a:tcPr/>
                </a:tc>
                <a:tc>
                  <a:txBody>
                    <a:bodyPr/>
                    <a:lstStyle/>
                    <a:p>
                      <a:pPr algn="ctr"/>
                      <a:r>
                        <a:rPr lang="it-IT" b="0" cap="none" spc="0" dirty="0">
                          <a:ln w="0"/>
                          <a:solidFill>
                            <a:schemeClr val="tx1"/>
                          </a:solidFill>
                          <a:effectLst/>
                          <a:latin typeface="+mn-lt"/>
                        </a:rPr>
                        <a:t>20.419,05 €</a:t>
                      </a:r>
                    </a:p>
                  </a:txBody>
                  <a:tcPr/>
                </a:tc>
                <a:extLst>
                  <a:ext uri="{0D108BD9-81ED-4DB2-BD59-A6C34878D82A}">
                    <a16:rowId xmlns:a16="http://schemas.microsoft.com/office/drawing/2014/main" val="4011121590"/>
                  </a:ext>
                </a:extLst>
              </a:tr>
            </a:tbl>
          </a:graphicData>
        </a:graphic>
      </p:graphicFrame>
      <p:graphicFrame>
        <p:nvGraphicFramePr>
          <p:cNvPr id="5" name="Tabella 4">
            <a:extLst>
              <a:ext uri="{FF2B5EF4-FFF2-40B4-BE49-F238E27FC236}">
                <a16:creationId xmlns:a16="http://schemas.microsoft.com/office/drawing/2014/main" id="{22B7D1B1-44EE-FD17-DAA4-39A0BA68015F}"/>
              </a:ext>
            </a:extLst>
          </p:cNvPr>
          <p:cNvGraphicFramePr>
            <a:graphicFrameLocks noGrp="1"/>
          </p:cNvGraphicFramePr>
          <p:nvPr>
            <p:extLst>
              <p:ext uri="{D42A27DB-BD31-4B8C-83A1-F6EECF244321}">
                <p14:modId xmlns:p14="http://schemas.microsoft.com/office/powerpoint/2010/main" val="591067160"/>
              </p:ext>
            </p:extLst>
          </p:nvPr>
        </p:nvGraphicFramePr>
        <p:xfrm>
          <a:off x="1582928" y="4590911"/>
          <a:ext cx="9026144" cy="1381760"/>
        </p:xfrm>
        <a:graphic>
          <a:graphicData uri="http://schemas.openxmlformats.org/drawingml/2006/table">
            <a:tbl>
              <a:tblPr firstRow="1" bandRow="1">
                <a:tableStyleId>{68D230F3-CF80-4859-8CE7-A43EE81993B5}</a:tableStyleId>
              </a:tblPr>
              <a:tblGrid>
                <a:gridCol w="4513072">
                  <a:extLst>
                    <a:ext uri="{9D8B030D-6E8A-4147-A177-3AD203B41FA5}">
                      <a16:colId xmlns:a16="http://schemas.microsoft.com/office/drawing/2014/main" val="4003003579"/>
                    </a:ext>
                  </a:extLst>
                </a:gridCol>
                <a:gridCol w="4513072">
                  <a:extLst>
                    <a:ext uri="{9D8B030D-6E8A-4147-A177-3AD203B41FA5}">
                      <a16:colId xmlns:a16="http://schemas.microsoft.com/office/drawing/2014/main" val="2001107085"/>
                    </a:ext>
                  </a:extLst>
                </a:gridCol>
              </a:tblGrid>
              <a:tr h="370840">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PROFILO</a:t>
                      </a:r>
                    </a:p>
                  </a:txBody>
                  <a:tcPr/>
                </a:tc>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Dal 01.01.2024</a:t>
                      </a:r>
                    </a:p>
                  </a:txBody>
                  <a:tcPr/>
                </a:tc>
                <a:extLst>
                  <a:ext uri="{0D108BD9-81ED-4DB2-BD59-A6C34878D82A}">
                    <a16:rowId xmlns:a16="http://schemas.microsoft.com/office/drawing/2014/main" val="3134895127"/>
                  </a:ext>
                </a:extLst>
              </a:tr>
              <a:tr h="370840">
                <a:tc>
                  <a:txBody>
                    <a:bodyPr/>
                    <a:lstStyle/>
                    <a:p>
                      <a:pPr algn="ctr"/>
                      <a:r>
                        <a:rPr lang="it-IT" b="0" cap="none" spc="0" dirty="0">
                          <a:ln w="0"/>
                          <a:solidFill>
                            <a:schemeClr val="tx1"/>
                          </a:solidFill>
                          <a:effectLst/>
                        </a:rPr>
                        <a:t>RICERCATORE SANITARIO</a:t>
                      </a:r>
                    </a:p>
                  </a:txBody>
                  <a:tcPr/>
                </a:tc>
                <a:tc>
                  <a:txBody>
                    <a:bodyPr/>
                    <a:lstStyle/>
                    <a:p>
                      <a:pPr algn="ctr"/>
                      <a:r>
                        <a:rPr lang="it-IT" b="0" cap="none" spc="0" dirty="0">
                          <a:ln w="0"/>
                          <a:solidFill>
                            <a:schemeClr val="tx1"/>
                          </a:solidFill>
                          <a:effectLst/>
                        </a:rPr>
                        <a:t>26.744,35 </a:t>
                      </a:r>
                      <a:r>
                        <a:rPr lang="it-IT" b="0" cap="none" spc="0" dirty="0">
                          <a:ln w="0"/>
                          <a:solidFill>
                            <a:schemeClr val="tx1"/>
                          </a:solidFill>
                          <a:effectLst/>
                          <a:latin typeface="Garamond" panose="02020404030301010803" pitchFamily="18" charset="0"/>
                        </a:rPr>
                        <a:t>€</a:t>
                      </a:r>
                      <a:endParaRPr lang="it-IT" b="0" cap="none" spc="0" dirty="0">
                        <a:ln w="0"/>
                        <a:solidFill>
                          <a:schemeClr val="tx1"/>
                        </a:solidFill>
                        <a:effectLst/>
                      </a:endParaRPr>
                    </a:p>
                  </a:txBody>
                  <a:tcPr/>
                </a:tc>
                <a:extLst>
                  <a:ext uri="{0D108BD9-81ED-4DB2-BD59-A6C34878D82A}">
                    <a16:rowId xmlns:a16="http://schemas.microsoft.com/office/drawing/2014/main" val="3998735172"/>
                  </a:ext>
                </a:extLst>
              </a:tr>
              <a:tr h="370840">
                <a:tc>
                  <a:txBody>
                    <a:bodyPr/>
                    <a:lstStyle/>
                    <a:p>
                      <a:pPr algn="ctr"/>
                      <a:r>
                        <a:rPr lang="it-IT" b="0" cap="none" spc="0" dirty="0">
                          <a:ln w="0"/>
                          <a:solidFill>
                            <a:schemeClr val="tx1"/>
                          </a:solidFill>
                          <a:effectLst/>
                        </a:rPr>
                        <a:t>COLLABORATORE PROFESSIONALE DI RICERCA SANITARIA</a:t>
                      </a:r>
                    </a:p>
                  </a:txBody>
                  <a:tcPr/>
                </a:tc>
                <a:tc>
                  <a:txBody>
                    <a:bodyPr/>
                    <a:lstStyle/>
                    <a:p>
                      <a:pPr algn="ctr"/>
                      <a:r>
                        <a:rPr lang="it-IT" b="0" cap="none" spc="0" dirty="0">
                          <a:ln w="0"/>
                          <a:solidFill>
                            <a:schemeClr val="tx1"/>
                          </a:solidFill>
                          <a:effectLst/>
                        </a:rPr>
                        <a:t>24.918,93 </a:t>
                      </a:r>
                      <a:r>
                        <a:rPr lang="it-IT" b="0" cap="none" spc="0" dirty="0">
                          <a:ln w="0"/>
                          <a:solidFill>
                            <a:schemeClr val="tx1"/>
                          </a:solidFill>
                          <a:effectLst/>
                          <a:latin typeface="Garamond" panose="02020404030301010803" pitchFamily="18" charset="0"/>
                        </a:rPr>
                        <a:t>€</a:t>
                      </a:r>
                      <a:endParaRPr lang="it-IT" b="0" cap="none" spc="0" dirty="0">
                        <a:ln w="0"/>
                        <a:solidFill>
                          <a:schemeClr val="tx1"/>
                        </a:solidFill>
                        <a:effectLst/>
                      </a:endParaRPr>
                    </a:p>
                  </a:txBody>
                  <a:tcPr/>
                </a:tc>
                <a:extLst>
                  <a:ext uri="{0D108BD9-81ED-4DB2-BD59-A6C34878D82A}">
                    <a16:rowId xmlns:a16="http://schemas.microsoft.com/office/drawing/2014/main" val="86574642"/>
                  </a:ext>
                </a:extLst>
              </a:tr>
            </a:tbl>
          </a:graphicData>
        </a:graphic>
      </p:graphicFrame>
    </p:spTree>
    <p:extLst>
      <p:ext uri="{BB962C8B-B14F-4D97-AF65-F5344CB8AC3E}">
        <p14:creationId xmlns:p14="http://schemas.microsoft.com/office/powerpoint/2010/main" val="450254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47D1-1D00-2540-AEBC-EFE04B0A06F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8C87584-6957-2703-AB2C-04EF5E2562BB}"/>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Fondi (artt. 63 - 64)</a:t>
            </a:r>
          </a:p>
        </p:txBody>
      </p:sp>
      <p:sp>
        <p:nvSpPr>
          <p:cNvPr id="3" name="Segnaposto contenuto 2">
            <a:extLst>
              <a:ext uri="{FF2B5EF4-FFF2-40B4-BE49-F238E27FC236}">
                <a16:creationId xmlns:a16="http://schemas.microsoft.com/office/drawing/2014/main" id="{276A4052-54F2-3C7E-4E83-379B85B268FA}"/>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EFAEA228-FC96-13F2-1CBE-74CA04E438AE}"/>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F7F4DAC3-7EE9-C093-E016-939B52363354}"/>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CBCC8EDC-321F-B4D9-76A3-E1EDD54EDA54}"/>
              </a:ext>
            </a:extLst>
          </p:cNvPr>
          <p:cNvSpPr txBox="1"/>
          <p:nvPr/>
        </p:nvSpPr>
        <p:spPr>
          <a:xfrm>
            <a:off x="542544" y="1600637"/>
            <a:ext cx="5727192" cy="1477328"/>
          </a:xfrm>
          <a:prstGeom prst="rect">
            <a:avLst/>
          </a:prstGeom>
          <a:noFill/>
        </p:spPr>
        <p:txBody>
          <a:bodyPr wrap="square" rtlCol="0">
            <a:spAutoFit/>
          </a:bodyPr>
          <a:lstStyle/>
          <a:p>
            <a:endParaRPr lang="it-IT" dirty="0"/>
          </a:p>
          <a:p>
            <a:r>
              <a:rPr lang="it-IT" b="1" dirty="0"/>
              <a:t>Fondo incarichi, progressioni</a:t>
            </a:r>
          </a:p>
          <a:p>
            <a:r>
              <a:rPr lang="it-IT" b="1" dirty="0"/>
              <a:t>economiche e indennità professionali </a:t>
            </a:r>
          </a:p>
          <a:p>
            <a:endParaRPr lang="it-IT" b="1" dirty="0"/>
          </a:p>
          <a:p>
            <a:r>
              <a:rPr lang="it-IT" b="1" dirty="0">
                <a:solidFill>
                  <a:srgbClr val="FF0000"/>
                </a:solidFill>
              </a:rPr>
              <a:t>+ 45,15 euro annui pro-capite</a:t>
            </a:r>
          </a:p>
        </p:txBody>
      </p:sp>
      <p:sp>
        <p:nvSpPr>
          <p:cNvPr id="4" name="CasellaDiTesto 3">
            <a:extLst>
              <a:ext uri="{FF2B5EF4-FFF2-40B4-BE49-F238E27FC236}">
                <a16:creationId xmlns:a16="http://schemas.microsoft.com/office/drawing/2014/main" id="{E573B604-39FB-24A1-5A98-22DEF390971F}"/>
              </a:ext>
            </a:extLst>
          </p:cNvPr>
          <p:cNvSpPr txBox="1"/>
          <p:nvPr/>
        </p:nvSpPr>
        <p:spPr>
          <a:xfrm>
            <a:off x="6537885" y="1876377"/>
            <a:ext cx="4788408" cy="1200329"/>
          </a:xfrm>
          <a:prstGeom prst="rect">
            <a:avLst/>
          </a:prstGeom>
          <a:noFill/>
        </p:spPr>
        <p:txBody>
          <a:bodyPr wrap="square" rtlCol="0">
            <a:spAutoFit/>
          </a:bodyPr>
          <a:lstStyle/>
          <a:p>
            <a:r>
              <a:rPr lang="it-IT" b="1" dirty="0"/>
              <a:t>Fondo premialità e condizioni di lavoro</a:t>
            </a:r>
          </a:p>
          <a:p>
            <a:endParaRPr lang="it-IT" b="1" dirty="0"/>
          </a:p>
          <a:p>
            <a:endParaRPr lang="it-IT" b="1" dirty="0"/>
          </a:p>
          <a:p>
            <a:r>
              <a:rPr lang="it-IT" b="1" dirty="0">
                <a:solidFill>
                  <a:srgbClr val="FF0000"/>
                </a:solidFill>
              </a:rPr>
              <a:t>+ 54,95 euro annui pro-capite</a:t>
            </a:r>
          </a:p>
        </p:txBody>
      </p:sp>
      <p:sp>
        <p:nvSpPr>
          <p:cNvPr id="5" name="CasellaDiTesto 4">
            <a:extLst>
              <a:ext uri="{FF2B5EF4-FFF2-40B4-BE49-F238E27FC236}">
                <a16:creationId xmlns:a16="http://schemas.microsoft.com/office/drawing/2014/main" id="{BF74EB0E-57C1-FA32-13A5-721D001AD0FA}"/>
              </a:ext>
            </a:extLst>
          </p:cNvPr>
          <p:cNvSpPr txBox="1"/>
          <p:nvPr/>
        </p:nvSpPr>
        <p:spPr>
          <a:xfrm>
            <a:off x="3521964" y="3614491"/>
            <a:ext cx="4014216" cy="646331"/>
          </a:xfrm>
          <a:prstGeom prst="rect">
            <a:avLst/>
          </a:prstGeom>
          <a:noFill/>
        </p:spPr>
        <p:txBody>
          <a:bodyPr wrap="square" rtlCol="0">
            <a:spAutoFit/>
          </a:bodyPr>
          <a:lstStyle/>
          <a:p>
            <a:pPr algn="ctr"/>
            <a:r>
              <a:rPr lang="it-IT" b="1" dirty="0">
                <a:solidFill>
                  <a:srgbClr val="FF0000"/>
                </a:solidFill>
              </a:rPr>
              <a:t>Tot. </a:t>
            </a:r>
            <a:r>
              <a:rPr lang="it-IT" b="1">
                <a:solidFill>
                  <a:srgbClr val="FF0000"/>
                </a:solidFill>
              </a:rPr>
              <a:t>100,1 </a:t>
            </a:r>
            <a:r>
              <a:rPr lang="it-IT" b="1" dirty="0">
                <a:solidFill>
                  <a:srgbClr val="FF0000"/>
                </a:solidFill>
              </a:rPr>
              <a:t>euro </a:t>
            </a:r>
            <a:r>
              <a:rPr lang="it-IT" b="1" dirty="0"/>
              <a:t>per unità di personale in servizio al 31.12.2021</a:t>
            </a:r>
          </a:p>
        </p:txBody>
      </p:sp>
      <p:sp>
        <p:nvSpPr>
          <p:cNvPr id="9" name="CasellaDiTesto 8">
            <a:extLst>
              <a:ext uri="{FF2B5EF4-FFF2-40B4-BE49-F238E27FC236}">
                <a16:creationId xmlns:a16="http://schemas.microsoft.com/office/drawing/2014/main" id="{5A84909A-075F-C9B3-7C94-560B6DF43E95}"/>
              </a:ext>
            </a:extLst>
          </p:cNvPr>
          <p:cNvSpPr txBox="1"/>
          <p:nvPr/>
        </p:nvSpPr>
        <p:spPr>
          <a:xfrm>
            <a:off x="515112" y="5001768"/>
            <a:ext cx="11509248" cy="646331"/>
          </a:xfrm>
          <a:prstGeom prst="rect">
            <a:avLst/>
          </a:prstGeom>
          <a:noFill/>
        </p:spPr>
        <p:txBody>
          <a:bodyPr wrap="square" rtlCol="0">
            <a:spAutoFit/>
          </a:bodyPr>
          <a:lstStyle/>
          <a:p>
            <a:pPr algn="ctr"/>
            <a:r>
              <a:rPr lang="it-IT" b="1" dirty="0"/>
              <a:t>+ 0,22% del Monte Salari 2021 = </a:t>
            </a:r>
            <a:r>
              <a:rPr lang="it-IT" b="1" dirty="0">
                <a:solidFill>
                  <a:srgbClr val="FF0000"/>
                </a:solidFill>
              </a:rPr>
              <a:t>euro 71,79 annui pro-capite</a:t>
            </a:r>
            <a:r>
              <a:rPr lang="it-IT" b="1" dirty="0"/>
              <a:t>, </a:t>
            </a:r>
          </a:p>
          <a:p>
            <a:pPr algn="ctr"/>
            <a:r>
              <a:rPr lang="it-IT" b="1" dirty="0"/>
              <a:t>da destinare prioritariamente all’elevazione dell’indennità di turno notturno</a:t>
            </a:r>
          </a:p>
        </p:txBody>
      </p:sp>
      <p:pic>
        <p:nvPicPr>
          <p:cNvPr id="10" name="Immagine 9">
            <a:extLst>
              <a:ext uri="{FF2B5EF4-FFF2-40B4-BE49-F238E27FC236}">
                <a16:creationId xmlns:a16="http://schemas.microsoft.com/office/drawing/2014/main" id="{E63E5F72-268D-CBAC-7D9A-DBF7AA3870D3}"/>
              </a:ext>
            </a:extLst>
          </p:cNvPr>
          <p:cNvPicPr>
            <a:picLocks noChangeAspect="1"/>
          </p:cNvPicPr>
          <p:nvPr/>
        </p:nvPicPr>
        <p:blipFill>
          <a:blip r:embed="rId3"/>
          <a:stretch>
            <a:fillRect/>
          </a:stretch>
        </p:blipFill>
        <p:spPr>
          <a:xfrm rot="2940131">
            <a:off x="3293382" y="2831123"/>
            <a:ext cx="827110" cy="1118927"/>
          </a:xfrm>
          <a:prstGeom prst="rect">
            <a:avLst/>
          </a:prstGeom>
        </p:spPr>
      </p:pic>
      <p:pic>
        <p:nvPicPr>
          <p:cNvPr id="11" name="Immagine 10">
            <a:extLst>
              <a:ext uri="{FF2B5EF4-FFF2-40B4-BE49-F238E27FC236}">
                <a16:creationId xmlns:a16="http://schemas.microsoft.com/office/drawing/2014/main" id="{F2488EA9-C5A7-150F-F4EA-CD47BA0C06FE}"/>
              </a:ext>
            </a:extLst>
          </p:cNvPr>
          <p:cNvPicPr>
            <a:picLocks noChangeAspect="1"/>
          </p:cNvPicPr>
          <p:nvPr/>
        </p:nvPicPr>
        <p:blipFill>
          <a:blip r:embed="rId3"/>
          <a:stretch>
            <a:fillRect/>
          </a:stretch>
        </p:blipFill>
        <p:spPr>
          <a:xfrm rot="7596654">
            <a:off x="6179269" y="2829955"/>
            <a:ext cx="827110" cy="1118927"/>
          </a:xfrm>
          <a:prstGeom prst="rect">
            <a:avLst/>
          </a:prstGeom>
        </p:spPr>
      </p:pic>
      <p:pic>
        <p:nvPicPr>
          <p:cNvPr id="13" name="Elemento grafico 12" descr="Pila di biscotti in un barattolo">
            <a:extLst>
              <a:ext uri="{FF2B5EF4-FFF2-40B4-BE49-F238E27FC236}">
                <a16:creationId xmlns:a16="http://schemas.microsoft.com/office/drawing/2014/main" id="{14DC95B9-9B67-1F50-E7F0-20F9CB2121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8544" y="3303036"/>
            <a:ext cx="1915572" cy="1915572"/>
          </a:xfrm>
          <a:prstGeom prst="rect">
            <a:avLst/>
          </a:prstGeom>
        </p:spPr>
      </p:pic>
    </p:spTree>
    <p:extLst>
      <p:ext uri="{BB962C8B-B14F-4D97-AF65-F5344CB8AC3E}">
        <p14:creationId xmlns:p14="http://schemas.microsoft.com/office/powerpoint/2010/main" val="8381082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0C429-9DF2-AAE3-0573-B5654FA169E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51A30E5-B517-1D4E-9657-8C77D01341D1}"/>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Fondi (artt. 102 – 103 CCNL 2019/2021)</a:t>
            </a:r>
          </a:p>
        </p:txBody>
      </p:sp>
      <p:sp>
        <p:nvSpPr>
          <p:cNvPr id="3" name="Segnaposto contenuto 2">
            <a:extLst>
              <a:ext uri="{FF2B5EF4-FFF2-40B4-BE49-F238E27FC236}">
                <a16:creationId xmlns:a16="http://schemas.microsoft.com/office/drawing/2014/main" id="{C34A807B-FEA0-6EA0-0D70-04AD1EC76521}"/>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A2C70BB6-1DB7-5E3C-D572-6DADEF15ABC4}"/>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1165C500-1FBF-50FE-47A0-8BFB12E4A734}"/>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0E0F6015-6D29-6C66-5556-404739B4CF0B}"/>
              </a:ext>
            </a:extLst>
          </p:cNvPr>
          <p:cNvSpPr txBox="1"/>
          <p:nvPr/>
        </p:nvSpPr>
        <p:spPr>
          <a:xfrm>
            <a:off x="542544" y="1600637"/>
            <a:ext cx="4285488" cy="2985433"/>
          </a:xfrm>
          <a:prstGeom prst="rect">
            <a:avLst/>
          </a:prstGeom>
          <a:noFill/>
        </p:spPr>
        <p:txBody>
          <a:bodyPr wrap="square" rtlCol="0">
            <a:spAutoFit/>
          </a:bodyPr>
          <a:lstStyle/>
          <a:p>
            <a:endParaRPr lang="it-IT" dirty="0"/>
          </a:p>
          <a:p>
            <a:r>
              <a:rPr lang="it-IT" b="1" dirty="0"/>
              <a:t>Art. 102 - Fondo incarichi, progressioni</a:t>
            </a:r>
          </a:p>
          <a:p>
            <a:r>
              <a:rPr lang="it-IT" b="1" dirty="0"/>
              <a:t>economiche e indennità professionali </a:t>
            </a:r>
          </a:p>
          <a:p>
            <a:endParaRPr lang="it-IT" b="1" dirty="0"/>
          </a:p>
          <a:p>
            <a:pPr marL="285750" indent="-285750">
              <a:buFont typeface="Arial" panose="020B0604020202020204" pitchFamily="34" charset="0"/>
              <a:buChar char="•"/>
            </a:pPr>
            <a:r>
              <a:rPr lang="it-IT" sz="1600" dirty="0"/>
              <a:t>Differenziali economici di professionalità</a:t>
            </a:r>
          </a:p>
          <a:p>
            <a:pPr marL="285750" indent="-285750">
              <a:buFont typeface="Arial" panose="020B0604020202020204" pitchFamily="34" charset="0"/>
              <a:buChar char="•"/>
            </a:pPr>
            <a:r>
              <a:rPr lang="it-IT" sz="1600" dirty="0"/>
              <a:t>Indennità correlate agli incarichi</a:t>
            </a:r>
          </a:p>
          <a:p>
            <a:pPr marL="285750" indent="-285750">
              <a:buFont typeface="Arial" panose="020B0604020202020204" pitchFamily="34" charset="0"/>
              <a:buChar char="•"/>
            </a:pPr>
            <a:r>
              <a:rPr lang="it-IT" sz="1600" dirty="0"/>
              <a:t>Indennità di coordinamento, già ad esaurimento</a:t>
            </a:r>
          </a:p>
          <a:p>
            <a:pPr marL="285750" indent="-285750">
              <a:buFont typeface="Arial" panose="020B0604020202020204" pitchFamily="34" charset="0"/>
              <a:buChar char="•"/>
            </a:pPr>
            <a:r>
              <a:rPr lang="it-IT" sz="1600" dirty="0"/>
              <a:t>Indennità di qualificazione professionale</a:t>
            </a:r>
          </a:p>
          <a:p>
            <a:pPr marL="285750" indent="-285750">
              <a:buFont typeface="Arial" panose="020B0604020202020204" pitchFamily="34" charset="0"/>
              <a:buChar char="•"/>
            </a:pPr>
            <a:r>
              <a:rPr lang="it-IT" sz="1600" dirty="0"/>
              <a:t>Indennità professionale specifica</a:t>
            </a:r>
          </a:p>
          <a:p>
            <a:pPr marL="285750" indent="-285750">
              <a:buFont typeface="Arial" panose="020B0604020202020204" pitchFamily="34" charset="0"/>
              <a:buChar char="•"/>
            </a:pPr>
            <a:r>
              <a:rPr lang="it-IT" sz="1600" dirty="0"/>
              <a:t>Assegni ad personam</a:t>
            </a:r>
          </a:p>
        </p:txBody>
      </p:sp>
      <p:sp>
        <p:nvSpPr>
          <p:cNvPr id="4" name="CasellaDiTesto 3">
            <a:extLst>
              <a:ext uri="{FF2B5EF4-FFF2-40B4-BE49-F238E27FC236}">
                <a16:creationId xmlns:a16="http://schemas.microsoft.com/office/drawing/2014/main" id="{48FAE810-2B90-3732-0481-B41BEC77D4FA}"/>
              </a:ext>
            </a:extLst>
          </p:cNvPr>
          <p:cNvSpPr txBox="1"/>
          <p:nvPr/>
        </p:nvSpPr>
        <p:spPr>
          <a:xfrm>
            <a:off x="4828032" y="1876377"/>
            <a:ext cx="6525768" cy="3847207"/>
          </a:xfrm>
          <a:prstGeom prst="rect">
            <a:avLst/>
          </a:prstGeom>
          <a:noFill/>
        </p:spPr>
        <p:txBody>
          <a:bodyPr wrap="square" rtlCol="0">
            <a:spAutoFit/>
          </a:bodyPr>
          <a:lstStyle/>
          <a:p>
            <a:r>
              <a:rPr lang="it-IT" b="1" dirty="0"/>
              <a:t>Art. 103 - Fondo premialità e condizioni di lavoro</a:t>
            </a:r>
          </a:p>
          <a:p>
            <a:endParaRPr lang="it-IT" b="1" dirty="0"/>
          </a:p>
          <a:p>
            <a:pPr marL="285750" indent="-285750">
              <a:buFont typeface="Arial" panose="020B0604020202020204" pitchFamily="34" charset="0"/>
              <a:buChar char="•"/>
            </a:pPr>
            <a:r>
              <a:rPr lang="it-IT" sz="1600" dirty="0"/>
              <a:t>Compensi lavoro straordinario</a:t>
            </a:r>
          </a:p>
          <a:p>
            <a:pPr marL="285750" indent="-285750">
              <a:buFont typeface="Arial" panose="020B0604020202020204" pitchFamily="34" charset="0"/>
              <a:buChar char="•"/>
            </a:pPr>
            <a:r>
              <a:rPr lang="it-IT" sz="1600" dirty="0"/>
              <a:t>Indennità correlate alle condizioni di lavoro (escluse Indennità di specificità infermieristica e indennità tutela del malato e promozione della salute)</a:t>
            </a:r>
          </a:p>
          <a:p>
            <a:pPr marL="285750" indent="-285750">
              <a:buFont typeface="Arial" panose="020B0604020202020204" pitchFamily="34" charset="0"/>
              <a:buChar char="•"/>
            </a:pPr>
            <a:r>
              <a:rPr lang="it-IT" sz="1600" dirty="0"/>
              <a:t>Premi correlati alla performance organizzativa e/o individuale</a:t>
            </a:r>
          </a:p>
          <a:p>
            <a:pPr marL="285750" indent="-285750">
              <a:buFont typeface="Arial" panose="020B0604020202020204" pitchFamily="34" charset="0"/>
              <a:buChar char="•"/>
            </a:pPr>
            <a:r>
              <a:rPr lang="it-IT" sz="1600" dirty="0"/>
              <a:t>Misure di welfare integrativo</a:t>
            </a:r>
          </a:p>
          <a:p>
            <a:pPr marL="285750" indent="-285750">
              <a:buFont typeface="Arial" panose="020B0604020202020204" pitchFamily="34" charset="0"/>
              <a:buChar char="•"/>
            </a:pPr>
            <a:r>
              <a:rPr lang="it-IT" sz="1600" dirty="0"/>
              <a:t>Trattamenti economici previsti da specifiche disposizioni di legge a valere esclusivamente sulle risorse incrementative del fondo di cui alle seguenti disposizioni di legge ex. art. 43 l. 449/1997; ex. art. 16 Dl. 98/2011; ex. art. 113 Dlgs 50/2016; RAR, etc.</a:t>
            </a:r>
          </a:p>
          <a:p>
            <a:pPr marL="285750" indent="-285750">
              <a:buFont typeface="Arial" panose="020B0604020202020204" pitchFamily="34" charset="0"/>
              <a:buChar char="•"/>
            </a:pPr>
            <a:r>
              <a:rPr lang="it-IT" sz="1600" dirty="0"/>
              <a:t>Destinazione – max 30%  di quanto destinato l’anno precedente alla performance – ad incremento del fondo di cui all’art. 102 (procedura irreversibile)</a:t>
            </a:r>
          </a:p>
        </p:txBody>
      </p:sp>
      <p:sp>
        <p:nvSpPr>
          <p:cNvPr id="12" name="CasellaDiTesto 11">
            <a:extLst>
              <a:ext uri="{FF2B5EF4-FFF2-40B4-BE49-F238E27FC236}">
                <a16:creationId xmlns:a16="http://schemas.microsoft.com/office/drawing/2014/main" id="{1945A3D0-0904-2367-E0A5-E45A1FEA0249}"/>
              </a:ext>
            </a:extLst>
          </p:cNvPr>
          <p:cNvSpPr txBox="1"/>
          <p:nvPr/>
        </p:nvSpPr>
        <p:spPr>
          <a:xfrm>
            <a:off x="320040" y="5461823"/>
            <a:ext cx="4285488" cy="954107"/>
          </a:xfrm>
          <a:prstGeom prst="rect">
            <a:avLst/>
          </a:prstGeom>
          <a:noFill/>
        </p:spPr>
        <p:txBody>
          <a:bodyPr wrap="square" rtlCol="0">
            <a:spAutoFit/>
          </a:bodyPr>
          <a:lstStyle/>
          <a:p>
            <a:pPr algn="just"/>
            <a:r>
              <a:rPr lang="it-IT" sz="1400" i="1" dirty="0">
                <a:solidFill>
                  <a:srgbClr val="FF0000"/>
                </a:solidFill>
              </a:rPr>
              <a:t>PS. Si ricorda che gli incrementi di cui ai predetti artt. 63 e 64 integrano i fondi contrattuali la cui disciplina è contenuta ancora negli artt. 102 e 103 del CCNL 2019/2021. Qui elencate le rispettive destinazioni</a:t>
            </a:r>
          </a:p>
        </p:txBody>
      </p:sp>
      <p:pic>
        <p:nvPicPr>
          <p:cNvPr id="14" name="Immagine 13">
            <a:extLst>
              <a:ext uri="{FF2B5EF4-FFF2-40B4-BE49-F238E27FC236}">
                <a16:creationId xmlns:a16="http://schemas.microsoft.com/office/drawing/2014/main" id="{628E04BD-03EF-A57B-4325-79750CBDA255}"/>
              </a:ext>
            </a:extLst>
          </p:cNvPr>
          <p:cNvPicPr>
            <a:picLocks noChangeAspect="1"/>
          </p:cNvPicPr>
          <p:nvPr/>
        </p:nvPicPr>
        <p:blipFill>
          <a:blip r:embed="rId3"/>
          <a:stretch>
            <a:fillRect/>
          </a:stretch>
        </p:blipFill>
        <p:spPr>
          <a:xfrm rot="18105454">
            <a:off x="2775907" y="4703547"/>
            <a:ext cx="667171" cy="902559"/>
          </a:xfrm>
          <a:prstGeom prst="rect">
            <a:avLst/>
          </a:prstGeom>
        </p:spPr>
      </p:pic>
    </p:spTree>
    <p:extLst>
      <p:ext uri="{BB962C8B-B14F-4D97-AF65-F5344CB8AC3E}">
        <p14:creationId xmlns:p14="http://schemas.microsoft.com/office/powerpoint/2010/main" val="3575564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27D6-9746-011D-54A2-86C4E08BFF5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6DA9CC5-A90E-63B2-09F3-149D993B3FD5}"/>
              </a:ext>
            </a:extLst>
          </p:cNvPr>
          <p:cNvSpPr>
            <a:spLocks noGrp="1"/>
          </p:cNvSpPr>
          <p:nvPr>
            <p:ph type="title"/>
          </p:nvPr>
        </p:nvSpPr>
        <p:spPr>
          <a:xfrm>
            <a:off x="838200" y="2766218"/>
            <a:ext cx="10515600" cy="1325563"/>
          </a:xfrm>
          <a:ln>
            <a:solidFill>
              <a:srgbClr val="FF0000"/>
            </a:solidFill>
          </a:ln>
        </p:spPr>
        <p:txBody>
          <a:bodyPr>
            <a:normAutofit/>
          </a:bodyPr>
          <a:lstStyle/>
          <a:p>
            <a:pPr algn="ctr"/>
            <a:r>
              <a:rPr lang="it-IT" dirty="0">
                <a:solidFill>
                  <a:srgbClr val="00B050"/>
                </a:solidFill>
                <a:effectLst>
                  <a:outerShdw blurRad="38100" dist="38100" dir="2700000" algn="tl">
                    <a:srgbClr val="000000">
                      <a:alpha val="43137"/>
                    </a:srgbClr>
                  </a:outerShdw>
                </a:effectLst>
                <a:latin typeface="Speak Pro" panose="020B0504020101020102" pitchFamily="34" charset="0"/>
                <a:cs typeface="Aharoni" panose="02010803020104030203" pitchFamily="2" charset="-79"/>
              </a:rPr>
              <a:t>Sistema Indennitario</a:t>
            </a:r>
          </a:p>
        </p:txBody>
      </p:sp>
      <p:pic>
        <p:nvPicPr>
          <p:cNvPr id="9" name="Immagine 8">
            <a:extLst>
              <a:ext uri="{FF2B5EF4-FFF2-40B4-BE49-F238E27FC236}">
                <a16:creationId xmlns:a16="http://schemas.microsoft.com/office/drawing/2014/main" id="{DFECB5D9-0E43-7328-47D8-D8B08565DDBC}"/>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12" name="CasellaDiTesto 11">
            <a:extLst>
              <a:ext uri="{FF2B5EF4-FFF2-40B4-BE49-F238E27FC236}">
                <a16:creationId xmlns:a16="http://schemas.microsoft.com/office/drawing/2014/main" id="{5224057D-486F-B8F1-8FC5-E02A0F47E4DE}"/>
              </a:ext>
            </a:extLst>
          </p:cNvPr>
          <p:cNvSpPr txBox="1"/>
          <p:nvPr/>
        </p:nvSpPr>
        <p:spPr>
          <a:xfrm>
            <a:off x="4917186" y="6493446"/>
            <a:ext cx="2357628" cy="276999"/>
          </a:xfrm>
          <a:prstGeom prst="rect">
            <a:avLst/>
          </a:prstGeom>
          <a:noFill/>
        </p:spPr>
        <p:txBody>
          <a:bodyPr wrap="square" rtlCol="0">
            <a:spAutoFit/>
          </a:bodyPr>
          <a:lstStyle/>
          <a:p>
            <a:r>
              <a:rPr lang="it-IT" sz="1200" i="1" dirty="0"/>
              <a:t>Ccnl Sanità Pubblica 2022 - 2024</a:t>
            </a:r>
          </a:p>
        </p:txBody>
      </p:sp>
    </p:spTree>
    <p:extLst>
      <p:ext uri="{BB962C8B-B14F-4D97-AF65-F5344CB8AC3E}">
        <p14:creationId xmlns:p14="http://schemas.microsoft.com/office/powerpoint/2010/main" val="5113486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F38E4-7148-A6B8-5600-09D560802BA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99F2CC5-D5AD-0BD2-7CD8-78CC177832AA}"/>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Indennità rivalutate (artt. 65 - 66)</a:t>
            </a:r>
          </a:p>
        </p:txBody>
      </p:sp>
      <p:sp>
        <p:nvSpPr>
          <p:cNvPr id="3" name="Segnaposto contenuto 2">
            <a:extLst>
              <a:ext uri="{FF2B5EF4-FFF2-40B4-BE49-F238E27FC236}">
                <a16:creationId xmlns:a16="http://schemas.microsoft.com/office/drawing/2014/main" id="{82F590E3-5C87-DC35-3EE3-C4C199155841}"/>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78C84998-32E1-9DE4-7D66-E10EAC98EED1}"/>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EBA078FC-E5B5-EC9C-F85C-A11CCC41D053}"/>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graphicFrame>
        <p:nvGraphicFramePr>
          <p:cNvPr id="4" name="Tabella 3">
            <a:extLst>
              <a:ext uri="{FF2B5EF4-FFF2-40B4-BE49-F238E27FC236}">
                <a16:creationId xmlns:a16="http://schemas.microsoft.com/office/drawing/2014/main" id="{44B22CE9-CAA9-9D30-DB5F-3D6576F1A2CD}"/>
              </a:ext>
            </a:extLst>
          </p:cNvPr>
          <p:cNvGraphicFramePr>
            <a:graphicFrameLocks noGrp="1"/>
          </p:cNvGraphicFramePr>
          <p:nvPr>
            <p:extLst>
              <p:ext uri="{D42A27DB-BD31-4B8C-83A1-F6EECF244321}">
                <p14:modId xmlns:p14="http://schemas.microsoft.com/office/powerpoint/2010/main" val="3079788843"/>
              </p:ext>
            </p:extLst>
          </p:nvPr>
        </p:nvGraphicFramePr>
        <p:xfrm>
          <a:off x="1527048" y="1825625"/>
          <a:ext cx="8805672" cy="2021840"/>
        </p:xfrm>
        <a:graphic>
          <a:graphicData uri="http://schemas.openxmlformats.org/drawingml/2006/table">
            <a:tbl>
              <a:tblPr firstRow="1" bandRow="1">
                <a:tableStyleId>{68D230F3-CF80-4859-8CE7-A43EE81993B5}</a:tableStyleId>
              </a:tblPr>
              <a:tblGrid>
                <a:gridCol w="2935224">
                  <a:extLst>
                    <a:ext uri="{9D8B030D-6E8A-4147-A177-3AD203B41FA5}">
                      <a16:colId xmlns:a16="http://schemas.microsoft.com/office/drawing/2014/main" val="4003003579"/>
                    </a:ext>
                  </a:extLst>
                </a:gridCol>
                <a:gridCol w="2935224">
                  <a:extLst>
                    <a:ext uri="{9D8B030D-6E8A-4147-A177-3AD203B41FA5}">
                      <a16:colId xmlns:a16="http://schemas.microsoft.com/office/drawing/2014/main" val="2001107085"/>
                    </a:ext>
                  </a:extLst>
                </a:gridCol>
                <a:gridCol w="2935224">
                  <a:extLst>
                    <a:ext uri="{9D8B030D-6E8A-4147-A177-3AD203B41FA5}">
                      <a16:colId xmlns:a16="http://schemas.microsoft.com/office/drawing/2014/main" val="1106385713"/>
                    </a:ext>
                  </a:extLst>
                </a:gridCol>
              </a:tblGrid>
              <a:tr h="370840">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Indennità di specificità infermieristica</a:t>
                      </a:r>
                    </a:p>
                  </a:txBody>
                  <a:tcPr/>
                </a:tc>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Dal 01.01.2024</a:t>
                      </a:r>
                    </a:p>
                  </a:txBody>
                  <a:tcPr/>
                </a:tc>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Dal 01.01.2025</a:t>
                      </a:r>
                    </a:p>
                  </a:txBody>
                  <a:tcPr/>
                </a:tc>
                <a:extLst>
                  <a:ext uri="{0D108BD9-81ED-4DB2-BD59-A6C34878D82A}">
                    <a16:rowId xmlns:a16="http://schemas.microsoft.com/office/drawing/2014/main" val="3134895127"/>
                  </a:ext>
                </a:extLst>
              </a:tr>
              <a:tr h="370840">
                <a:tc>
                  <a:txBody>
                    <a:bodyPr/>
                    <a:lstStyle/>
                    <a:p>
                      <a:pPr algn="ctr"/>
                      <a:r>
                        <a:rPr lang="it-IT" b="0" cap="none" spc="0" dirty="0">
                          <a:ln w="0"/>
                          <a:solidFill>
                            <a:schemeClr val="tx1"/>
                          </a:solidFill>
                          <a:effectLst/>
                        </a:rPr>
                        <a:t>PROFESSIONISTI DELLA SALUTE E DEI FUNZIONARI</a:t>
                      </a:r>
                    </a:p>
                  </a:txBody>
                  <a:tcPr/>
                </a:tc>
                <a:tc>
                  <a:txBody>
                    <a:bodyPr/>
                    <a:lstStyle/>
                    <a:p>
                      <a:pPr algn="ctr"/>
                      <a:r>
                        <a:rPr lang="it-IT" b="0" cap="none" spc="0" dirty="0">
                          <a:ln w="0"/>
                          <a:solidFill>
                            <a:schemeClr val="tx1"/>
                          </a:solidFill>
                          <a:effectLst/>
                          <a:latin typeface="+mn-lt"/>
                        </a:rPr>
                        <a:t>80,73 €</a:t>
                      </a:r>
                    </a:p>
                  </a:txBody>
                  <a:tcPr/>
                </a:tc>
                <a:tc>
                  <a:txBody>
                    <a:bodyPr/>
                    <a:lstStyle/>
                    <a:p>
                      <a:pPr algn="ctr"/>
                      <a:r>
                        <a:rPr lang="it-IT" b="0" cap="none" spc="0" dirty="0">
                          <a:ln w="0"/>
                          <a:solidFill>
                            <a:schemeClr val="tx1"/>
                          </a:solidFill>
                          <a:effectLst/>
                          <a:latin typeface="+mn-lt"/>
                        </a:rPr>
                        <a:t>87,79 €</a:t>
                      </a:r>
                    </a:p>
                  </a:txBody>
                  <a:tcPr/>
                </a:tc>
                <a:extLst>
                  <a:ext uri="{0D108BD9-81ED-4DB2-BD59-A6C34878D82A}">
                    <a16:rowId xmlns:a16="http://schemas.microsoft.com/office/drawing/2014/main" val="86574642"/>
                  </a:ext>
                </a:extLst>
              </a:tr>
              <a:tr h="370840">
                <a:tc>
                  <a:txBody>
                    <a:bodyPr/>
                    <a:lstStyle/>
                    <a:p>
                      <a:pPr algn="ctr"/>
                      <a:r>
                        <a:rPr lang="it-IT" b="0" cap="none" spc="0" dirty="0">
                          <a:ln w="0"/>
                          <a:solidFill>
                            <a:schemeClr val="tx1"/>
                          </a:solidFill>
                          <a:effectLst/>
                        </a:rPr>
                        <a:t>ASSISTENTI</a:t>
                      </a:r>
                    </a:p>
                  </a:txBody>
                  <a:tcPr/>
                </a:tc>
                <a:tc>
                  <a:txBody>
                    <a:bodyPr/>
                    <a:lstStyle/>
                    <a:p>
                      <a:pPr algn="ctr"/>
                      <a:r>
                        <a:rPr lang="it-IT" b="0" cap="none" spc="0" dirty="0">
                          <a:ln w="0"/>
                          <a:solidFill>
                            <a:schemeClr val="tx1"/>
                          </a:solidFill>
                          <a:effectLst/>
                          <a:latin typeface="+mn-lt"/>
                        </a:rPr>
                        <a:t>74,27 €</a:t>
                      </a:r>
                    </a:p>
                  </a:txBody>
                  <a:tcPr/>
                </a:tc>
                <a:tc>
                  <a:txBody>
                    <a:bodyPr/>
                    <a:lstStyle/>
                    <a:p>
                      <a:pPr algn="ctr"/>
                      <a:r>
                        <a:rPr lang="it-IT" b="0" cap="none" spc="0" dirty="0">
                          <a:ln w="0"/>
                          <a:solidFill>
                            <a:schemeClr val="tx1"/>
                          </a:solidFill>
                          <a:effectLst/>
                          <a:latin typeface="+mn-lt"/>
                        </a:rPr>
                        <a:t>80,77 €</a:t>
                      </a:r>
                    </a:p>
                  </a:txBody>
                  <a:tcPr/>
                </a:tc>
                <a:extLst>
                  <a:ext uri="{0D108BD9-81ED-4DB2-BD59-A6C34878D82A}">
                    <a16:rowId xmlns:a16="http://schemas.microsoft.com/office/drawing/2014/main" val="2454118870"/>
                  </a:ext>
                </a:extLst>
              </a:tr>
              <a:tr h="370840">
                <a:tc>
                  <a:txBody>
                    <a:bodyPr/>
                    <a:lstStyle/>
                    <a:p>
                      <a:pPr algn="ctr"/>
                      <a:r>
                        <a:rPr lang="it-IT" b="0" cap="none" spc="0" dirty="0">
                          <a:ln w="0"/>
                          <a:solidFill>
                            <a:schemeClr val="tx1"/>
                          </a:solidFill>
                          <a:effectLst/>
                        </a:rPr>
                        <a:t>OPERATORI</a:t>
                      </a:r>
                    </a:p>
                  </a:txBody>
                  <a:tcPr/>
                </a:tc>
                <a:tc>
                  <a:txBody>
                    <a:bodyPr/>
                    <a:lstStyle/>
                    <a:p>
                      <a:pPr algn="ctr"/>
                      <a:r>
                        <a:rPr lang="it-IT" b="0" cap="none" spc="0" dirty="0">
                          <a:ln w="0"/>
                          <a:solidFill>
                            <a:schemeClr val="tx1"/>
                          </a:solidFill>
                          <a:effectLst/>
                          <a:latin typeface="+mn-lt"/>
                        </a:rPr>
                        <a:t>69,66 €</a:t>
                      </a:r>
                    </a:p>
                  </a:txBody>
                  <a:tcPr/>
                </a:tc>
                <a:tc>
                  <a:txBody>
                    <a:bodyPr/>
                    <a:lstStyle/>
                    <a:p>
                      <a:pPr algn="ctr"/>
                      <a:r>
                        <a:rPr lang="it-IT" b="0" cap="none" spc="0" dirty="0">
                          <a:ln w="0"/>
                          <a:solidFill>
                            <a:schemeClr val="tx1"/>
                          </a:solidFill>
                          <a:effectLst/>
                          <a:latin typeface="+mn-lt"/>
                        </a:rPr>
                        <a:t>75,75 €</a:t>
                      </a:r>
                    </a:p>
                  </a:txBody>
                  <a:tcPr/>
                </a:tc>
                <a:extLst>
                  <a:ext uri="{0D108BD9-81ED-4DB2-BD59-A6C34878D82A}">
                    <a16:rowId xmlns:a16="http://schemas.microsoft.com/office/drawing/2014/main" val="2789172536"/>
                  </a:ext>
                </a:extLst>
              </a:tr>
            </a:tbl>
          </a:graphicData>
        </a:graphic>
      </p:graphicFrame>
      <p:graphicFrame>
        <p:nvGraphicFramePr>
          <p:cNvPr id="6" name="Tabella 5">
            <a:extLst>
              <a:ext uri="{FF2B5EF4-FFF2-40B4-BE49-F238E27FC236}">
                <a16:creationId xmlns:a16="http://schemas.microsoft.com/office/drawing/2014/main" id="{F31BAEF4-0FA6-7E6F-1C9A-DECE3A4472EA}"/>
              </a:ext>
            </a:extLst>
          </p:cNvPr>
          <p:cNvGraphicFramePr>
            <a:graphicFrameLocks noGrp="1"/>
          </p:cNvGraphicFramePr>
          <p:nvPr>
            <p:extLst>
              <p:ext uri="{D42A27DB-BD31-4B8C-83A1-F6EECF244321}">
                <p14:modId xmlns:p14="http://schemas.microsoft.com/office/powerpoint/2010/main" val="1537626145"/>
              </p:ext>
            </p:extLst>
          </p:nvPr>
        </p:nvGraphicFramePr>
        <p:xfrm>
          <a:off x="1527048" y="4001294"/>
          <a:ext cx="8805672" cy="2392680"/>
        </p:xfrm>
        <a:graphic>
          <a:graphicData uri="http://schemas.openxmlformats.org/drawingml/2006/table">
            <a:tbl>
              <a:tblPr firstRow="1" bandRow="1">
                <a:tableStyleId>{68D230F3-CF80-4859-8CE7-A43EE81993B5}</a:tableStyleId>
              </a:tblPr>
              <a:tblGrid>
                <a:gridCol w="2935224">
                  <a:extLst>
                    <a:ext uri="{9D8B030D-6E8A-4147-A177-3AD203B41FA5}">
                      <a16:colId xmlns:a16="http://schemas.microsoft.com/office/drawing/2014/main" val="4003003579"/>
                    </a:ext>
                  </a:extLst>
                </a:gridCol>
                <a:gridCol w="2935224">
                  <a:extLst>
                    <a:ext uri="{9D8B030D-6E8A-4147-A177-3AD203B41FA5}">
                      <a16:colId xmlns:a16="http://schemas.microsoft.com/office/drawing/2014/main" val="2001107085"/>
                    </a:ext>
                  </a:extLst>
                </a:gridCol>
                <a:gridCol w="2935224">
                  <a:extLst>
                    <a:ext uri="{9D8B030D-6E8A-4147-A177-3AD203B41FA5}">
                      <a16:colId xmlns:a16="http://schemas.microsoft.com/office/drawing/2014/main" val="1106385713"/>
                    </a:ext>
                  </a:extLst>
                </a:gridCol>
              </a:tblGrid>
              <a:tr h="370840">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Indennità di tutela del malato</a:t>
                      </a:r>
                    </a:p>
                  </a:txBody>
                  <a:tcPr/>
                </a:tc>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Dal 01.01.2024</a:t>
                      </a:r>
                    </a:p>
                  </a:txBody>
                  <a:tcPr/>
                </a:tc>
                <a:tc>
                  <a:txBody>
                    <a:bodyPr/>
                    <a:lstStyle/>
                    <a:p>
                      <a:pPr algn="ctr"/>
                      <a:r>
                        <a:rPr lang="it-IT" b="1" cap="none" spc="0" dirty="0">
                          <a:ln w="0"/>
                          <a:solidFill>
                            <a:schemeClr val="tx1"/>
                          </a:solidFill>
                          <a:effectLst>
                            <a:outerShdw blurRad="38100" dist="19050" dir="2700000" algn="tl" rotWithShape="0">
                              <a:schemeClr val="dk1">
                                <a:alpha val="40000"/>
                              </a:schemeClr>
                            </a:outerShdw>
                          </a:effectLst>
                        </a:rPr>
                        <a:t>Dal 01.01.2025</a:t>
                      </a:r>
                    </a:p>
                  </a:txBody>
                  <a:tcPr/>
                </a:tc>
                <a:extLst>
                  <a:ext uri="{0D108BD9-81ED-4DB2-BD59-A6C34878D82A}">
                    <a16:rowId xmlns:a16="http://schemas.microsoft.com/office/drawing/2014/main" val="3134895127"/>
                  </a:ext>
                </a:extLst>
              </a:tr>
              <a:tr h="370840">
                <a:tc>
                  <a:txBody>
                    <a:bodyPr/>
                    <a:lstStyle/>
                    <a:p>
                      <a:pPr algn="ctr"/>
                      <a:r>
                        <a:rPr lang="it-IT" b="0" cap="none" spc="0" dirty="0">
                          <a:ln w="0"/>
                          <a:solidFill>
                            <a:schemeClr val="tx1"/>
                          </a:solidFill>
                          <a:effectLst/>
                        </a:rPr>
                        <a:t>PROFESSIONISTI DELLA SALUTE E DEI FUNZIONARI</a:t>
                      </a:r>
                    </a:p>
                  </a:txBody>
                  <a:tcPr/>
                </a:tc>
                <a:tc>
                  <a:txBody>
                    <a:bodyPr/>
                    <a:lstStyle/>
                    <a:p>
                      <a:pPr algn="ctr"/>
                      <a:r>
                        <a:rPr lang="it-IT" b="0" cap="none" spc="0" dirty="0">
                          <a:ln w="0"/>
                          <a:solidFill>
                            <a:schemeClr val="tx1"/>
                          </a:solidFill>
                          <a:effectLst/>
                          <a:latin typeface="+mn-lt"/>
                        </a:rPr>
                        <a:t>45,58 €</a:t>
                      </a:r>
                    </a:p>
                  </a:txBody>
                  <a:tcPr/>
                </a:tc>
                <a:tc>
                  <a:txBody>
                    <a:bodyPr/>
                    <a:lstStyle/>
                    <a:p>
                      <a:pPr algn="ctr"/>
                      <a:r>
                        <a:rPr lang="it-IT" b="0" cap="none" spc="0" dirty="0">
                          <a:ln w="0"/>
                          <a:solidFill>
                            <a:schemeClr val="tx1"/>
                          </a:solidFill>
                          <a:effectLst/>
                          <a:latin typeface="+mn-lt"/>
                        </a:rPr>
                        <a:t>51,97 €</a:t>
                      </a:r>
                    </a:p>
                  </a:txBody>
                  <a:tcPr/>
                </a:tc>
                <a:extLst>
                  <a:ext uri="{0D108BD9-81ED-4DB2-BD59-A6C34878D82A}">
                    <a16:rowId xmlns:a16="http://schemas.microsoft.com/office/drawing/2014/main" val="86574642"/>
                  </a:ext>
                </a:extLst>
              </a:tr>
              <a:tr h="370840">
                <a:tc>
                  <a:txBody>
                    <a:bodyPr/>
                    <a:lstStyle/>
                    <a:p>
                      <a:pPr algn="ctr"/>
                      <a:r>
                        <a:rPr lang="it-IT" b="0" cap="none" spc="0" dirty="0">
                          <a:ln w="0"/>
                          <a:solidFill>
                            <a:schemeClr val="tx1"/>
                          </a:solidFill>
                          <a:effectLst/>
                        </a:rPr>
                        <a:t>OSTETRICA</a:t>
                      </a:r>
                    </a:p>
                  </a:txBody>
                  <a:tcPr/>
                </a:tc>
                <a:tc>
                  <a:txBody>
                    <a:bodyPr/>
                    <a:lstStyle/>
                    <a:p>
                      <a:pPr algn="ctr"/>
                      <a:r>
                        <a:rPr lang="it-IT" b="0" cap="none" spc="0" dirty="0">
                          <a:ln w="0"/>
                          <a:solidFill>
                            <a:schemeClr val="tx1"/>
                          </a:solidFill>
                          <a:effectLst/>
                          <a:latin typeface="+mn-lt"/>
                        </a:rPr>
                        <a:t>80,73 €</a:t>
                      </a:r>
                    </a:p>
                  </a:txBody>
                  <a:tcPr/>
                </a:tc>
                <a:tc>
                  <a:txBody>
                    <a:bodyPr/>
                    <a:lstStyle/>
                    <a:p>
                      <a:pPr algn="ctr"/>
                      <a:r>
                        <a:rPr lang="it-IT" b="0" cap="none" spc="0" dirty="0">
                          <a:ln w="0"/>
                          <a:solidFill>
                            <a:schemeClr val="tx1"/>
                          </a:solidFill>
                          <a:effectLst/>
                          <a:latin typeface="+mn-lt"/>
                        </a:rPr>
                        <a:t>87,79 €</a:t>
                      </a:r>
                    </a:p>
                  </a:txBody>
                  <a:tcPr/>
                </a:tc>
                <a:extLst>
                  <a:ext uri="{0D108BD9-81ED-4DB2-BD59-A6C34878D82A}">
                    <a16:rowId xmlns:a16="http://schemas.microsoft.com/office/drawing/2014/main" val="465142696"/>
                  </a:ext>
                </a:extLst>
              </a:tr>
              <a:tr h="370840">
                <a:tc>
                  <a:txBody>
                    <a:bodyPr/>
                    <a:lstStyle/>
                    <a:p>
                      <a:pPr algn="ctr"/>
                      <a:r>
                        <a:rPr lang="it-IT" b="0" cap="none" spc="0" dirty="0">
                          <a:ln w="0"/>
                          <a:solidFill>
                            <a:schemeClr val="tx1"/>
                          </a:solidFill>
                          <a:effectLst/>
                        </a:rPr>
                        <a:t>ASSISTENTI</a:t>
                      </a:r>
                    </a:p>
                  </a:txBody>
                  <a:tcPr/>
                </a:tc>
                <a:tc>
                  <a:txBody>
                    <a:bodyPr/>
                    <a:lstStyle/>
                    <a:p>
                      <a:pPr algn="ctr"/>
                      <a:r>
                        <a:rPr lang="it-IT" b="0" cap="none" spc="0" dirty="0">
                          <a:ln w="0"/>
                          <a:solidFill>
                            <a:schemeClr val="tx1"/>
                          </a:solidFill>
                          <a:effectLst/>
                          <a:latin typeface="+mn-lt"/>
                        </a:rPr>
                        <a:t>41,93 €</a:t>
                      </a:r>
                    </a:p>
                  </a:txBody>
                  <a:tcPr/>
                </a:tc>
                <a:tc>
                  <a:txBody>
                    <a:bodyPr/>
                    <a:lstStyle/>
                    <a:p>
                      <a:pPr algn="ctr"/>
                      <a:r>
                        <a:rPr lang="it-IT" b="0" cap="none" spc="0" dirty="0">
                          <a:ln w="0"/>
                          <a:solidFill>
                            <a:schemeClr val="tx1"/>
                          </a:solidFill>
                          <a:effectLst/>
                          <a:latin typeface="+mn-lt"/>
                        </a:rPr>
                        <a:t>47,81 €</a:t>
                      </a:r>
                    </a:p>
                  </a:txBody>
                  <a:tcPr/>
                </a:tc>
                <a:extLst>
                  <a:ext uri="{0D108BD9-81ED-4DB2-BD59-A6C34878D82A}">
                    <a16:rowId xmlns:a16="http://schemas.microsoft.com/office/drawing/2014/main" val="2454118870"/>
                  </a:ext>
                </a:extLst>
              </a:tr>
              <a:tr h="370840">
                <a:tc>
                  <a:txBody>
                    <a:bodyPr/>
                    <a:lstStyle/>
                    <a:p>
                      <a:pPr algn="ctr"/>
                      <a:r>
                        <a:rPr lang="it-IT" b="0" cap="none" spc="0" dirty="0">
                          <a:ln w="0"/>
                          <a:solidFill>
                            <a:schemeClr val="tx1"/>
                          </a:solidFill>
                          <a:effectLst/>
                        </a:rPr>
                        <a:t>OPERATORI</a:t>
                      </a:r>
                    </a:p>
                  </a:txBody>
                  <a:tcPr/>
                </a:tc>
                <a:tc>
                  <a:txBody>
                    <a:bodyPr/>
                    <a:lstStyle/>
                    <a:p>
                      <a:pPr algn="ctr"/>
                      <a:r>
                        <a:rPr lang="it-IT" b="0" cap="none" spc="0" dirty="0">
                          <a:ln w="0"/>
                          <a:solidFill>
                            <a:schemeClr val="tx1"/>
                          </a:solidFill>
                          <a:effectLst/>
                          <a:latin typeface="+mn-lt"/>
                        </a:rPr>
                        <a:t>39,33 €</a:t>
                      </a:r>
                    </a:p>
                  </a:txBody>
                  <a:tcPr/>
                </a:tc>
                <a:tc>
                  <a:txBody>
                    <a:bodyPr/>
                    <a:lstStyle/>
                    <a:p>
                      <a:pPr algn="ctr"/>
                      <a:r>
                        <a:rPr lang="it-IT" b="0" cap="none" spc="0" dirty="0">
                          <a:ln w="0"/>
                          <a:solidFill>
                            <a:schemeClr val="tx1"/>
                          </a:solidFill>
                          <a:effectLst/>
                          <a:latin typeface="+mn-lt"/>
                        </a:rPr>
                        <a:t>44,84 €</a:t>
                      </a:r>
                    </a:p>
                  </a:txBody>
                  <a:tcPr/>
                </a:tc>
                <a:extLst>
                  <a:ext uri="{0D108BD9-81ED-4DB2-BD59-A6C34878D82A}">
                    <a16:rowId xmlns:a16="http://schemas.microsoft.com/office/drawing/2014/main" val="2789172536"/>
                  </a:ext>
                </a:extLst>
              </a:tr>
            </a:tbl>
          </a:graphicData>
        </a:graphic>
      </p:graphicFrame>
    </p:spTree>
    <p:extLst>
      <p:ext uri="{BB962C8B-B14F-4D97-AF65-F5344CB8AC3E}">
        <p14:creationId xmlns:p14="http://schemas.microsoft.com/office/powerpoint/2010/main" val="3871076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DDEA0-38CD-8F67-271A-582C1BC61D5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2CDF534-73B9-BD67-CFD5-236A2B314FCE}"/>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Novità in materia di Indennità</a:t>
            </a:r>
          </a:p>
        </p:txBody>
      </p:sp>
      <p:sp>
        <p:nvSpPr>
          <p:cNvPr id="3" name="Segnaposto contenuto 2">
            <a:extLst>
              <a:ext uri="{FF2B5EF4-FFF2-40B4-BE49-F238E27FC236}">
                <a16:creationId xmlns:a16="http://schemas.microsoft.com/office/drawing/2014/main" id="{6FE67E4A-3F40-6F30-D0A7-22A1C8749D5F}"/>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1A32F09F-BD78-DE91-248B-B3F510E7024B}"/>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8215CAD9-6C96-1664-0C29-F29142444BAD}"/>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CA382BFD-4449-48DE-8F19-16666B7BEB06}"/>
              </a:ext>
            </a:extLst>
          </p:cNvPr>
          <p:cNvSpPr txBox="1"/>
          <p:nvPr/>
        </p:nvSpPr>
        <p:spPr>
          <a:xfrm>
            <a:off x="707136" y="1825625"/>
            <a:ext cx="10924032" cy="3693319"/>
          </a:xfrm>
          <a:prstGeom prst="rect">
            <a:avLst/>
          </a:prstGeom>
          <a:noFill/>
        </p:spPr>
        <p:txBody>
          <a:bodyPr wrap="square" rtlCol="0">
            <a:spAutoFit/>
          </a:bodyPr>
          <a:lstStyle/>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Precisato che l’Indennità di turno, di servizio notturno e festivo, pari a 2,07 euro, </a:t>
            </a:r>
            <a:r>
              <a:rPr lang="it-IT" b="1" dirty="0"/>
              <a:t>è corrisposta anche al personale che opera </a:t>
            </a:r>
            <a:r>
              <a:rPr lang="it-IT" b="1" dirty="0">
                <a:solidFill>
                  <a:srgbClr val="FF0000"/>
                </a:solidFill>
              </a:rPr>
              <a:t>su un solo turno</a:t>
            </a:r>
            <a:r>
              <a:rPr lang="it-IT" dirty="0">
                <a:solidFill>
                  <a:srgbClr val="FF0000"/>
                </a:solidFill>
              </a:rPr>
              <a:t> </a:t>
            </a:r>
            <a:r>
              <a:rPr lang="it-IT" dirty="0"/>
              <a:t>(art. 67)</a:t>
            </a:r>
          </a:p>
          <a:p>
            <a:pPr algn="just"/>
            <a:endParaRPr lang="it-IT" dirty="0"/>
          </a:p>
          <a:p>
            <a:pPr marL="285750" indent="-285750" algn="just">
              <a:buFont typeface="Arial" panose="020B0604020202020204" pitchFamily="34" charset="0"/>
              <a:buChar char="•"/>
            </a:pPr>
            <a:r>
              <a:rPr lang="it-IT" b="1" dirty="0"/>
              <a:t>Salvaguardata l’erogazione in concomitanza </a:t>
            </a:r>
            <a:r>
              <a:rPr lang="it-IT" dirty="0"/>
              <a:t>dell’Indennità per l’operatività in particolari UO/Servizi (art. 68) con l’Indennità di Pronto soccorso (Art. 69)</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Inclusi tra i destinatari dell’Indennità per l’operatività in particolari UO/Servizi anche </a:t>
            </a:r>
            <a:r>
              <a:rPr lang="it-IT" b="1" dirty="0"/>
              <a:t>il personale addetto ai servizi di </a:t>
            </a:r>
            <a:r>
              <a:rPr lang="it-IT" b="1" dirty="0">
                <a:solidFill>
                  <a:srgbClr val="00B050"/>
                </a:solidFill>
              </a:rPr>
              <a:t>sanità penitenziaria</a:t>
            </a:r>
            <a:r>
              <a:rPr lang="it-IT" dirty="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Abbiamo disciplinato l’indennità di Pronto soccorso (</a:t>
            </a:r>
            <a:r>
              <a:rPr lang="it-IT" b="1" dirty="0"/>
              <a:t>altrimenti, senza il CCNL, non sarebbe stato possibile utilizzare i + 100 milioni stanziati in Legge di Bilancio 2024 per remunerare il disagio nell’emergenza/urgenza</a:t>
            </a:r>
            <a:r>
              <a:rPr lang="it-IT" dirty="0"/>
              <a:t>) e abbiamo previsto nuovi coefficienti per il riparto delle risorse tra le Regioni.</a:t>
            </a:r>
          </a:p>
        </p:txBody>
      </p:sp>
    </p:spTree>
    <p:extLst>
      <p:ext uri="{BB962C8B-B14F-4D97-AF65-F5344CB8AC3E}">
        <p14:creationId xmlns:p14="http://schemas.microsoft.com/office/powerpoint/2010/main" val="150710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FB2C4-9CCD-C628-D572-5D9A67C2AAA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C064C4C-82EE-1FCD-E9AD-86A0E7243CD6}"/>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Partecipazione</a:t>
            </a:r>
          </a:p>
        </p:txBody>
      </p:sp>
      <p:sp>
        <p:nvSpPr>
          <p:cNvPr id="3" name="Segnaposto contenuto 2">
            <a:extLst>
              <a:ext uri="{FF2B5EF4-FFF2-40B4-BE49-F238E27FC236}">
                <a16:creationId xmlns:a16="http://schemas.microsoft.com/office/drawing/2014/main" id="{291E7D94-2A6E-DECC-2A2D-55B7A8142E12}"/>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98896B23-7D14-81E3-CEE8-486EF94569CF}"/>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B1A16DF8-7716-2584-CE9A-91C020F7E285}"/>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graphicFrame>
        <p:nvGraphicFramePr>
          <p:cNvPr id="4" name="Diagramma 3">
            <a:extLst>
              <a:ext uri="{FF2B5EF4-FFF2-40B4-BE49-F238E27FC236}">
                <a16:creationId xmlns:a16="http://schemas.microsoft.com/office/drawing/2014/main" id="{7C8D387A-A5BB-29CD-229B-EB061E6C42E7}"/>
              </a:ext>
            </a:extLst>
          </p:cNvPr>
          <p:cNvGraphicFramePr/>
          <p:nvPr>
            <p:extLst>
              <p:ext uri="{D42A27DB-BD31-4B8C-83A1-F6EECF244321}">
                <p14:modId xmlns:p14="http://schemas.microsoft.com/office/powerpoint/2010/main" val="3309820220"/>
              </p:ext>
            </p:extLst>
          </p:nvPr>
        </p:nvGraphicFramePr>
        <p:xfrm>
          <a:off x="3408680" y="2281100"/>
          <a:ext cx="5374640" cy="3440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a:extLst>
              <a:ext uri="{FF2B5EF4-FFF2-40B4-BE49-F238E27FC236}">
                <a16:creationId xmlns:a16="http://schemas.microsoft.com/office/drawing/2014/main" id="{184F7589-1D68-764E-F0C5-8604FB9733DD}"/>
              </a:ext>
            </a:extLst>
          </p:cNvPr>
          <p:cNvSpPr txBox="1"/>
          <p:nvPr/>
        </p:nvSpPr>
        <p:spPr>
          <a:xfrm>
            <a:off x="838200" y="3262630"/>
            <a:ext cx="1645920" cy="1477328"/>
          </a:xfrm>
          <a:prstGeom prst="rect">
            <a:avLst/>
          </a:prstGeom>
          <a:noFill/>
        </p:spPr>
        <p:txBody>
          <a:bodyPr wrap="square" rtlCol="0">
            <a:spAutoFit/>
          </a:bodyPr>
          <a:lstStyle/>
          <a:p>
            <a:r>
              <a:rPr lang="it-IT" b="1" i="1" u="sng" dirty="0">
                <a:latin typeface="Speak Pro" panose="020B0504020101020102" pitchFamily="34" charset="0"/>
              </a:rPr>
              <a:t>Ogni  forma partecipativa va messa in relazione con tutte le altre</a:t>
            </a:r>
          </a:p>
        </p:txBody>
      </p:sp>
    </p:spTree>
    <p:extLst>
      <p:ext uri="{BB962C8B-B14F-4D97-AF65-F5344CB8AC3E}">
        <p14:creationId xmlns:p14="http://schemas.microsoft.com/office/powerpoint/2010/main" val="17169701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78182-D11C-98A4-9C4D-4102153973F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1DDACF7-72BC-0ECF-B84E-1C07D5AC9CCA}"/>
              </a:ext>
            </a:extLst>
          </p:cNvPr>
          <p:cNvSpPr>
            <a:spLocks noGrp="1"/>
          </p:cNvSpPr>
          <p:nvPr>
            <p:ph type="title"/>
          </p:nvPr>
        </p:nvSpPr>
        <p:spPr>
          <a:xfrm>
            <a:off x="838200" y="2766218"/>
            <a:ext cx="10515600" cy="1325563"/>
          </a:xfrm>
          <a:ln>
            <a:solidFill>
              <a:srgbClr val="FF0000"/>
            </a:solidFill>
          </a:ln>
        </p:spPr>
        <p:txBody>
          <a:bodyPr>
            <a:normAutofit/>
          </a:bodyPr>
          <a:lstStyle/>
          <a:p>
            <a:pPr algn="ctr"/>
            <a:r>
              <a:rPr lang="it-IT" dirty="0">
                <a:solidFill>
                  <a:srgbClr val="00B050"/>
                </a:solidFill>
                <a:effectLst>
                  <a:outerShdw blurRad="38100" dist="38100" dir="2700000" algn="tl">
                    <a:srgbClr val="000000">
                      <a:alpha val="43137"/>
                    </a:srgbClr>
                  </a:outerShdw>
                </a:effectLst>
                <a:latin typeface="Speak Pro" panose="020B0504020101020102" pitchFamily="34" charset="0"/>
                <a:cs typeface="Aharoni" panose="02010803020104030203" pitchFamily="2" charset="-79"/>
              </a:rPr>
              <a:t>Dichiarazioni congiunte</a:t>
            </a:r>
          </a:p>
        </p:txBody>
      </p:sp>
      <p:pic>
        <p:nvPicPr>
          <p:cNvPr id="9" name="Immagine 8">
            <a:extLst>
              <a:ext uri="{FF2B5EF4-FFF2-40B4-BE49-F238E27FC236}">
                <a16:creationId xmlns:a16="http://schemas.microsoft.com/office/drawing/2014/main" id="{FC938153-C073-6135-7126-C7049FC81815}"/>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12" name="CasellaDiTesto 11">
            <a:extLst>
              <a:ext uri="{FF2B5EF4-FFF2-40B4-BE49-F238E27FC236}">
                <a16:creationId xmlns:a16="http://schemas.microsoft.com/office/drawing/2014/main" id="{AF087C71-8E56-96A1-77F4-B56377A05956}"/>
              </a:ext>
            </a:extLst>
          </p:cNvPr>
          <p:cNvSpPr txBox="1"/>
          <p:nvPr/>
        </p:nvSpPr>
        <p:spPr>
          <a:xfrm>
            <a:off x="4917186" y="6493446"/>
            <a:ext cx="2357628" cy="276999"/>
          </a:xfrm>
          <a:prstGeom prst="rect">
            <a:avLst/>
          </a:prstGeom>
          <a:noFill/>
        </p:spPr>
        <p:txBody>
          <a:bodyPr wrap="square" rtlCol="0">
            <a:spAutoFit/>
          </a:bodyPr>
          <a:lstStyle/>
          <a:p>
            <a:r>
              <a:rPr lang="it-IT" sz="1200" i="1" dirty="0"/>
              <a:t>Ccnl Sanità Pubblica 2022 - 2024</a:t>
            </a:r>
          </a:p>
        </p:txBody>
      </p:sp>
    </p:spTree>
    <p:extLst>
      <p:ext uri="{BB962C8B-B14F-4D97-AF65-F5344CB8AC3E}">
        <p14:creationId xmlns:p14="http://schemas.microsoft.com/office/powerpoint/2010/main" val="2879248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22727-FB28-9903-E033-63BD431DD3A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3B1DF97-B02F-6819-003A-ED7E3DAD032C}"/>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Dichiarazione congiunta n. 1</a:t>
            </a:r>
          </a:p>
        </p:txBody>
      </p:sp>
      <p:sp>
        <p:nvSpPr>
          <p:cNvPr id="3" name="Segnaposto contenuto 2">
            <a:extLst>
              <a:ext uri="{FF2B5EF4-FFF2-40B4-BE49-F238E27FC236}">
                <a16:creationId xmlns:a16="http://schemas.microsoft.com/office/drawing/2014/main" id="{7ACB733F-50B6-706D-977C-F86E42D98F58}"/>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3BA43D46-2B64-B7FE-8CD2-9AB6B9FB5F07}"/>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1F08C23E-43DA-82F9-E01E-250BC024FDF1}"/>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1E6C89AA-16E8-6BE5-F3A4-9E82D5D7F7F2}"/>
              </a:ext>
            </a:extLst>
          </p:cNvPr>
          <p:cNvSpPr txBox="1"/>
          <p:nvPr/>
        </p:nvSpPr>
        <p:spPr>
          <a:xfrm>
            <a:off x="707136" y="1825625"/>
            <a:ext cx="10924032" cy="2862322"/>
          </a:xfrm>
          <a:prstGeom prst="rect">
            <a:avLst/>
          </a:prstGeom>
          <a:noFill/>
        </p:spPr>
        <p:txBody>
          <a:bodyPr wrap="square" rtlCol="0">
            <a:spAutoFit/>
          </a:bodyPr>
          <a:lstStyle/>
          <a:p>
            <a:pPr algn="ctr"/>
            <a:endParaRPr lang="it-IT" i="1" dirty="0"/>
          </a:p>
          <a:p>
            <a:pPr algn="ctr"/>
            <a:endParaRPr lang="it-IT" i="1" dirty="0"/>
          </a:p>
          <a:p>
            <a:pPr algn="ctr"/>
            <a:endParaRPr lang="it-IT" i="1" dirty="0"/>
          </a:p>
          <a:p>
            <a:pPr algn="ctr"/>
            <a:r>
              <a:rPr lang="it-IT" i="1" dirty="0"/>
              <a:t>Le parti concordano sulla necessità di avviare un confronto con il Ministro della pubblica amministrazione e le Regioni sui temi che riguardano il pubblico impiego e i suoi sviluppi futuri. In particolare tali temi dovranno riguardare: graduale superamento dei tetti per il trattamento economico accessorio in tutti i comparti di contrattazione; avvio delle procedure per la nuova contrattazione 2025-2027 anche alla luce degli stanziamenti previsti nella legge di bilancio per l’anno 2025; welfare integrativo; agevolazioni fiscali sui premi di produttività; strumenti normativi per lo sviluppo delle carriere; formazione; rafforzamento degli istituti partecipativi nell’ambito delle relazioni sindacali.</a:t>
            </a:r>
          </a:p>
        </p:txBody>
      </p:sp>
    </p:spTree>
    <p:extLst>
      <p:ext uri="{BB962C8B-B14F-4D97-AF65-F5344CB8AC3E}">
        <p14:creationId xmlns:p14="http://schemas.microsoft.com/office/powerpoint/2010/main" val="37616881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3EE89-14E7-3954-DBAB-DC0F2C1EF4F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7D43834-E09B-0196-2B3A-4E7F42A70D7C}"/>
              </a:ext>
            </a:extLst>
          </p:cNvPr>
          <p:cNvSpPr>
            <a:spLocks noGrp="1"/>
          </p:cNvSpPr>
          <p:nvPr>
            <p:ph type="title"/>
          </p:nvPr>
        </p:nvSpPr>
        <p:spPr>
          <a:ln>
            <a:solidFill>
              <a:srgbClr val="FF0000"/>
            </a:solidFill>
          </a:ln>
        </p:spPr>
        <p:txBody>
          <a:bodyPr>
            <a:noAutofit/>
          </a:bodyPr>
          <a:lstStyle/>
          <a:p>
            <a:pPr algn="ctr"/>
            <a:r>
              <a:rPr lang="it-IT" sz="3200" dirty="0">
                <a:solidFill>
                  <a:srgbClr val="00B050"/>
                </a:solidFill>
                <a:latin typeface="Speak Pro" panose="020B0504020101020102" pitchFamily="34" charset="0"/>
              </a:rPr>
              <a:t>Dichiarazione congiunta n. 2</a:t>
            </a:r>
          </a:p>
        </p:txBody>
      </p:sp>
      <p:sp>
        <p:nvSpPr>
          <p:cNvPr id="3" name="Segnaposto contenuto 2">
            <a:extLst>
              <a:ext uri="{FF2B5EF4-FFF2-40B4-BE49-F238E27FC236}">
                <a16:creationId xmlns:a16="http://schemas.microsoft.com/office/drawing/2014/main" id="{FB0807C8-3F36-186E-CAB6-7396297C6EC6}"/>
              </a:ext>
            </a:extLst>
          </p:cNvPr>
          <p:cNvSpPr>
            <a:spLocks noGrp="1"/>
          </p:cNvSpPr>
          <p:nvPr>
            <p:ph idx="1"/>
          </p:nvPr>
        </p:nvSpPr>
        <p:spPr>
          <a:xfrm>
            <a:off x="838200" y="1825625"/>
            <a:ext cx="10515600" cy="4351338"/>
          </a:xfrm>
        </p:spPr>
        <p:txBody>
          <a:bodyPr>
            <a:normAutofit/>
          </a:bodyPr>
          <a:lstStyle/>
          <a:p>
            <a:pPr marL="0" indent="0">
              <a:buNone/>
            </a:pPr>
            <a:endParaRPr lang="it-IT" sz="2400" b="1" dirty="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488F4CB3-F188-CCD1-CD63-29BFADC647F0}"/>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7ACDCFE7-8D13-6D22-6932-D31945719520}"/>
              </a:ext>
            </a:extLst>
          </p:cNvPr>
          <p:cNvSpPr txBox="1"/>
          <p:nvPr/>
        </p:nvSpPr>
        <p:spPr>
          <a:xfrm>
            <a:off x="4917186" y="6492875"/>
            <a:ext cx="2357628" cy="276999"/>
          </a:xfrm>
          <a:prstGeom prst="rect">
            <a:avLst/>
          </a:prstGeom>
          <a:noFill/>
        </p:spPr>
        <p:txBody>
          <a:bodyPr wrap="square" rtlCol="0">
            <a:spAutoFit/>
          </a:bodyPr>
          <a:lstStyle/>
          <a:p>
            <a:r>
              <a:rPr lang="it-IT" sz="1200" i="1" dirty="0"/>
              <a:t>Ccnl Sanità Pubblica 2022 - 2024</a:t>
            </a:r>
          </a:p>
        </p:txBody>
      </p:sp>
      <p:sp>
        <p:nvSpPr>
          <p:cNvPr id="6" name="CasellaDiTesto 5">
            <a:extLst>
              <a:ext uri="{FF2B5EF4-FFF2-40B4-BE49-F238E27FC236}">
                <a16:creationId xmlns:a16="http://schemas.microsoft.com/office/drawing/2014/main" id="{4BCC69F3-01C0-EE8D-6CBC-5FBC717CA986}"/>
              </a:ext>
            </a:extLst>
          </p:cNvPr>
          <p:cNvSpPr txBox="1"/>
          <p:nvPr/>
        </p:nvSpPr>
        <p:spPr>
          <a:xfrm>
            <a:off x="707136" y="1825625"/>
            <a:ext cx="10924032" cy="2585323"/>
          </a:xfrm>
          <a:prstGeom prst="rect">
            <a:avLst/>
          </a:prstGeom>
          <a:noFill/>
        </p:spPr>
        <p:txBody>
          <a:bodyPr wrap="square" rtlCol="0">
            <a:spAutoFit/>
          </a:bodyPr>
          <a:lstStyle/>
          <a:p>
            <a:pPr algn="ctr"/>
            <a:endParaRPr lang="it-IT" i="1" dirty="0"/>
          </a:p>
          <a:p>
            <a:pPr algn="ctr"/>
            <a:endParaRPr lang="it-IT" i="1" dirty="0"/>
          </a:p>
          <a:p>
            <a:pPr algn="ctr"/>
            <a:endParaRPr lang="it-IT" i="1" dirty="0"/>
          </a:p>
          <a:p>
            <a:pPr algn="ctr"/>
            <a:r>
              <a:rPr lang="it-IT" i="1" dirty="0"/>
              <a:t>In vista del prossimo rinnovo contrattuale, le parti concordano di demandare ad un’apposita sede di confronto tra Aran, comitato di settore ed organizzazioni sindacali rappresentative l’approfondimento delle problematiche connesse alla fruizione dei servizi di mensa o modalità sostitutive e della pausa finalizzata al recupero delle energie psico-fisiche nonché delle tematiche tese al miglioramento delle condizioni di lavoro con particolare riferimento alla flessibilità nello svolgimento dei turni, ivi compresi quelli dei genitori entrambi turnisti e delle modalità di acquisizione dei crediti annuali per la formazione continua.</a:t>
            </a:r>
          </a:p>
        </p:txBody>
      </p:sp>
    </p:spTree>
    <p:extLst>
      <p:ext uri="{BB962C8B-B14F-4D97-AF65-F5344CB8AC3E}">
        <p14:creationId xmlns:p14="http://schemas.microsoft.com/office/powerpoint/2010/main" val="6655347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EFDA5-DB08-15CD-F2C4-B1748F91583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B320E79-3FD8-A976-B9C4-0F5F8CFC9F9A}"/>
              </a:ext>
            </a:extLst>
          </p:cNvPr>
          <p:cNvSpPr>
            <a:spLocks noGrp="1"/>
          </p:cNvSpPr>
          <p:nvPr>
            <p:ph type="title"/>
          </p:nvPr>
        </p:nvSpPr>
        <p:spPr>
          <a:xfrm>
            <a:off x="838200" y="2766218"/>
            <a:ext cx="10515600" cy="1325563"/>
          </a:xfrm>
          <a:ln>
            <a:solidFill>
              <a:srgbClr val="FF0000"/>
            </a:solidFill>
          </a:ln>
        </p:spPr>
        <p:txBody>
          <a:bodyPr>
            <a:normAutofit/>
          </a:bodyPr>
          <a:lstStyle/>
          <a:p>
            <a:pPr algn="ctr"/>
            <a:r>
              <a:rPr lang="it-IT" dirty="0">
                <a:solidFill>
                  <a:srgbClr val="00B050"/>
                </a:solidFill>
                <a:effectLst>
                  <a:outerShdw blurRad="38100" dist="38100" dir="2700000" algn="tl">
                    <a:srgbClr val="000000">
                      <a:alpha val="43137"/>
                    </a:srgbClr>
                  </a:outerShdw>
                </a:effectLst>
                <a:latin typeface="Speak Pro" panose="020B0504020101020102" pitchFamily="34" charset="0"/>
                <a:cs typeface="Aharoni" panose="02010803020104030203" pitchFamily="2" charset="-79"/>
              </a:rPr>
              <a:t>GRAZIE!</a:t>
            </a:r>
          </a:p>
        </p:txBody>
      </p:sp>
      <p:pic>
        <p:nvPicPr>
          <p:cNvPr id="9" name="Immagine 8">
            <a:extLst>
              <a:ext uri="{FF2B5EF4-FFF2-40B4-BE49-F238E27FC236}">
                <a16:creationId xmlns:a16="http://schemas.microsoft.com/office/drawing/2014/main" id="{2DD7D1D4-5EEC-0D4D-3029-5C0F8D95D453}"/>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12" name="CasellaDiTesto 11">
            <a:extLst>
              <a:ext uri="{FF2B5EF4-FFF2-40B4-BE49-F238E27FC236}">
                <a16:creationId xmlns:a16="http://schemas.microsoft.com/office/drawing/2014/main" id="{E553BC86-212B-6AE2-47A1-674F3F2E826C}"/>
              </a:ext>
            </a:extLst>
          </p:cNvPr>
          <p:cNvSpPr txBox="1"/>
          <p:nvPr/>
        </p:nvSpPr>
        <p:spPr>
          <a:xfrm>
            <a:off x="4917186" y="6493446"/>
            <a:ext cx="2357628" cy="276999"/>
          </a:xfrm>
          <a:prstGeom prst="rect">
            <a:avLst/>
          </a:prstGeom>
          <a:noFill/>
        </p:spPr>
        <p:txBody>
          <a:bodyPr wrap="square" rtlCol="0">
            <a:spAutoFit/>
          </a:bodyPr>
          <a:lstStyle/>
          <a:p>
            <a:r>
              <a:rPr lang="it-IT" sz="1200" i="1" dirty="0"/>
              <a:t>Ccnl Sanità Pubblica 2022 - 2024</a:t>
            </a:r>
          </a:p>
        </p:txBody>
      </p:sp>
      <p:pic>
        <p:nvPicPr>
          <p:cNvPr id="4" name="Elemento grafico 3" descr="Pila di libri con pera">
            <a:extLst>
              <a:ext uri="{FF2B5EF4-FFF2-40B4-BE49-F238E27FC236}">
                <a16:creationId xmlns:a16="http://schemas.microsoft.com/office/drawing/2014/main" id="{4A8EDC6D-7448-E081-8DED-2E2EBB0BFD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0293" y="4209138"/>
            <a:ext cx="1731414" cy="1731414"/>
          </a:xfrm>
          <a:prstGeom prst="rect">
            <a:avLst/>
          </a:prstGeom>
        </p:spPr>
      </p:pic>
    </p:spTree>
    <p:extLst>
      <p:ext uri="{BB962C8B-B14F-4D97-AF65-F5344CB8AC3E}">
        <p14:creationId xmlns:p14="http://schemas.microsoft.com/office/powerpoint/2010/main" val="303768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6640C-381A-F5FF-E951-8FD326DC57C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22F4B31-2029-B4C4-4513-AD68BF0BC277}"/>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L’informazione (Art. 5)</a:t>
            </a:r>
          </a:p>
        </p:txBody>
      </p:sp>
      <p:sp>
        <p:nvSpPr>
          <p:cNvPr id="3" name="Segnaposto contenuto 2">
            <a:extLst>
              <a:ext uri="{FF2B5EF4-FFF2-40B4-BE49-F238E27FC236}">
                <a16:creationId xmlns:a16="http://schemas.microsoft.com/office/drawing/2014/main" id="{48EC3E95-B68E-29B8-2715-D3D4355B5530}"/>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01B1B186-A138-8DCF-C635-40E78DE1ACAD}"/>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0AA059A6-2573-AA98-A53F-288AF628AECA}"/>
              </a:ext>
            </a:extLst>
          </p:cNvPr>
          <p:cNvSpPr txBox="1"/>
          <p:nvPr/>
        </p:nvSpPr>
        <p:spPr>
          <a:xfrm>
            <a:off x="4917186" y="6492875"/>
            <a:ext cx="23576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ptos" panose="02110004020202020204"/>
                <a:ea typeface="+mn-ea"/>
                <a:cs typeface="+mn-cs"/>
              </a:rPr>
              <a:t>Ccnl Sanità Pubblica 2022 - 2024</a:t>
            </a:r>
          </a:p>
        </p:txBody>
      </p:sp>
      <p:pic>
        <p:nvPicPr>
          <p:cNvPr id="5" name="Immagine 4">
            <a:extLst>
              <a:ext uri="{FF2B5EF4-FFF2-40B4-BE49-F238E27FC236}">
                <a16:creationId xmlns:a16="http://schemas.microsoft.com/office/drawing/2014/main" id="{3AE13E87-8DB7-91D9-05B6-E154292090CF}"/>
              </a:ext>
            </a:extLst>
          </p:cNvPr>
          <p:cNvPicPr>
            <a:picLocks noChangeAspect="1"/>
          </p:cNvPicPr>
          <p:nvPr/>
        </p:nvPicPr>
        <p:blipFill>
          <a:blip r:embed="rId3"/>
          <a:stretch>
            <a:fillRect/>
          </a:stretch>
        </p:blipFill>
        <p:spPr>
          <a:xfrm>
            <a:off x="838200" y="1907973"/>
            <a:ext cx="1814506" cy="1164411"/>
          </a:xfrm>
          <a:prstGeom prst="rect">
            <a:avLst/>
          </a:prstGeom>
        </p:spPr>
      </p:pic>
      <p:sp>
        <p:nvSpPr>
          <p:cNvPr id="6" name="CasellaDiTesto 5">
            <a:extLst>
              <a:ext uri="{FF2B5EF4-FFF2-40B4-BE49-F238E27FC236}">
                <a16:creationId xmlns:a16="http://schemas.microsoft.com/office/drawing/2014/main" id="{7882EB9A-8137-F19B-91B2-572F6DD8A703}"/>
              </a:ext>
            </a:extLst>
          </p:cNvPr>
          <p:cNvSpPr txBox="1"/>
          <p:nvPr/>
        </p:nvSpPr>
        <p:spPr>
          <a:xfrm>
            <a:off x="2743200" y="1825625"/>
            <a:ext cx="8610600" cy="2031325"/>
          </a:xfrm>
          <a:prstGeom prst="rect">
            <a:avLst/>
          </a:prstGeom>
          <a:noFill/>
        </p:spPr>
        <p:txBody>
          <a:bodyPr wrap="square" rtlCol="0">
            <a:spAutoFit/>
          </a:bodyPr>
          <a:lstStyle/>
          <a:p>
            <a:pPr algn="just"/>
            <a:r>
              <a:rPr lang="it-IT" dirty="0"/>
              <a:t>Consiste nella preventiva trasmissione puntuale di dati ed elementi conoscitivi </a:t>
            </a:r>
            <a:r>
              <a:rPr lang="it-IT" b="1" dirty="0"/>
              <a:t>nei tempi, nei modi e nei contenuti atti a consentire una conoscenza approfondita della questione trattata e una valutazione del potenziale impatto delle misure da assumere, prima della loro definitiva adozione</a:t>
            </a:r>
            <a:r>
              <a:rPr lang="it-IT" dirty="0"/>
              <a:t>.</a:t>
            </a:r>
          </a:p>
          <a:p>
            <a:pPr algn="just"/>
            <a:endParaRPr lang="it-IT" dirty="0"/>
          </a:p>
          <a:p>
            <a:pPr algn="just"/>
            <a:endParaRPr lang="it-IT" dirty="0"/>
          </a:p>
          <a:p>
            <a:pPr algn="just"/>
            <a:endParaRPr lang="it-IT" dirty="0"/>
          </a:p>
        </p:txBody>
      </p:sp>
    </p:spTree>
    <p:extLst>
      <p:ext uri="{BB962C8B-B14F-4D97-AF65-F5344CB8AC3E}">
        <p14:creationId xmlns:p14="http://schemas.microsoft.com/office/powerpoint/2010/main" val="201613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203B-3122-27E5-1FCD-89BA8CD0F37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C62DD67-78D9-2FD0-DDB2-811A458CA484}"/>
              </a:ext>
            </a:extLst>
          </p:cNvPr>
          <p:cNvSpPr>
            <a:spLocks noGrp="1"/>
          </p:cNvSpPr>
          <p:nvPr>
            <p:ph type="title"/>
          </p:nvPr>
        </p:nvSpPr>
        <p:spPr>
          <a:ln>
            <a:solidFill>
              <a:srgbClr val="FF0000"/>
            </a:solidFill>
          </a:ln>
        </p:spPr>
        <p:txBody>
          <a:bodyPr/>
          <a:lstStyle/>
          <a:p>
            <a:pPr algn="ctr"/>
            <a:r>
              <a:rPr lang="it-IT" dirty="0">
                <a:solidFill>
                  <a:srgbClr val="00B050"/>
                </a:solidFill>
                <a:latin typeface="Speak Pro" panose="020B0504020101020102" pitchFamily="34" charset="0"/>
              </a:rPr>
              <a:t>L’informazione: materie</a:t>
            </a:r>
          </a:p>
        </p:txBody>
      </p:sp>
      <p:sp>
        <p:nvSpPr>
          <p:cNvPr id="3" name="Segnaposto contenuto 2">
            <a:extLst>
              <a:ext uri="{FF2B5EF4-FFF2-40B4-BE49-F238E27FC236}">
                <a16:creationId xmlns:a16="http://schemas.microsoft.com/office/drawing/2014/main" id="{47EE9B91-7F77-BBE7-8C3B-6F642B2F6C7F}"/>
              </a:ext>
            </a:extLst>
          </p:cNvPr>
          <p:cNvSpPr>
            <a:spLocks noGrp="1"/>
          </p:cNvSpPr>
          <p:nvPr>
            <p:ph idx="1"/>
          </p:nvPr>
        </p:nvSpPr>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it-IT" sz="2400" dirty="0">
              <a:latin typeface="Times New Roman" panose="02020603050405020304" pitchFamily="18" charset="0"/>
              <a:cs typeface="Times New Roman" panose="02020603050405020304" pitchFamily="18" charset="0"/>
            </a:endParaRPr>
          </a:p>
          <a:p>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4ECFD21F-42F7-6421-12EC-610A2C17A6D8}"/>
              </a:ext>
            </a:extLst>
          </p:cNvPr>
          <p:cNvPicPr>
            <a:picLocks noGrp="1" noRot="1" noChangeAspect="1" noMove="1" noResize="1" noEditPoints="1" noAdjustHandles="1" noChangeArrowheads="1" noChangeShapeType="1" noCrop="1"/>
          </p:cNvPicPr>
          <p:nvPr/>
        </p:nvPicPr>
        <p:blipFill>
          <a:blip r:embed="rId2"/>
          <a:stretch>
            <a:fillRect/>
          </a:stretch>
        </p:blipFill>
        <p:spPr>
          <a:xfrm>
            <a:off x="10460586" y="5565536"/>
            <a:ext cx="1731414" cy="1292464"/>
          </a:xfrm>
          <a:prstGeom prst="rect">
            <a:avLst/>
          </a:prstGeom>
        </p:spPr>
      </p:pic>
      <p:sp>
        <p:nvSpPr>
          <p:cNvPr id="8" name="CasellaDiTesto 7">
            <a:extLst>
              <a:ext uri="{FF2B5EF4-FFF2-40B4-BE49-F238E27FC236}">
                <a16:creationId xmlns:a16="http://schemas.microsoft.com/office/drawing/2014/main" id="{EDC3E645-7AC0-32B9-6D38-1538F6B7A65A}"/>
              </a:ext>
            </a:extLst>
          </p:cNvPr>
          <p:cNvSpPr txBox="1"/>
          <p:nvPr/>
        </p:nvSpPr>
        <p:spPr>
          <a:xfrm>
            <a:off x="4917186" y="6492875"/>
            <a:ext cx="23576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Aptos" panose="02110004020202020204"/>
                <a:ea typeface="+mn-ea"/>
                <a:cs typeface="+mn-cs"/>
              </a:rPr>
              <a:t>Ccnl Sanità Pubblica 2022 - 2024</a:t>
            </a:r>
          </a:p>
        </p:txBody>
      </p:sp>
      <p:pic>
        <p:nvPicPr>
          <p:cNvPr id="5" name="Immagine 4">
            <a:extLst>
              <a:ext uri="{FF2B5EF4-FFF2-40B4-BE49-F238E27FC236}">
                <a16:creationId xmlns:a16="http://schemas.microsoft.com/office/drawing/2014/main" id="{9BBBB0C7-289C-6F51-D1FB-1462DB6F4445}"/>
              </a:ext>
            </a:extLst>
          </p:cNvPr>
          <p:cNvPicPr>
            <a:picLocks noChangeAspect="1"/>
          </p:cNvPicPr>
          <p:nvPr/>
        </p:nvPicPr>
        <p:blipFill>
          <a:blip r:embed="rId3"/>
          <a:stretch>
            <a:fillRect/>
          </a:stretch>
        </p:blipFill>
        <p:spPr>
          <a:xfrm>
            <a:off x="838200" y="1907973"/>
            <a:ext cx="1814506" cy="1164411"/>
          </a:xfrm>
          <a:prstGeom prst="rect">
            <a:avLst/>
          </a:prstGeom>
        </p:spPr>
      </p:pic>
      <p:sp>
        <p:nvSpPr>
          <p:cNvPr id="6" name="CasellaDiTesto 5">
            <a:extLst>
              <a:ext uri="{FF2B5EF4-FFF2-40B4-BE49-F238E27FC236}">
                <a16:creationId xmlns:a16="http://schemas.microsoft.com/office/drawing/2014/main" id="{DABC1AA0-DA18-0641-AA14-9AE655F5C6F3}"/>
              </a:ext>
            </a:extLst>
          </p:cNvPr>
          <p:cNvSpPr txBox="1"/>
          <p:nvPr/>
        </p:nvSpPr>
        <p:spPr>
          <a:xfrm>
            <a:off x="2743200" y="1825625"/>
            <a:ext cx="8610600" cy="3323987"/>
          </a:xfrm>
          <a:prstGeom prst="rect">
            <a:avLst/>
          </a:prstGeom>
          <a:noFill/>
        </p:spPr>
        <p:txBody>
          <a:bodyPr wrap="square" rtlCol="0">
            <a:spAutoFit/>
          </a:bodyPr>
          <a:lstStyle/>
          <a:p>
            <a:pPr algn="just"/>
            <a:r>
              <a:rPr lang="it-IT" sz="1400" dirty="0"/>
              <a:t>Sono oggetto di informazione </a:t>
            </a:r>
            <a:r>
              <a:rPr lang="it-IT" sz="1400" b="1" dirty="0"/>
              <a:t>tutte le materie</a:t>
            </a:r>
            <a:r>
              <a:rPr lang="it-IT" sz="1400" dirty="0"/>
              <a:t> oggetto di confronto (aziendale/regionale) e contrattazione.</a:t>
            </a:r>
          </a:p>
          <a:p>
            <a:pPr algn="just"/>
            <a:endParaRPr lang="it-IT" sz="1400" dirty="0"/>
          </a:p>
          <a:p>
            <a:pPr algn="just"/>
            <a:r>
              <a:rPr lang="it-IT" sz="1400" b="1" dirty="0"/>
              <a:t>Sono oggetto di sola informazione preventiva, da rendersi almeno 5 gg. lavorativi prima dell’adozione degli atti</a:t>
            </a:r>
            <a:r>
              <a:rPr lang="it-IT" sz="1400" dirty="0"/>
              <a:t>:</a:t>
            </a:r>
          </a:p>
          <a:p>
            <a:pPr marL="285750" indent="-285750" algn="just">
              <a:buFont typeface="Arial" panose="020B0604020202020204" pitchFamily="34" charset="0"/>
              <a:buChar char="•"/>
            </a:pPr>
            <a:endParaRPr lang="it-IT" sz="1400" dirty="0"/>
          </a:p>
          <a:p>
            <a:pPr marL="342900" indent="-342900" algn="just">
              <a:buFont typeface="+mj-lt"/>
              <a:buAutoNum type="alphaLcParenR"/>
            </a:pPr>
            <a:r>
              <a:rPr lang="it-IT" sz="1400" b="1" dirty="0">
                <a:solidFill>
                  <a:srgbClr val="FF0000"/>
                </a:solidFill>
              </a:rPr>
              <a:t>gli atti di organizzazione degli uffici </a:t>
            </a:r>
            <a:r>
              <a:rPr lang="it-IT" sz="1400" b="1" dirty="0"/>
              <a:t>(art. 6 d.lgs. 165/2001), ivi incluso il </a:t>
            </a:r>
            <a:r>
              <a:rPr lang="it-IT" sz="1400" b="1" dirty="0">
                <a:solidFill>
                  <a:srgbClr val="FF0000"/>
                </a:solidFill>
              </a:rPr>
              <a:t>piano triennale dei fabbisogni di personale</a:t>
            </a:r>
            <a:r>
              <a:rPr lang="it-IT" sz="1400" b="1" dirty="0"/>
              <a:t> ed ogni altro atto per il quale la legge preveda </a:t>
            </a:r>
            <a:r>
              <a:rPr lang="it-IT" sz="1400" b="1" dirty="0">
                <a:solidFill>
                  <a:srgbClr val="FF0000"/>
                </a:solidFill>
              </a:rPr>
              <a:t>il diritto di informativa </a:t>
            </a:r>
            <a:r>
              <a:rPr lang="it-IT" sz="1400" b="1" dirty="0"/>
              <a:t>alle OO.SS.; l’informazione relativa al piano triennale dei fabbisogni di personale ed alle relative modalità di attuazione (ivi incluse </a:t>
            </a:r>
            <a:r>
              <a:rPr lang="it-IT" sz="1400" b="1" dirty="0">
                <a:solidFill>
                  <a:srgbClr val="FF0000"/>
                </a:solidFill>
              </a:rPr>
              <a:t>le progressioni tra le aree</a:t>
            </a:r>
            <a:r>
              <a:rPr lang="it-IT" sz="1400" b="1" dirty="0"/>
              <a:t>) </a:t>
            </a:r>
            <a:r>
              <a:rPr lang="it-IT" sz="1400" b="1" u="sng" dirty="0">
                <a:solidFill>
                  <a:srgbClr val="00B050"/>
                </a:solidFill>
              </a:rPr>
              <a:t>è seguita da un incontro di approfondimento con i soggetti sindacali</a:t>
            </a:r>
            <a:r>
              <a:rPr lang="it-IT" sz="1400" b="1" dirty="0"/>
              <a:t>;</a:t>
            </a:r>
          </a:p>
          <a:p>
            <a:pPr marL="342900" indent="-342900" algn="just">
              <a:buFont typeface="+mj-lt"/>
              <a:buAutoNum type="alphaLcParenR"/>
            </a:pPr>
            <a:r>
              <a:rPr lang="it-IT" sz="1400" b="1" dirty="0"/>
              <a:t>ferma restando la specifica prerogativa aziendale in materia di costituzione dei fondi aziendali, </a:t>
            </a:r>
            <a:r>
              <a:rPr lang="it-IT" sz="1400" b="1" u="sng" dirty="0">
                <a:solidFill>
                  <a:srgbClr val="00B050"/>
                </a:solidFill>
              </a:rPr>
              <a:t>la relativa costituzione con dettaglio delle singole voci di alimentazione</a:t>
            </a:r>
            <a:r>
              <a:rPr lang="it-IT" sz="1400" b="1" dirty="0"/>
              <a:t> dell’anno di competenza;</a:t>
            </a:r>
          </a:p>
          <a:p>
            <a:pPr marL="342900" indent="-342900" algn="just">
              <a:buFont typeface="+mj-lt"/>
              <a:buAutoNum type="alphaLcParenR"/>
            </a:pPr>
            <a:r>
              <a:rPr lang="it-IT" sz="1400" b="1" dirty="0"/>
              <a:t>le informazioni relative alla copertura assicurativa per la responsabilità civile;</a:t>
            </a:r>
          </a:p>
          <a:p>
            <a:pPr marL="342900" indent="-342900" algn="just">
              <a:buFont typeface="+mj-lt"/>
              <a:buAutoNum type="alphaLcParenR"/>
            </a:pPr>
            <a:r>
              <a:rPr lang="it-IT" sz="1400" b="1" dirty="0"/>
              <a:t>la quantificazione delle risorse di cui all’art. 66, comma 13 (Destinatari dei processi della formazione) del CCNL del 2.11.2022.</a:t>
            </a:r>
          </a:p>
        </p:txBody>
      </p:sp>
      <p:sp>
        <p:nvSpPr>
          <p:cNvPr id="4" name="CasellaDiTesto 3">
            <a:extLst>
              <a:ext uri="{FF2B5EF4-FFF2-40B4-BE49-F238E27FC236}">
                <a16:creationId xmlns:a16="http://schemas.microsoft.com/office/drawing/2014/main" id="{4E125303-77B7-4F9D-9C07-3140DDF67061}"/>
              </a:ext>
            </a:extLst>
          </p:cNvPr>
          <p:cNvSpPr txBox="1"/>
          <p:nvPr/>
        </p:nvSpPr>
        <p:spPr>
          <a:xfrm>
            <a:off x="2743200" y="5149612"/>
            <a:ext cx="7631246" cy="1384995"/>
          </a:xfrm>
          <a:prstGeom prst="rect">
            <a:avLst/>
          </a:prstGeom>
          <a:noFill/>
        </p:spPr>
        <p:txBody>
          <a:bodyPr wrap="square" rtlCol="0">
            <a:spAutoFit/>
          </a:bodyPr>
          <a:lstStyle/>
          <a:p>
            <a:pPr algn="just"/>
            <a:r>
              <a:rPr lang="it-IT" sz="1400" b="1" dirty="0"/>
              <a:t>Sono altresì oggetto di informazione successiva:</a:t>
            </a:r>
          </a:p>
          <a:p>
            <a:pPr marL="285750" indent="-285750" algn="just">
              <a:buFont typeface="Arial" panose="020B0604020202020204" pitchFamily="34" charset="0"/>
              <a:buChar char="•"/>
            </a:pPr>
            <a:r>
              <a:rPr lang="it-IT" sz="1400" b="1" dirty="0">
                <a:solidFill>
                  <a:srgbClr val="FF0000"/>
                </a:solidFill>
              </a:rPr>
              <a:t>con cadenza annuale</a:t>
            </a:r>
            <a:r>
              <a:rPr lang="it-IT" sz="1400" b="1" dirty="0"/>
              <a:t>, il numero delle cessazioni dal servizio intervenute nell’anno precedente </a:t>
            </a:r>
            <a:r>
              <a:rPr lang="it-IT" sz="1400" b="1" u="sng" dirty="0">
                <a:solidFill>
                  <a:srgbClr val="00B050"/>
                </a:solidFill>
              </a:rPr>
              <a:t>con indicazione degli importi di eventuali differenziali economici di professionalità</a:t>
            </a:r>
            <a:r>
              <a:rPr lang="it-IT" sz="1400" b="1" dirty="0">
                <a:solidFill>
                  <a:srgbClr val="00B050"/>
                </a:solidFill>
              </a:rPr>
              <a:t> </a:t>
            </a:r>
            <a:r>
              <a:rPr lang="it-IT" sz="1400" b="1" dirty="0"/>
              <a:t>in godimento di ciascun dipendente cessato</a:t>
            </a:r>
          </a:p>
          <a:p>
            <a:pPr marL="285750" indent="-285750" algn="just">
              <a:buFont typeface="Arial" panose="020B0604020202020204" pitchFamily="34" charset="0"/>
              <a:buChar char="•"/>
            </a:pPr>
            <a:r>
              <a:rPr lang="it-IT" sz="1400" b="1" dirty="0">
                <a:solidFill>
                  <a:srgbClr val="FF0000"/>
                </a:solidFill>
              </a:rPr>
              <a:t>con cadenza semestrale</a:t>
            </a:r>
            <a:r>
              <a:rPr lang="it-IT" sz="1400" b="1" dirty="0"/>
              <a:t>, il dettaglio delle </a:t>
            </a:r>
            <a:r>
              <a:rPr lang="it-IT" sz="1400" b="1" u="sng" dirty="0">
                <a:solidFill>
                  <a:srgbClr val="00B050"/>
                </a:solidFill>
              </a:rPr>
              <a:t>voci di utilizzo dei fondi aziendali dell’anno di competenza</a:t>
            </a:r>
            <a:r>
              <a:rPr lang="it-IT" sz="1400" b="1" dirty="0"/>
              <a:t>.</a:t>
            </a:r>
          </a:p>
        </p:txBody>
      </p:sp>
    </p:spTree>
    <p:extLst>
      <p:ext uri="{BB962C8B-B14F-4D97-AF65-F5344CB8AC3E}">
        <p14:creationId xmlns:p14="http://schemas.microsoft.com/office/powerpoint/2010/main" val="37317578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2_">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3116</TotalTime>
  <Words>7729</Words>
  <Application>Microsoft Office PowerPoint</Application>
  <PresentationFormat>Widescreen</PresentationFormat>
  <Paragraphs>919</Paragraphs>
  <Slides>73</Slides>
  <Notes>1</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73</vt:i4>
      </vt:variant>
    </vt:vector>
  </HeadingPairs>
  <TitlesOfParts>
    <vt:vector size="85" baseType="lpstr">
      <vt:lpstr>Aptos</vt:lpstr>
      <vt:lpstr>Aptos </vt:lpstr>
      <vt:lpstr>Aptos Display</vt:lpstr>
      <vt:lpstr>Arial</vt:lpstr>
      <vt:lpstr>Avenir Next LT Pro</vt:lpstr>
      <vt:lpstr>Avenir Next LT Pro Light</vt:lpstr>
      <vt:lpstr>Calibri</vt:lpstr>
      <vt:lpstr>Garamond</vt:lpstr>
      <vt:lpstr>Speak Pro</vt:lpstr>
      <vt:lpstr>Times New Roman</vt:lpstr>
      <vt:lpstr>Tema di Office</vt:lpstr>
      <vt:lpstr>Tema di Office 2_</vt:lpstr>
      <vt:lpstr>Presentazione standard di PowerPoint</vt:lpstr>
      <vt:lpstr>IL PERCORSO</vt:lpstr>
      <vt:lpstr>Cronologia storica</vt:lpstr>
      <vt:lpstr>CCNL Sanità 2022/2024</vt:lpstr>
      <vt:lpstr>LE RELAZIONI SINDACALI</vt:lpstr>
      <vt:lpstr>Modelli relazionali</vt:lpstr>
      <vt:lpstr>Partecipazione</vt:lpstr>
      <vt:lpstr>L’informazione (Art. 5)</vt:lpstr>
      <vt:lpstr>L’informazione: materie</vt:lpstr>
      <vt:lpstr>L’informazione: novità importanti</vt:lpstr>
      <vt:lpstr>Il confronto aziendale (Art. 6)</vt:lpstr>
      <vt:lpstr>Il confronto aziendale: materie</vt:lpstr>
      <vt:lpstr>Il confronto aziendale: materie aggiornate</vt:lpstr>
      <vt:lpstr>Il confronto aziendale: materie escluse</vt:lpstr>
      <vt:lpstr>Il confronto regionale (art. 7)</vt:lpstr>
      <vt:lpstr>Il confronto regionale: non attivazione</vt:lpstr>
      <vt:lpstr>L’organismo paritetico per l’innovazione (art. 8)</vt:lpstr>
      <vt:lpstr>L’organismo paritetico per l’innovazione: novità</vt:lpstr>
      <vt:lpstr>Soggetti titolari delle relazioni sindacali</vt:lpstr>
      <vt:lpstr>Contrattazione collettiva integrativa: tempi e procedure (art. 10)</vt:lpstr>
      <vt:lpstr>Contrattazione collettiva integrativa: materie e integrazioni (art. 9)</vt:lpstr>
      <vt:lpstr>Contrattazione collettiva integrativa: nuove materie (art. 9)</vt:lpstr>
      <vt:lpstr>Iniziativa sindacale: principi</vt:lpstr>
      <vt:lpstr>Spazi di iniziativa: gestione Fondi</vt:lpstr>
      <vt:lpstr>Spazi di iniziativa: andamenti occupazionali </vt:lpstr>
      <vt:lpstr>Contributi sindacali (art. 12)</vt:lpstr>
      <vt:lpstr>L’ordinamento professionale</vt:lpstr>
      <vt:lpstr>Sistema di classificazione professionale</vt:lpstr>
      <vt:lpstr>Profili professionali: novità</vt:lpstr>
      <vt:lpstr>Progressione in deroga dall’area dei professionisti della salute all’elevata qualificazione</vt:lpstr>
      <vt:lpstr>Progressioni: ulteriori novità</vt:lpstr>
      <vt:lpstr>Personale ARPA</vt:lpstr>
      <vt:lpstr>Novità in materia di incarichi</vt:lpstr>
      <vt:lpstr>Incarichi ad interim</vt:lpstr>
      <vt:lpstr>Trattamento economico degli incarichi di funzione (art. 22)</vt:lpstr>
      <vt:lpstr>Rapporto di lavoro</vt:lpstr>
      <vt:lpstr>Periodo di prova: novità</vt:lpstr>
      <vt:lpstr>Orario di lavoro (art. 27)</vt:lpstr>
      <vt:lpstr>Settimana di 4 giorni</vt:lpstr>
      <vt:lpstr>Orario di lavoro: ulteriori novità</vt:lpstr>
      <vt:lpstr>Accesso al lavoro agile (art. 28)</vt:lpstr>
      <vt:lpstr>Lavoro agile (art. 29)</vt:lpstr>
      <vt:lpstr>Servizio di pronta disponibilità (art. 31)</vt:lpstr>
      <vt:lpstr>Servizio di pronta disponibilità: novità</vt:lpstr>
      <vt:lpstr>Prestazioni aggiuntive (art. 32)</vt:lpstr>
      <vt:lpstr>Attività di collaborazione (art. 33)</vt:lpstr>
      <vt:lpstr>Attività di collaborazione: autonomia professionale e tariffe</vt:lpstr>
      <vt:lpstr>Attività esercitabili dal personale delle professioni sanitarie al di fuori delle strutture dell’Azienda o Ente di appartenenza (art. 34)</vt:lpstr>
      <vt:lpstr>Ferie e recupero festività soppresse (art. 35)</vt:lpstr>
      <vt:lpstr>Smaltimento delle ferie pregresse (art. 36) e Ferie fruibili ad ore (art 37)</vt:lpstr>
      <vt:lpstr>Ferie e riposi solidali (art. 38)</vt:lpstr>
      <vt:lpstr>Permessi, assenze e congedi (Capo III)</vt:lpstr>
      <vt:lpstr>Ulteriori disposizioni</vt:lpstr>
      <vt:lpstr>Formazione del personale (art. 48)</vt:lpstr>
      <vt:lpstr>Politiche di Age Management(art. 49)</vt:lpstr>
      <vt:lpstr>Rapporto di lavoro a tempo parziale (art. 52)</vt:lpstr>
      <vt:lpstr>Patrocinio legale (art. 54)</vt:lpstr>
      <vt:lpstr>Patrocinio legale in caso di aggressioni (art. 55)</vt:lpstr>
      <vt:lpstr>Welfare integrativo(art. 56)</vt:lpstr>
      <vt:lpstr>Criteri per la mobilità (art. 58)</vt:lpstr>
      <vt:lpstr>Trattamento economico</vt:lpstr>
      <vt:lpstr>Retribuzione e sue definizioni (art. 59)</vt:lpstr>
      <vt:lpstr>Incrementi stipendi tabellari (art. 61)</vt:lpstr>
      <vt:lpstr>Incrementi stipendi tabellari (art. 61)</vt:lpstr>
      <vt:lpstr>Fondi (artt. 63 - 64)</vt:lpstr>
      <vt:lpstr>Fondi (artt. 102 – 103 CCNL 2019/2021)</vt:lpstr>
      <vt:lpstr>Sistema Indennitario</vt:lpstr>
      <vt:lpstr>Indennità rivalutate (artt. 65 - 66)</vt:lpstr>
      <vt:lpstr>Novità in materia di Indennità</vt:lpstr>
      <vt:lpstr>Dichiarazioni congiunte</vt:lpstr>
      <vt:lpstr>Dichiarazione congiunta n. 1</vt:lpstr>
      <vt:lpstr>Dichiarazione congiunta n. 2</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a.paolucci</dc:creator>
  <cp:lastModifiedBy>a.paolucci</cp:lastModifiedBy>
  <cp:revision>51</cp:revision>
  <cp:lastPrinted>2025-11-07T11:37:07Z</cp:lastPrinted>
  <dcterms:created xsi:type="dcterms:W3CDTF">2025-05-12T13:00:52Z</dcterms:created>
  <dcterms:modified xsi:type="dcterms:W3CDTF">2025-11-07T15:00:59Z</dcterms:modified>
</cp:coreProperties>
</file>