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notesMasterIdLst>
    <p:notesMasterId r:id="rId40"/>
  </p:notesMasterIdLst>
  <p:sldIdLst>
    <p:sldId id="277" r:id="rId3"/>
    <p:sldId id="256" r:id="rId4"/>
    <p:sldId id="723" r:id="rId5"/>
    <p:sldId id="728" r:id="rId6"/>
    <p:sldId id="395" r:id="rId7"/>
    <p:sldId id="396" r:id="rId8"/>
    <p:sldId id="397" r:id="rId9"/>
    <p:sldId id="398" r:id="rId10"/>
    <p:sldId id="446" r:id="rId11"/>
    <p:sldId id="399" r:id="rId12"/>
    <p:sldId id="400" r:id="rId13"/>
    <p:sldId id="401" r:id="rId14"/>
    <p:sldId id="402" r:id="rId15"/>
    <p:sldId id="426" r:id="rId16"/>
    <p:sldId id="439" r:id="rId17"/>
    <p:sldId id="441" r:id="rId18"/>
    <p:sldId id="445" r:id="rId19"/>
    <p:sldId id="443" r:id="rId20"/>
    <p:sldId id="437" r:id="rId21"/>
    <p:sldId id="403" r:id="rId22"/>
    <p:sldId id="447" r:id="rId23"/>
    <p:sldId id="404" r:id="rId24"/>
    <p:sldId id="405" r:id="rId25"/>
    <p:sldId id="406" r:id="rId26"/>
    <p:sldId id="407" r:id="rId27"/>
    <p:sldId id="449" r:id="rId28"/>
    <p:sldId id="450" r:id="rId29"/>
    <p:sldId id="408" r:id="rId30"/>
    <p:sldId id="412" r:id="rId31"/>
    <p:sldId id="413" r:id="rId32"/>
    <p:sldId id="409" r:id="rId33"/>
    <p:sldId id="410" r:id="rId34"/>
    <p:sldId id="423" r:id="rId35"/>
    <p:sldId id="411" r:id="rId36"/>
    <p:sldId id="721" r:id="rId37"/>
    <p:sldId id="720" r:id="rId38"/>
    <p:sldId id="72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4" autoAdjust="0"/>
    <p:restoredTop sz="94674"/>
  </p:normalViewPr>
  <p:slideViewPr>
    <p:cSldViewPr snapToGrid="0">
      <p:cViewPr varScale="1">
        <p:scale>
          <a:sx n="59" d="100"/>
          <a:sy n="59" d="100"/>
        </p:scale>
        <p:origin x="70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0A46F-4B5D-4D4D-8F84-3A570F17C5F4}" type="datetimeFigureOut">
              <a:rPr lang="it-IT" smtClean="0"/>
              <a:pPr/>
              <a:t>27/02/2025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4F17-BC7A-3245-9D0C-251135702A2E}" type="slidenum">
              <a:rPr lang="it-IT" smtClean="0"/>
              <a:pPr/>
              <a:t>‹N›</a:t>
            </a:fld>
            <a:endParaRPr lang="it-IT"/>
          </a:p>
        </p:txBody>
      </p:sp>
    </p:spTree>
    <p:extLst>
      <p:ext uri="{BB962C8B-B14F-4D97-AF65-F5344CB8AC3E}">
        <p14:creationId xmlns:p14="http://schemas.microsoft.com/office/powerpoint/2010/main" val="38587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immagine diapositiva 1">
            <a:extLst>
              <a:ext uri="{FF2B5EF4-FFF2-40B4-BE49-F238E27FC236}">
                <a16:creationId xmlns:a16="http://schemas.microsoft.com/office/drawing/2014/main" id="{E8938F7A-E0DB-ED79-CAF8-0BA3171CDFEB}"/>
              </a:ext>
            </a:extLst>
          </p:cNvPr>
          <p:cNvSpPr>
            <a:spLocks noGrp="1" noRot="1" noChangeAspect="1" noChangeArrowheads="1" noTextEdit="1"/>
          </p:cNvSpPr>
          <p:nvPr>
            <p:ph type="sldImg"/>
          </p:nvPr>
        </p:nvSpPr>
        <p:spPr>
          <a:ln/>
        </p:spPr>
      </p:sp>
      <p:sp>
        <p:nvSpPr>
          <p:cNvPr id="54274" name="Segnaposto note 2">
            <a:extLst>
              <a:ext uri="{FF2B5EF4-FFF2-40B4-BE49-F238E27FC236}">
                <a16:creationId xmlns:a16="http://schemas.microsoft.com/office/drawing/2014/main" id="{11777A1C-3C98-2F79-DAAB-B428A0987F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4" name="Segnaposto numero diapositiva 3">
            <a:extLst>
              <a:ext uri="{FF2B5EF4-FFF2-40B4-BE49-F238E27FC236}">
                <a16:creationId xmlns:a16="http://schemas.microsoft.com/office/drawing/2014/main" id="{470DAAF2-7870-9586-3E32-4E2891EFE099}"/>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A5D76ED-D81D-2843-AF21-7EC6648B582F}" type="slidenum">
              <a:rPr kumimoji="0" lang="it-IT" altLang="it-IT"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it-IT" altLang="it-IT" sz="9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a:extLst>
              <a:ext uri="{FF2B5EF4-FFF2-40B4-BE49-F238E27FC236}">
                <a16:creationId xmlns:a16="http://schemas.microsoft.com/office/drawing/2014/main" id="{8E8195B3-7016-ED9D-578E-28AAC5B70BCF}"/>
              </a:ext>
            </a:extLst>
          </p:cNvPr>
          <p:cNvSpPr>
            <a:spLocks noGrp="1" noRot="1" noChangeAspect="1" noChangeArrowheads="1" noTextEdit="1"/>
          </p:cNvSpPr>
          <p:nvPr>
            <p:ph type="sldImg"/>
          </p:nvPr>
        </p:nvSpPr>
        <p:spPr>
          <a:ln/>
        </p:spPr>
      </p:sp>
      <p:sp>
        <p:nvSpPr>
          <p:cNvPr id="50178" name="Segnaposto note 2">
            <a:extLst>
              <a:ext uri="{FF2B5EF4-FFF2-40B4-BE49-F238E27FC236}">
                <a16:creationId xmlns:a16="http://schemas.microsoft.com/office/drawing/2014/main" id="{383EACBB-9CBF-BC37-F707-A993AA8FF8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4" name="Segnaposto numero diapositiva 3">
            <a:extLst>
              <a:ext uri="{FF2B5EF4-FFF2-40B4-BE49-F238E27FC236}">
                <a16:creationId xmlns:a16="http://schemas.microsoft.com/office/drawing/2014/main" id="{A81D16B4-1F02-577B-8D5F-AFFD359A7E8F}"/>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CE0A1BA-2347-A140-AD77-9393DC54F155}" type="slidenum">
              <a:rPr kumimoji="0" lang="it-IT" altLang="it-IT"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it-IT" altLang="it-IT" sz="9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CA87F72-A328-7F46-8E36-878A18649CE2}" type="datetime1">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85430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ECE8BBA-0C5C-D14D-A891-8B01768ADF67}" type="datetime1">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26551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4A90EF5-CD24-FB4C-9302-A5BF399219FA}" type="datetime1">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pPr/>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460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F8D3C9C-4F54-264D-898E-8034E5A656EC}" type="datetime1">
              <a:rPr lang="it-IT" smtClean="0"/>
              <a:t>27/02/2025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159843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3C19EA9-F613-2F48-9D13-ADD5B91157FB}" type="datetime1">
              <a:rPr lang="it-IT" smtClean="0"/>
              <a:t>27/02/2025</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716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304CC170-7423-CB42-9550-EC8D8A3219ED}" type="datetime1">
              <a:rPr lang="it-IT" smtClean="0"/>
              <a:t>27/02/2025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2338088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B599497-427E-914B-912C-88A51624D2CB}" type="datetime1">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2456696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C1554E6-E9F7-C843-BFFE-15AC48BC412B}" type="datetime1">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990745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4500"/>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FC97DD8-8498-6755-432B-4A02F50972EE}"/>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00C891AA-7FA4-8EE1-C3EE-CA8098D03427}"/>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025351A-A05C-18E1-A81B-FF7E72EC829F}"/>
              </a:ext>
            </a:extLst>
          </p:cNvPr>
          <p:cNvSpPr>
            <a:spLocks noGrp="1"/>
          </p:cNvSpPr>
          <p:nvPr>
            <p:ph type="sldNum" sz="quarter" idx="12"/>
          </p:nvPr>
        </p:nvSpPr>
        <p:spPr/>
        <p:txBody>
          <a:bodyPr/>
          <a:lstStyle>
            <a:lvl1pPr>
              <a:defRPr/>
            </a:lvl1pPr>
          </a:lstStyle>
          <a:p>
            <a:pPr>
              <a:defRPr/>
            </a:pPr>
            <a:fld id="{9149A08D-922E-474D-B273-29B3C1F5025F}" type="slidenum">
              <a:rPr lang="it-IT" altLang="it-IT"/>
              <a:pPr>
                <a:defRPr/>
              </a:pPr>
              <a:t>‹N›</a:t>
            </a:fld>
            <a:endParaRPr lang="it-IT" altLang="it-IT"/>
          </a:p>
        </p:txBody>
      </p:sp>
    </p:spTree>
    <p:extLst>
      <p:ext uri="{BB962C8B-B14F-4D97-AF65-F5344CB8AC3E}">
        <p14:creationId xmlns:p14="http://schemas.microsoft.com/office/powerpoint/2010/main" val="233923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ED1DA1-0F34-CC62-7B11-5B6B80FB0A1C}"/>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318EBAE5-1E82-8609-2C4F-5AF943606D7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DCB188C0-D3FD-EFAB-0C1B-0F3261013753}"/>
              </a:ext>
            </a:extLst>
          </p:cNvPr>
          <p:cNvSpPr>
            <a:spLocks noGrp="1"/>
          </p:cNvSpPr>
          <p:nvPr>
            <p:ph type="sldNum" sz="quarter" idx="12"/>
          </p:nvPr>
        </p:nvSpPr>
        <p:spPr/>
        <p:txBody>
          <a:bodyPr/>
          <a:lstStyle>
            <a:lvl1pPr>
              <a:defRPr/>
            </a:lvl1pPr>
          </a:lstStyle>
          <a:p>
            <a:pPr>
              <a:defRPr/>
            </a:pPr>
            <a:fld id="{F8734A0A-17CC-E346-B6D7-B3A1C1A646E9}" type="slidenum">
              <a:rPr lang="it-IT" altLang="it-IT"/>
              <a:pPr>
                <a:defRPr/>
              </a:pPr>
              <a:t>‹N›</a:t>
            </a:fld>
            <a:endParaRPr lang="it-IT" altLang="it-IT"/>
          </a:p>
        </p:txBody>
      </p:sp>
    </p:spTree>
    <p:extLst>
      <p:ext uri="{BB962C8B-B14F-4D97-AF65-F5344CB8AC3E}">
        <p14:creationId xmlns:p14="http://schemas.microsoft.com/office/powerpoint/2010/main" val="4216752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0"/>
            <a:ext cx="10515600" cy="2852737"/>
          </a:xfrm>
        </p:spPr>
        <p:txBody>
          <a:bodyPr anchor="b"/>
          <a:lstStyle>
            <a:lvl1pPr>
              <a:defRPr sz="4500"/>
            </a:lvl1pPr>
          </a:lstStyle>
          <a:p>
            <a:r>
              <a:rPr lang="it-IT"/>
              <a:t>Fare clic per modificare lo stile del titolo dello schema</a:t>
            </a:r>
          </a:p>
        </p:txBody>
      </p:sp>
      <p:sp>
        <p:nvSpPr>
          <p:cNvPr id="3" name="Segnaposto tes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5155D57-BA38-F51E-C27E-4B83FBAC42D7}"/>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1A8EC1BA-83CA-6926-5BCF-B3F3098B6F36}"/>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39DF73A-23BD-4A68-A7C2-266A1B99CD8D}"/>
              </a:ext>
            </a:extLst>
          </p:cNvPr>
          <p:cNvSpPr>
            <a:spLocks noGrp="1"/>
          </p:cNvSpPr>
          <p:nvPr>
            <p:ph type="sldNum" sz="quarter" idx="12"/>
          </p:nvPr>
        </p:nvSpPr>
        <p:spPr/>
        <p:txBody>
          <a:bodyPr/>
          <a:lstStyle>
            <a:lvl1pPr>
              <a:defRPr/>
            </a:lvl1pPr>
          </a:lstStyle>
          <a:p>
            <a:pPr>
              <a:defRPr/>
            </a:pPr>
            <a:fld id="{D9EECEA9-33E2-494B-82E6-C7AFAF22D21F}" type="slidenum">
              <a:rPr lang="it-IT" altLang="it-IT"/>
              <a:pPr>
                <a:defRPr/>
              </a:pPr>
              <a:t>‹N›</a:t>
            </a:fld>
            <a:endParaRPr lang="it-IT" altLang="it-IT"/>
          </a:p>
        </p:txBody>
      </p:sp>
    </p:spTree>
    <p:extLst>
      <p:ext uri="{BB962C8B-B14F-4D97-AF65-F5344CB8AC3E}">
        <p14:creationId xmlns:p14="http://schemas.microsoft.com/office/powerpoint/2010/main" val="232511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EBF966-089A-AA41-8A4D-EA4DB0F74A84}" type="datetime1">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1032581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EAC872A6-F90D-ED2B-8CBC-2EC00F65909D}"/>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34C54896-C079-3732-D934-DD582F3C709A}"/>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80F0F267-EB91-D6BD-AF9B-35F9D23BB126}"/>
              </a:ext>
            </a:extLst>
          </p:cNvPr>
          <p:cNvSpPr>
            <a:spLocks noGrp="1"/>
          </p:cNvSpPr>
          <p:nvPr>
            <p:ph type="sldNum" sz="quarter" idx="12"/>
          </p:nvPr>
        </p:nvSpPr>
        <p:spPr/>
        <p:txBody>
          <a:bodyPr/>
          <a:lstStyle>
            <a:lvl1pPr>
              <a:defRPr/>
            </a:lvl1pPr>
          </a:lstStyle>
          <a:p>
            <a:pPr>
              <a:defRPr/>
            </a:pPr>
            <a:fld id="{99320EF7-6C2E-8047-BF9E-279D78888E61}" type="slidenum">
              <a:rPr lang="it-IT" altLang="it-IT"/>
              <a:pPr>
                <a:defRPr/>
              </a:pPr>
              <a:t>‹N›</a:t>
            </a:fld>
            <a:endParaRPr lang="it-IT" altLang="it-IT"/>
          </a:p>
        </p:txBody>
      </p:sp>
    </p:spTree>
    <p:extLst>
      <p:ext uri="{BB962C8B-B14F-4D97-AF65-F5344CB8AC3E}">
        <p14:creationId xmlns:p14="http://schemas.microsoft.com/office/powerpoint/2010/main" val="2277500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7"/>
            <a:ext cx="105156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BB4D240F-E0C9-6D0F-8C35-9E18BD4F6FBE}"/>
              </a:ext>
            </a:extLst>
          </p:cNvPr>
          <p:cNvSpPr>
            <a:spLocks noGrp="1"/>
          </p:cNvSpPr>
          <p:nvPr>
            <p:ph type="dt" sz="half" idx="10"/>
          </p:nvPr>
        </p:nvSpPr>
        <p:spPr/>
        <p:txBody>
          <a:bodyPr/>
          <a:lstStyle>
            <a:lvl1pPr>
              <a:defRPr/>
            </a:lvl1pPr>
          </a:lstStyle>
          <a:p>
            <a:pPr>
              <a:defRPr/>
            </a:pPr>
            <a:endParaRPr lang="it-IT"/>
          </a:p>
        </p:txBody>
      </p:sp>
      <p:sp>
        <p:nvSpPr>
          <p:cNvPr id="8" name="Segnaposto piè di pagina 4">
            <a:extLst>
              <a:ext uri="{FF2B5EF4-FFF2-40B4-BE49-F238E27FC236}">
                <a16:creationId xmlns:a16="http://schemas.microsoft.com/office/drawing/2014/main" id="{1CF75231-0217-898D-2314-B7810C64684D}"/>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4C8BABBB-44C7-98E0-3E01-14915BA01814}"/>
              </a:ext>
            </a:extLst>
          </p:cNvPr>
          <p:cNvSpPr>
            <a:spLocks noGrp="1"/>
          </p:cNvSpPr>
          <p:nvPr>
            <p:ph type="sldNum" sz="quarter" idx="12"/>
          </p:nvPr>
        </p:nvSpPr>
        <p:spPr/>
        <p:txBody>
          <a:bodyPr/>
          <a:lstStyle>
            <a:lvl1pPr>
              <a:defRPr/>
            </a:lvl1pPr>
          </a:lstStyle>
          <a:p>
            <a:pPr>
              <a:defRPr/>
            </a:pPr>
            <a:fld id="{85A1CCD5-0018-E04F-A4C6-B47BA7E2BDBE}" type="slidenum">
              <a:rPr lang="it-IT" altLang="it-IT"/>
              <a:pPr>
                <a:defRPr/>
              </a:pPr>
              <a:t>‹N›</a:t>
            </a:fld>
            <a:endParaRPr lang="it-IT" altLang="it-IT"/>
          </a:p>
        </p:txBody>
      </p:sp>
    </p:spTree>
    <p:extLst>
      <p:ext uri="{BB962C8B-B14F-4D97-AF65-F5344CB8AC3E}">
        <p14:creationId xmlns:p14="http://schemas.microsoft.com/office/powerpoint/2010/main" val="4029139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a:extLst>
              <a:ext uri="{FF2B5EF4-FFF2-40B4-BE49-F238E27FC236}">
                <a16:creationId xmlns:a16="http://schemas.microsoft.com/office/drawing/2014/main" id="{A925BCB8-83E0-DB22-FFB2-5BBDB0AC61BB}"/>
              </a:ext>
            </a:extLst>
          </p:cNvPr>
          <p:cNvSpPr>
            <a:spLocks noGrp="1"/>
          </p:cNvSpPr>
          <p:nvPr>
            <p:ph type="dt" sz="half" idx="10"/>
          </p:nvPr>
        </p:nvSpPr>
        <p:spPr/>
        <p:txBody>
          <a:bodyPr/>
          <a:lstStyle>
            <a:lvl1pPr>
              <a:defRPr/>
            </a:lvl1pPr>
          </a:lstStyle>
          <a:p>
            <a:pPr>
              <a:defRPr/>
            </a:pPr>
            <a:endParaRPr lang="it-IT"/>
          </a:p>
        </p:txBody>
      </p:sp>
      <p:sp>
        <p:nvSpPr>
          <p:cNvPr id="4" name="Segnaposto piè di pagina 4">
            <a:extLst>
              <a:ext uri="{FF2B5EF4-FFF2-40B4-BE49-F238E27FC236}">
                <a16:creationId xmlns:a16="http://schemas.microsoft.com/office/drawing/2014/main" id="{C94ED666-06AE-B44E-9FCC-A4A5DFB49D7C}"/>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4B14A296-2420-ADEA-422F-A754AF0AA633}"/>
              </a:ext>
            </a:extLst>
          </p:cNvPr>
          <p:cNvSpPr>
            <a:spLocks noGrp="1"/>
          </p:cNvSpPr>
          <p:nvPr>
            <p:ph type="sldNum" sz="quarter" idx="12"/>
          </p:nvPr>
        </p:nvSpPr>
        <p:spPr/>
        <p:txBody>
          <a:bodyPr/>
          <a:lstStyle>
            <a:lvl1pPr>
              <a:defRPr/>
            </a:lvl1pPr>
          </a:lstStyle>
          <a:p>
            <a:pPr>
              <a:defRPr/>
            </a:pPr>
            <a:fld id="{A24975E4-3943-D441-A2B0-7580B907B308}" type="slidenum">
              <a:rPr lang="it-IT" altLang="it-IT"/>
              <a:pPr>
                <a:defRPr/>
              </a:pPr>
              <a:t>‹N›</a:t>
            </a:fld>
            <a:endParaRPr lang="it-IT" altLang="it-IT"/>
          </a:p>
        </p:txBody>
      </p:sp>
    </p:spTree>
    <p:extLst>
      <p:ext uri="{BB962C8B-B14F-4D97-AF65-F5344CB8AC3E}">
        <p14:creationId xmlns:p14="http://schemas.microsoft.com/office/powerpoint/2010/main" val="4102957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EDA287D7-955E-60BF-58C3-EB0DE20BA18F}"/>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id="{F85E2D46-6A8C-7B12-FC2F-9BD5C114CC58}"/>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1AC9BBA9-5305-CBBE-9AE7-0A43BC15B7DE}"/>
              </a:ext>
            </a:extLst>
          </p:cNvPr>
          <p:cNvSpPr>
            <a:spLocks noGrp="1"/>
          </p:cNvSpPr>
          <p:nvPr>
            <p:ph type="sldNum" sz="quarter" idx="12"/>
          </p:nvPr>
        </p:nvSpPr>
        <p:spPr/>
        <p:txBody>
          <a:bodyPr/>
          <a:lstStyle>
            <a:lvl1pPr>
              <a:defRPr/>
            </a:lvl1pPr>
          </a:lstStyle>
          <a:p>
            <a:pPr>
              <a:defRPr/>
            </a:pPr>
            <a:fld id="{1E44C889-BAED-7A4E-BBFD-4A59DB591609}" type="slidenum">
              <a:rPr lang="it-IT" altLang="it-IT"/>
              <a:pPr>
                <a:defRPr/>
              </a:pPr>
              <a:t>‹N›</a:t>
            </a:fld>
            <a:endParaRPr lang="it-IT" altLang="it-IT"/>
          </a:p>
        </p:txBody>
      </p:sp>
    </p:spTree>
    <p:extLst>
      <p:ext uri="{BB962C8B-B14F-4D97-AF65-F5344CB8AC3E}">
        <p14:creationId xmlns:p14="http://schemas.microsoft.com/office/powerpoint/2010/main" val="1786181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2400"/>
            </a:lvl1pPr>
          </a:lstStyle>
          <a:p>
            <a:r>
              <a:rPr lang="it-IT"/>
              <a:t>Fare clic per modificare lo stile del titolo dello schema</a:t>
            </a:r>
          </a:p>
        </p:txBody>
      </p:sp>
      <p:sp>
        <p:nvSpPr>
          <p:cNvPr id="3" name="Segnaposto contenut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D0995277-4DF9-1732-07AE-0BCBF93E705F}"/>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8CE04E47-2363-C579-FF75-41A49678E9CA}"/>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BC6C6353-2830-A74C-598C-87D8BD221895}"/>
              </a:ext>
            </a:extLst>
          </p:cNvPr>
          <p:cNvSpPr>
            <a:spLocks noGrp="1"/>
          </p:cNvSpPr>
          <p:nvPr>
            <p:ph type="sldNum" sz="quarter" idx="12"/>
          </p:nvPr>
        </p:nvSpPr>
        <p:spPr/>
        <p:txBody>
          <a:bodyPr/>
          <a:lstStyle>
            <a:lvl1pPr>
              <a:defRPr/>
            </a:lvl1pPr>
          </a:lstStyle>
          <a:p>
            <a:pPr>
              <a:defRPr/>
            </a:pPr>
            <a:fld id="{672FEAC6-F2C7-CD42-A27F-1E13AA54BDF2}" type="slidenum">
              <a:rPr lang="it-IT" altLang="it-IT"/>
              <a:pPr>
                <a:defRPr/>
              </a:pPr>
              <a:t>‹N›</a:t>
            </a:fld>
            <a:endParaRPr lang="it-IT" altLang="it-IT"/>
          </a:p>
        </p:txBody>
      </p:sp>
    </p:spTree>
    <p:extLst>
      <p:ext uri="{BB962C8B-B14F-4D97-AF65-F5344CB8AC3E}">
        <p14:creationId xmlns:p14="http://schemas.microsoft.com/office/powerpoint/2010/main" val="3469848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2400"/>
            </a:lvl1pPr>
          </a:lstStyle>
          <a:p>
            <a:r>
              <a:rPr lang="it-IT"/>
              <a:t>Fare clic per modificare lo stile del titolo dello schema</a:t>
            </a:r>
          </a:p>
        </p:txBody>
      </p:sp>
      <p:sp>
        <p:nvSpPr>
          <p:cNvPr id="3" name="Segnaposto immagine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251D8C98-D2D5-F857-CCB4-C912FAE4EB52}"/>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B8F11ECE-0513-BE76-0C6F-710012EEBA2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887FF5FA-370E-1759-DE15-5084E0699D05}"/>
              </a:ext>
            </a:extLst>
          </p:cNvPr>
          <p:cNvSpPr>
            <a:spLocks noGrp="1"/>
          </p:cNvSpPr>
          <p:nvPr>
            <p:ph type="sldNum" sz="quarter" idx="12"/>
          </p:nvPr>
        </p:nvSpPr>
        <p:spPr/>
        <p:txBody>
          <a:bodyPr/>
          <a:lstStyle>
            <a:lvl1pPr>
              <a:defRPr/>
            </a:lvl1pPr>
          </a:lstStyle>
          <a:p>
            <a:pPr>
              <a:defRPr/>
            </a:pPr>
            <a:fld id="{38F2F83A-D65D-F449-B7CC-E07DB7A74095}" type="slidenum">
              <a:rPr lang="it-IT" altLang="it-IT"/>
              <a:pPr>
                <a:defRPr/>
              </a:pPr>
              <a:t>‹N›</a:t>
            </a:fld>
            <a:endParaRPr lang="it-IT" altLang="it-IT"/>
          </a:p>
        </p:txBody>
      </p:sp>
    </p:spTree>
    <p:extLst>
      <p:ext uri="{BB962C8B-B14F-4D97-AF65-F5344CB8AC3E}">
        <p14:creationId xmlns:p14="http://schemas.microsoft.com/office/powerpoint/2010/main" val="1352427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E78F825-1EA8-39B2-BF58-A2D1CC0A63C6}"/>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C2F351A1-9F10-080B-1EB6-6D5E0B65D9E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7BD9B60-CA1D-7602-10F6-76A9B724418C}"/>
              </a:ext>
            </a:extLst>
          </p:cNvPr>
          <p:cNvSpPr>
            <a:spLocks noGrp="1"/>
          </p:cNvSpPr>
          <p:nvPr>
            <p:ph type="sldNum" sz="quarter" idx="12"/>
          </p:nvPr>
        </p:nvSpPr>
        <p:spPr/>
        <p:txBody>
          <a:bodyPr/>
          <a:lstStyle>
            <a:lvl1pPr>
              <a:defRPr/>
            </a:lvl1pPr>
          </a:lstStyle>
          <a:p>
            <a:pPr>
              <a:defRPr/>
            </a:pPr>
            <a:fld id="{4AC49114-581D-514B-BD37-E1B7BD495858}" type="slidenum">
              <a:rPr lang="it-IT" altLang="it-IT"/>
              <a:pPr>
                <a:defRPr/>
              </a:pPr>
              <a:t>‹N›</a:t>
            </a:fld>
            <a:endParaRPr lang="it-IT" altLang="it-IT"/>
          </a:p>
        </p:txBody>
      </p:sp>
    </p:spTree>
    <p:extLst>
      <p:ext uri="{BB962C8B-B14F-4D97-AF65-F5344CB8AC3E}">
        <p14:creationId xmlns:p14="http://schemas.microsoft.com/office/powerpoint/2010/main" val="3801942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1" y="365125"/>
            <a:ext cx="2628900" cy="581183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838201"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3C5CF6-D466-D52C-1260-4D4BFB1F4C56}"/>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B1311A50-4DA6-87CE-7195-487346EEDB1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7104C98-6387-CDBC-75DA-F0475769C3B8}"/>
              </a:ext>
            </a:extLst>
          </p:cNvPr>
          <p:cNvSpPr>
            <a:spLocks noGrp="1"/>
          </p:cNvSpPr>
          <p:nvPr>
            <p:ph type="sldNum" sz="quarter" idx="12"/>
          </p:nvPr>
        </p:nvSpPr>
        <p:spPr/>
        <p:txBody>
          <a:bodyPr/>
          <a:lstStyle>
            <a:lvl1pPr>
              <a:defRPr/>
            </a:lvl1pPr>
          </a:lstStyle>
          <a:p>
            <a:pPr>
              <a:defRPr/>
            </a:pPr>
            <a:fld id="{B5A3C761-92A6-D24C-BCCE-323602B9662F}" type="slidenum">
              <a:rPr lang="it-IT" altLang="it-IT"/>
              <a:pPr>
                <a:defRPr/>
              </a:pPr>
              <a:t>‹N›</a:t>
            </a:fld>
            <a:endParaRPr lang="it-IT" altLang="it-IT"/>
          </a:p>
        </p:txBody>
      </p:sp>
    </p:spTree>
    <p:extLst>
      <p:ext uri="{BB962C8B-B14F-4D97-AF65-F5344CB8AC3E}">
        <p14:creationId xmlns:p14="http://schemas.microsoft.com/office/powerpoint/2010/main" val="158265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4D7F3FE-FFA2-BF4D-AE08-98C3CDB16557}" type="datetime1">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27278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ED84072-43DD-114F-A0B1-4322BE9B31F7}" type="datetime1">
              <a:rPr lang="it-IT" smtClean="0"/>
              <a:t>27/02/2025</a:t>
            </a:fld>
            <a:endParaRPr lang="it-IT"/>
          </a:p>
        </p:txBody>
      </p:sp>
      <p:sp>
        <p:nvSpPr>
          <p:cNvPr id="6" name="Footer Placeholder 5"/>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85356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66CC9F-313D-FB4D-B2C4-C2FB7E319596}" type="datetime1">
              <a:rPr lang="it-IT" smtClean="0"/>
              <a:t>27/02/2025</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14749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30767C-532A-D640-AF7F-22B178527631}" type="datetime1">
              <a:rPr lang="it-IT" smtClean="0"/>
              <a:t>27/02/2025</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5076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0B8B4-D511-E542-B2AD-EAF7BAA37232}" type="datetime1">
              <a:rPr lang="it-IT" smtClean="0"/>
              <a:t>27/02/2025</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54756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7F7E1A6-6E11-874C-A7D5-56DC6708A380}" type="datetime1">
              <a:rPr lang="it-IT" smtClean="0"/>
              <a:t>27/02/2025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45858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04D37E9-9CA3-4B43-9C21-2386B26B42BB}" type="datetime1">
              <a:rPr lang="it-IT" smtClean="0"/>
              <a:t>27/02/2025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66886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72F2AC8-E638-9E41-ADF5-FF3DC9B21E8B}" type="datetime1">
              <a:rPr lang="it-IT" smtClean="0"/>
              <a:t>27/02/2025</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D156FE6-A72B-4C5A-8929-0E1FE75A4334}" type="slidenum">
              <a:rPr lang="it-IT" smtClean="0"/>
              <a:pPr/>
              <a:t>‹N›</a:t>
            </a:fld>
            <a:endParaRPr lang="it-IT"/>
          </a:p>
        </p:txBody>
      </p:sp>
    </p:spTree>
    <p:extLst>
      <p:ext uri="{BB962C8B-B14F-4D97-AF65-F5344CB8AC3E}">
        <p14:creationId xmlns:p14="http://schemas.microsoft.com/office/powerpoint/2010/main" val="558099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3D32FE69-7638-D5B3-C3D1-5E694E43873A}"/>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Segnaposto testo 2">
            <a:extLst>
              <a:ext uri="{FF2B5EF4-FFF2-40B4-BE49-F238E27FC236}">
                <a16:creationId xmlns:a16="http://schemas.microsoft.com/office/drawing/2014/main" id="{82CBF2AF-2E2B-CFA2-A448-CE5D246EC0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F8C08927-5492-8856-A0CE-CD06BE42CC9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it-IT"/>
          </a:p>
        </p:txBody>
      </p:sp>
      <p:sp>
        <p:nvSpPr>
          <p:cNvPr id="5" name="Segnaposto piè di pagina 4">
            <a:extLst>
              <a:ext uri="{FF2B5EF4-FFF2-40B4-BE49-F238E27FC236}">
                <a16:creationId xmlns:a16="http://schemas.microsoft.com/office/drawing/2014/main" id="{C2B2A2BC-4816-8881-6F01-7FD5B7E5F13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it-IT"/>
          </a:p>
        </p:txBody>
      </p:sp>
      <p:sp>
        <p:nvSpPr>
          <p:cNvPr id="6" name="Segnaposto numero diapositiva 5">
            <a:extLst>
              <a:ext uri="{FF2B5EF4-FFF2-40B4-BE49-F238E27FC236}">
                <a16:creationId xmlns:a16="http://schemas.microsoft.com/office/drawing/2014/main" id="{07160878-3684-5185-3907-39C790D5DA0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118ADFF0-E286-8B42-A6F5-CA4823ED773D}" type="slidenum">
              <a:rPr lang="it-IT" altLang="it-IT"/>
              <a:pPr>
                <a:defRPr/>
              </a:pPr>
              <a:t>‹N›</a:t>
            </a:fld>
            <a:endParaRPr lang="it-IT" altLang="it-IT"/>
          </a:p>
        </p:txBody>
      </p:sp>
    </p:spTree>
    <p:extLst>
      <p:ext uri="{BB962C8B-B14F-4D97-AF65-F5344CB8AC3E}">
        <p14:creationId xmlns:p14="http://schemas.microsoft.com/office/powerpoint/2010/main" val="41611667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uBe-BZMY2nw" TargetMode="Externa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x-J3esB-TG8" TargetMode="Externa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g5tdQHRzGMk"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hyperlink" Target="https://www.youtube.com/watch?v=RUqtJ0XN0S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1YlV8feRPw" TargetMode="External"/><Relationship Id="rId2" Type="http://schemas.openxmlformats.org/officeDocument/2006/relationships/hyperlink" Target="https://www.youtube.com/watch?v=OJGTCWGQD68" TargetMode="External"/><Relationship Id="rId1" Type="http://schemas.openxmlformats.org/officeDocument/2006/relationships/slideLayout" Target="../slideLayouts/slideLayout18.xml"/><Relationship Id="rId4" Type="http://schemas.openxmlformats.org/officeDocument/2006/relationships/hyperlink" Target="https://www.youtube.com/watch?v=q1Aq0Hl5Ow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92qf5t_5LA" TargetMode="External"/><Relationship Id="rId2" Type="http://schemas.openxmlformats.org/officeDocument/2006/relationships/hyperlink" Target="https://www.youtube.com/watch?v=kNoUn8qJv8I" TargetMode="External"/><Relationship Id="rId1" Type="http://schemas.openxmlformats.org/officeDocument/2006/relationships/slideLayout" Target="../slideLayouts/slideLayout22.xml"/><Relationship Id="rId4" Type="http://schemas.openxmlformats.org/officeDocument/2006/relationships/hyperlink" Target="https://www.youtube.com/watch?v=PJWmi7Ovaag&amp;t=3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UnGHV9dWSrs"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7F14E017-BDF5-164F-AF7F-7E733A7803A7}"/>
              </a:ext>
            </a:extLst>
          </p:cNvPr>
          <p:cNvPicPr>
            <a:picLocks noGrp="1" noChangeAspect="1"/>
          </p:cNvPicPr>
          <p:nvPr>
            <p:ph idx="1"/>
          </p:nvPr>
        </p:nvPicPr>
        <p:blipFill>
          <a:blip r:embed="rId2" cstate="print"/>
          <a:stretch>
            <a:fillRect/>
          </a:stretch>
        </p:blipFill>
        <p:spPr>
          <a:xfrm>
            <a:off x="6336667" y="3440506"/>
            <a:ext cx="1420491" cy="1164437"/>
          </a:xfrm>
          <a:prstGeom prst="rect">
            <a:avLst/>
          </a:prstGeom>
        </p:spPr>
      </p:pic>
      <p:pic>
        <p:nvPicPr>
          <p:cNvPr id="4" name="Immagine 3">
            <a:extLst>
              <a:ext uri="{FF2B5EF4-FFF2-40B4-BE49-F238E27FC236}">
                <a16:creationId xmlns:a16="http://schemas.microsoft.com/office/drawing/2014/main" id="{4D8DAEFE-526A-CEF2-70F1-B66964093253}"/>
              </a:ext>
            </a:extLst>
          </p:cNvPr>
          <p:cNvPicPr>
            <a:picLocks noChangeAspect="1"/>
          </p:cNvPicPr>
          <p:nvPr/>
        </p:nvPicPr>
        <p:blipFill>
          <a:blip r:embed="rId3" cstate="print"/>
          <a:stretch>
            <a:fillRect/>
          </a:stretch>
        </p:blipFill>
        <p:spPr>
          <a:xfrm>
            <a:off x="624" y="0"/>
            <a:ext cx="10688224" cy="6858000"/>
          </a:xfrm>
          <a:prstGeom prst="rect">
            <a:avLst/>
          </a:prstGeom>
        </p:spPr>
      </p:pic>
      <p:sp>
        <p:nvSpPr>
          <p:cNvPr id="6" name="CasellaDiTesto 5">
            <a:extLst>
              <a:ext uri="{FF2B5EF4-FFF2-40B4-BE49-F238E27FC236}">
                <a16:creationId xmlns:a16="http://schemas.microsoft.com/office/drawing/2014/main" id="{0EF8F2A9-766C-BD52-2BEB-938746F17868}"/>
              </a:ext>
            </a:extLst>
          </p:cNvPr>
          <p:cNvSpPr txBox="1"/>
          <p:nvPr/>
        </p:nvSpPr>
        <p:spPr>
          <a:xfrm>
            <a:off x="4707929" y="2013854"/>
            <a:ext cx="6098458" cy="1292662"/>
          </a:xfrm>
          <a:prstGeom prst="rect">
            <a:avLst/>
          </a:prstGeom>
          <a:noFill/>
        </p:spPr>
        <p:txBody>
          <a:bodyPr wrap="square">
            <a:spAutoFit/>
          </a:bodyPr>
          <a:lstStyle/>
          <a:p>
            <a:pPr algn="ctr"/>
            <a:r>
              <a:rPr lang="it-IT" sz="2400" b="1" dirty="0"/>
              <a:t>CENTRO APICE</a:t>
            </a:r>
          </a:p>
          <a:p>
            <a:pPr algn="ctr"/>
            <a:endParaRPr lang="it-IT" b="1" dirty="0"/>
          </a:p>
          <a:p>
            <a:r>
              <a:rPr lang="it-IT" b="1" dirty="0"/>
              <a:t>Centro clinico specialistico per il sostegno psicoterapeutico agli  individui e alle organizzazioni</a:t>
            </a:r>
          </a:p>
        </p:txBody>
      </p:sp>
      <p:pic>
        <p:nvPicPr>
          <p:cNvPr id="8" name="Immagine 7">
            <a:extLst>
              <a:ext uri="{FF2B5EF4-FFF2-40B4-BE49-F238E27FC236}">
                <a16:creationId xmlns:a16="http://schemas.microsoft.com/office/drawing/2014/main" id="{B07A4525-3D72-4F4F-061D-B2372D5E13C7}"/>
              </a:ext>
            </a:extLst>
          </p:cNvPr>
          <p:cNvPicPr>
            <a:picLocks noChangeAspect="1"/>
          </p:cNvPicPr>
          <p:nvPr/>
        </p:nvPicPr>
        <p:blipFill>
          <a:blip r:embed="rId2" cstate="print"/>
          <a:stretch>
            <a:fillRect/>
          </a:stretch>
        </p:blipFill>
        <p:spPr>
          <a:xfrm>
            <a:off x="10688848" y="1661882"/>
            <a:ext cx="1420491" cy="1164437"/>
          </a:xfrm>
          <a:prstGeom prst="rect">
            <a:avLst/>
          </a:prstGeom>
        </p:spPr>
      </p:pic>
      <p:sp>
        <p:nvSpPr>
          <p:cNvPr id="2" name="Segnaposto numero diapositiva 1">
            <a:extLst>
              <a:ext uri="{FF2B5EF4-FFF2-40B4-BE49-F238E27FC236}">
                <a16:creationId xmlns:a16="http://schemas.microsoft.com/office/drawing/2014/main" id="{6DBFF92C-E4EE-D7D1-B16C-541AC3DB3E6B}"/>
              </a:ext>
            </a:extLst>
          </p:cNvPr>
          <p:cNvSpPr>
            <a:spLocks noGrp="1"/>
          </p:cNvSpPr>
          <p:nvPr>
            <p:ph type="sldNum" sz="quarter" idx="12"/>
          </p:nvPr>
        </p:nvSpPr>
        <p:spPr/>
        <p:txBody>
          <a:bodyPr/>
          <a:lstStyle/>
          <a:p>
            <a:fld id="{0D156FE6-A72B-4C5A-8929-0E1FE75A4334}" type="slidenum">
              <a:rPr lang="it-IT" smtClean="0"/>
              <a:pPr/>
              <a:t>1</a:t>
            </a:fld>
            <a:endParaRPr lang="it-IT"/>
          </a:p>
        </p:txBody>
      </p:sp>
      <p:sp>
        <p:nvSpPr>
          <p:cNvPr id="3" name="CasellaDiTesto 2">
            <a:extLst>
              <a:ext uri="{FF2B5EF4-FFF2-40B4-BE49-F238E27FC236}">
                <a16:creationId xmlns:a16="http://schemas.microsoft.com/office/drawing/2014/main" id="{F03B61B5-1A93-16C2-718C-6BC918914881}"/>
              </a:ext>
            </a:extLst>
          </p:cNvPr>
          <p:cNvSpPr txBox="1"/>
          <p:nvPr/>
        </p:nvSpPr>
        <p:spPr>
          <a:xfrm>
            <a:off x="6958361" y="3992137"/>
            <a:ext cx="3323063" cy="707886"/>
          </a:xfrm>
          <a:prstGeom prst="rect">
            <a:avLst/>
          </a:prstGeom>
          <a:noFill/>
        </p:spPr>
        <p:txBody>
          <a:bodyPr wrap="square" rtlCol="0">
            <a:spAutoFit/>
          </a:bodyPr>
          <a:lstStyle/>
          <a:p>
            <a:pPr algn="ctr"/>
            <a:r>
              <a:rPr lang="it-IT" sz="2000" b="1" dirty="0">
                <a:solidFill>
                  <a:schemeClr val="bg1"/>
                </a:solidFill>
              </a:rPr>
              <a:t>Modulo 6</a:t>
            </a:r>
          </a:p>
          <a:p>
            <a:pPr algn="ctr"/>
            <a:r>
              <a:rPr lang="it-IT" sz="2000" b="1" dirty="0">
                <a:solidFill>
                  <a:schemeClr val="bg1"/>
                </a:solidFill>
              </a:rPr>
              <a:t>Roma 4/5 Marzo 2025</a:t>
            </a:r>
          </a:p>
        </p:txBody>
      </p:sp>
    </p:spTree>
    <p:extLst>
      <p:ext uri="{BB962C8B-B14F-4D97-AF65-F5344CB8AC3E}">
        <p14:creationId xmlns:p14="http://schemas.microsoft.com/office/powerpoint/2010/main" val="2279959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numero diapositiva 4">
            <a:extLst>
              <a:ext uri="{FF2B5EF4-FFF2-40B4-BE49-F238E27FC236}">
                <a16:creationId xmlns:a16="http://schemas.microsoft.com/office/drawing/2014/main" id="{E7177D96-555D-9346-7BDF-9CF1DB3C32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9CC46573-2BC7-EC41-94D6-73510EADC51E}" type="slidenum">
              <a:rPr lang="it-IT" altLang="it-IT" sz="1400">
                <a:solidFill>
                  <a:prstClr val="black"/>
                </a:solidFill>
                <a:latin typeface="Times New Roman" panose="02020603050405020304" pitchFamily="18" charset="0"/>
              </a:rPr>
              <a:pPr defTabSz="914400" fontAlgn="base">
                <a:spcBef>
                  <a:spcPct val="0"/>
                </a:spcBef>
                <a:spcAft>
                  <a:spcPct val="0"/>
                </a:spcAft>
              </a:pPr>
              <a:t>10</a:t>
            </a:fld>
            <a:endParaRPr lang="it-IT" altLang="it-IT" sz="1400">
              <a:solidFill>
                <a:prstClr val="black"/>
              </a:solidFill>
              <a:latin typeface="Times New Roman" panose="02020603050405020304" pitchFamily="18" charset="0"/>
            </a:endParaRPr>
          </a:p>
        </p:txBody>
      </p:sp>
      <p:sp>
        <p:nvSpPr>
          <p:cNvPr id="22530" name="Text Box 2">
            <a:extLst>
              <a:ext uri="{FF2B5EF4-FFF2-40B4-BE49-F238E27FC236}">
                <a16:creationId xmlns:a16="http://schemas.microsoft.com/office/drawing/2014/main" id="{5E6B19E0-FB55-F88D-46FB-8628634F16A8}"/>
              </a:ext>
            </a:extLst>
          </p:cNvPr>
          <p:cNvSpPr txBox="1">
            <a:spLocks noChangeArrowheads="1"/>
          </p:cNvSpPr>
          <p:nvPr/>
        </p:nvSpPr>
        <p:spPr bwMode="auto">
          <a:xfrm>
            <a:off x="2135189" y="260350"/>
            <a:ext cx="8137525"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4000" b="1">
                <a:solidFill>
                  <a:srgbClr val="FF6600"/>
                </a:solidFill>
                <a:latin typeface="Times New Roman" panose="02020603050405020304" pitchFamily="18" charset="0"/>
              </a:rPr>
              <a:t> </a:t>
            </a:r>
            <a:r>
              <a:rPr lang="it-IT" altLang="it-IT" sz="3600" b="1">
                <a:solidFill>
                  <a:srgbClr val="FF6600"/>
                </a:solidFill>
                <a:latin typeface="Bookman Old Style" panose="02050604050505020204" pitchFamily="18" charset="0"/>
              </a:rPr>
              <a:t>B. Problem setting</a:t>
            </a:r>
          </a:p>
          <a:p>
            <a:pPr algn="ctr" defTabSz="914400" fontAlgn="base">
              <a:spcBef>
                <a:spcPct val="0"/>
              </a:spcBef>
              <a:spcAft>
                <a:spcPct val="0"/>
              </a:spcAft>
            </a:pPr>
            <a:endParaRPr lang="it-IT" altLang="it-IT" sz="1600" b="1">
              <a:solidFill>
                <a:srgbClr val="FF6600"/>
              </a:solidFill>
              <a:latin typeface="Times New Roman" panose="02020603050405020304" pitchFamily="18" charset="0"/>
            </a:endParaRPr>
          </a:p>
          <a:p>
            <a:pPr defTabSz="914400" fontAlgn="base">
              <a:spcBef>
                <a:spcPct val="0"/>
              </a:spcBef>
              <a:spcAft>
                <a:spcPct val="0"/>
              </a:spcAft>
            </a:pPr>
            <a:r>
              <a:rPr lang="it-IT" altLang="it-IT" sz="2400" b="1" u="sng">
                <a:solidFill>
                  <a:prstClr val="black"/>
                </a:solidFill>
                <a:latin typeface="Bookman Old Style" panose="02050604050505020204" pitchFamily="18" charset="0"/>
              </a:rPr>
              <a:t>2 Identificare la causa</a:t>
            </a:r>
          </a:p>
          <a:p>
            <a:pPr defTabSz="914400" fontAlgn="base">
              <a:spcBef>
                <a:spcPct val="0"/>
              </a:spcBef>
              <a:spcAft>
                <a:spcPct val="0"/>
              </a:spcAft>
            </a:pPr>
            <a:endParaRPr lang="it-IT" altLang="it-IT" sz="1400" b="1" u="sng">
              <a:solidFill>
                <a:prstClr val="black"/>
              </a:solidFill>
              <a:latin typeface="Bookman Old Style" panose="02050604050505020204" pitchFamily="18" charset="0"/>
            </a:endParaRP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elencare ogni possibile causa specifica</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raggruppare le cause individuate in categorie</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pensare ad altre possibili categorie di cause, individuando per ognuna le relative cause specifiche</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formulare le principali relazioni tra le categorie di cause</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specificare le cause identificate, verificandone la correlazione con il problema</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pesare le cause principali e scegliere quella su cui concentrare l’attenzione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numero diapositiva 4">
            <a:extLst>
              <a:ext uri="{FF2B5EF4-FFF2-40B4-BE49-F238E27FC236}">
                <a16:creationId xmlns:a16="http://schemas.microsoft.com/office/drawing/2014/main" id="{3C7466CE-9B5B-92CC-D6E6-13426BC626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F1C311EC-D596-2A4F-98B0-E894A7F1CC8A}" type="slidenum">
              <a:rPr lang="it-IT" altLang="it-IT" sz="1400">
                <a:solidFill>
                  <a:prstClr val="black"/>
                </a:solidFill>
                <a:latin typeface="Times New Roman" panose="02020603050405020304" pitchFamily="18" charset="0"/>
              </a:rPr>
              <a:pPr defTabSz="914400" fontAlgn="base">
                <a:spcBef>
                  <a:spcPct val="0"/>
                </a:spcBef>
                <a:spcAft>
                  <a:spcPct val="0"/>
                </a:spcAft>
              </a:pPr>
              <a:t>11</a:t>
            </a:fld>
            <a:endParaRPr lang="it-IT" altLang="it-IT" sz="1400">
              <a:solidFill>
                <a:prstClr val="black"/>
              </a:solidFill>
              <a:latin typeface="Times New Roman" panose="02020603050405020304" pitchFamily="18" charset="0"/>
            </a:endParaRPr>
          </a:p>
        </p:txBody>
      </p:sp>
      <p:sp>
        <p:nvSpPr>
          <p:cNvPr id="23554" name="Text Box 2">
            <a:extLst>
              <a:ext uri="{FF2B5EF4-FFF2-40B4-BE49-F238E27FC236}">
                <a16:creationId xmlns:a16="http://schemas.microsoft.com/office/drawing/2014/main" id="{C814203C-8B4F-4F8F-4F4B-9E2C51D41BF2}"/>
              </a:ext>
            </a:extLst>
          </p:cNvPr>
          <p:cNvSpPr txBox="1">
            <a:spLocks noChangeArrowheads="1"/>
          </p:cNvSpPr>
          <p:nvPr/>
        </p:nvSpPr>
        <p:spPr bwMode="auto">
          <a:xfrm>
            <a:off x="2135189" y="260351"/>
            <a:ext cx="813752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4000" b="1">
                <a:solidFill>
                  <a:srgbClr val="FF6600"/>
                </a:solidFill>
                <a:latin typeface="Times New Roman" panose="02020603050405020304" pitchFamily="18" charset="0"/>
              </a:rPr>
              <a:t> </a:t>
            </a:r>
            <a:r>
              <a:rPr lang="it-IT" altLang="it-IT" sz="3600" b="1">
                <a:solidFill>
                  <a:srgbClr val="FF6600"/>
                </a:solidFill>
                <a:latin typeface="Bookman Old Style" panose="02050604050505020204" pitchFamily="18" charset="0"/>
              </a:rPr>
              <a:t>B. Problem setting</a:t>
            </a:r>
          </a:p>
          <a:p>
            <a:pPr algn="ctr" defTabSz="914400" fontAlgn="base">
              <a:spcBef>
                <a:spcPct val="0"/>
              </a:spcBef>
              <a:spcAft>
                <a:spcPct val="0"/>
              </a:spcAft>
            </a:pPr>
            <a:endParaRPr lang="it-IT" altLang="it-IT" sz="1600" b="1">
              <a:solidFill>
                <a:srgbClr val="FF6600"/>
              </a:solidFill>
              <a:latin typeface="Times New Roman" panose="02020603050405020304" pitchFamily="18" charset="0"/>
            </a:endParaRPr>
          </a:p>
          <a:p>
            <a:pPr algn="ctr" defTabSz="914400" fontAlgn="base">
              <a:spcBef>
                <a:spcPct val="0"/>
              </a:spcBef>
              <a:spcAft>
                <a:spcPct val="0"/>
              </a:spcAft>
            </a:pPr>
            <a:endParaRPr lang="it-IT" altLang="it-IT" sz="1600" b="1">
              <a:solidFill>
                <a:srgbClr val="FF6600"/>
              </a:solidFill>
              <a:latin typeface="Times New Roman" panose="02020603050405020304" pitchFamily="18" charset="0"/>
            </a:endParaRPr>
          </a:p>
          <a:p>
            <a:pPr defTabSz="914400" fontAlgn="base">
              <a:spcBef>
                <a:spcPct val="0"/>
              </a:spcBef>
              <a:spcAft>
                <a:spcPct val="0"/>
              </a:spcAft>
            </a:pPr>
            <a:r>
              <a:rPr lang="it-IT" altLang="it-IT" sz="2800" b="1" u="sng">
                <a:solidFill>
                  <a:prstClr val="black"/>
                </a:solidFill>
                <a:latin typeface="Bookman Old Style" panose="02050604050505020204" pitchFamily="18" charset="0"/>
              </a:rPr>
              <a:t>3 Verificare la causa</a:t>
            </a:r>
          </a:p>
          <a:p>
            <a:pPr defTabSz="914400" fontAlgn="base">
              <a:spcBef>
                <a:spcPct val="0"/>
              </a:spcBef>
              <a:spcAft>
                <a:spcPct val="0"/>
              </a:spcAft>
            </a:pPr>
            <a:endParaRPr lang="it-IT" altLang="it-IT" b="1" u="sng">
              <a:solidFill>
                <a:prstClr val="black"/>
              </a:solidFill>
              <a:latin typeface="Bookman Old Style" panose="02050604050505020204" pitchFamily="18" charset="0"/>
            </a:endParaRP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mettere in discussione la causa su cui si è concentrata l’attenzione</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e se non fosse la vera causa?</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quali altre cause aggiuntive o alternative potrebbero essere prese in considerazione?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numero diapositiva 4">
            <a:extLst>
              <a:ext uri="{FF2B5EF4-FFF2-40B4-BE49-F238E27FC236}">
                <a16:creationId xmlns:a16="http://schemas.microsoft.com/office/drawing/2014/main" id="{8E3711E7-E36B-727F-5968-5E207777A6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A999153A-348C-054C-9591-07A3C4EE29A3}" type="slidenum">
              <a:rPr lang="it-IT" altLang="it-IT" sz="1400">
                <a:solidFill>
                  <a:prstClr val="black"/>
                </a:solidFill>
                <a:latin typeface="Times New Roman" panose="02020603050405020304" pitchFamily="18" charset="0"/>
              </a:rPr>
              <a:pPr defTabSz="914400" fontAlgn="base">
                <a:spcBef>
                  <a:spcPct val="0"/>
                </a:spcBef>
                <a:spcAft>
                  <a:spcPct val="0"/>
                </a:spcAft>
              </a:pPr>
              <a:t>12</a:t>
            </a:fld>
            <a:endParaRPr lang="it-IT" altLang="it-IT" sz="1400">
              <a:solidFill>
                <a:prstClr val="black"/>
              </a:solidFill>
              <a:latin typeface="Times New Roman" panose="02020603050405020304" pitchFamily="18" charset="0"/>
            </a:endParaRPr>
          </a:p>
        </p:txBody>
      </p:sp>
      <p:sp>
        <p:nvSpPr>
          <p:cNvPr id="24578" name="Text Box 2">
            <a:extLst>
              <a:ext uri="{FF2B5EF4-FFF2-40B4-BE49-F238E27FC236}">
                <a16:creationId xmlns:a16="http://schemas.microsoft.com/office/drawing/2014/main" id="{DB59EDD1-151C-5216-304B-A5E90C348C1D}"/>
              </a:ext>
            </a:extLst>
          </p:cNvPr>
          <p:cNvSpPr txBox="1">
            <a:spLocks noChangeArrowheads="1"/>
          </p:cNvSpPr>
          <p:nvPr/>
        </p:nvSpPr>
        <p:spPr bwMode="auto">
          <a:xfrm>
            <a:off x="2135189" y="188913"/>
            <a:ext cx="8137525"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it-IT" altLang="it-IT" sz="4000" b="1">
                <a:solidFill>
                  <a:srgbClr val="FF6600"/>
                </a:solidFill>
                <a:latin typeface="Times New Roman" panose="02020603050405020304" pitchFamily="18" charset="0"/>
              </a:rPr>
              <a:t> </a:t>
            </a:r>
            <a:r>
              <a:rPr lang="en-GB" altLang="it-IT" sz="2400" b="1" i="1">
                <a:solidFill>
                  <a:prstClr val="black"/>
                </a:solidFill>
                <a:latin typeface="Bookman Old Style" panose="02050604050505020204" pitchFamily="18" charset="0"/>
              </a:rPr>
              <a:t>DECISION MAKING</a:t>
            </a:r>
            <a:endParaRPr lang="it-IT" altLang="it-IT" sz="2400" b="1">
              <a:solidFill>
                <a:prstClr val="black"/>
              </a:solidFill>
              <a:latin typeface="Bookman Old Style" panose="02050604050505020204" pitchFamily="18" charset="0"/>
            </a:endParaRPr>
          </a:p>
          <a:p>
            <a:pPr algn="ctr" defTabSz="914400" fontAlgn="base">
              <a:spcBef>
                <a:spcPct val="0"/>
              </a:spcBef>
              <a:spcAft>
                <a:spcPct val="0"/>
              </a:spcAft>
            </a:pPr>
            <a:br>
              <a:rPr lang="it-IT" altLang="it-IT" sz="1200" b="1">
                <a:solidFill>
                  <a:prstClr val="black"/>
                </a:solidFill>
                <a:latin typeface="Bookman Old Style" panose="02050604050505020204" pitchFamily="18" charset="0"/>
              </a:rPr>
            </a:br>
            <a:r>
              <a:rPr lang="en-GB" altLang="it-IT" sz="3600" b="1">
                <a:solidFill>
                  <a:srgbClr val="FF6600"/>
                </a:solidFill>
                <a:latin typeface="Bookman Old Style" panose="02050604050505020204" pitchFamily="18" charset="0"/>
              </a:rPr>
              <a:t>C. Problem solving</a:t>
            </a:r>
          </a:p>
          <a:p>
            <a:pPr algn="ctr" defTabSz="914400" fontAlgn="base">
              <a:spcBef>
                <a:spcPct val="0"/>
              </a:spcBef>
              <a:spcAft>
                <a:spcPct val="0"/>
              </a:spcAft>
            </a:pPr>
            <a:endParaRPr lang="it-IT" altLang="it-IT" sz="1200" b="1">
              <a:solidFill>
                <a:srgbClr val="FF6600"/>
              </a:solidFill>
              <a:latin typeface="Bookman Old Style" panose="02050604050505020204" pitchFamily="18" charset="0"/>
            </a:endParaRPr>
          </a:p>
          <a:p>
            <a:pPr defTabSz="914400" fontAlgn="base">
              <a:spcBef>
                <a:spcPct val="0"/>
              </a:spcBef>
              <a:spcAft>
                <a:spcPct val="0"/>
              </a:spcAft>
            </a:pPr>
            <a:r>
              <a:rPr lang="it-IT" altLang="it-IT" sz="2400" b="1" u="sng">
                <a:solidFill>
                  <a:prstClr val="black"/>
                </a:solidFill>
                <a:latin typeface="Bookman Old Style" panose="02050604050505020204" pitchFamily="18" charset="0"/>
              </a:rPr>
              <a:t>1 Fissare gli obiettivi</a:t>
            </a:r>
          </a:p>
          <a:p>
            <a:pPr defTabSz="914400" fontAlgn="base">
              <a:spcBef>
                <a:spcPct val="0"/>
              </a:spcBef>
              <a:spcAft>
                <a:spcPct val="0"/>
              </a:spcAft>
            </a:pPr>
            <a:endParaRPr lang="it-IT" altLang="it-IT" sz="1200" b="1" u="sng">
              <a:solidFill>
                <a:prstClr val="black"/>
              </a:solidFill>
              <a:latin typeface="Bookman Old Style" panose="02050604050505020204" pitchFamily="18" charset="0"/>
            </a:endParaRP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determinare l’obiettivo della decisione, enunciandolo in modo chiaro e semplice</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stabilire i sotto-obiettivi, specificando i singoli risultati attesi dalla decisione</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inventariare le risorse disponibili attuali e potenziali</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classificare gli obiettivi tra obiettivi/imperativi e obiettivi/desideri </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pesare gli obiettivi/desideri</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valutare il rapporto tra obiettivi e risorse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numero diapositiva 4">
            <a:extLst>
              <a:ext uri="{FF2B5EF4-FFF2-40B4-BE49-F238E27FC236}">
                <a16:creationId xmlns:a16="http://schemas.microsoft.com/office/drawing/2014/main" id="{12DA5DF8-9B48-7B1E-72EF-49BCECA0A9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64ED0215-201A-6946-8663-25CD1D509108}" type="slidenum">
              <a:rPr lang="it-IT" altLang="it-IT" sz="1400">
                <a:solidFill>
                  <a:prstClr val="black"/>
                </a:solidFill>
                <a:latin typeface="Times New Roman" panose="02020603050405020304" pitchFamily="18" charset="0"/>
              </a:rPr>
              <a:pPr defTabSz="914400" fontAlgn="base">
                <a:spcBef>
                  <a:spcPct val="0"/>
                </a:spcBef>
                <a:spcAft>
                  <a:spcPct val="0"/>
                </a:spcAft>
              </a:pPr>
              <a:t>13</a:t>
            </a:fld>
            <a:endParaRPr lang="it-IT" altLang="it-IT" sz="1400">
              <a:solidFill>
                <a:prstClr val="black"/>
              </a:solidFill>
              <a:latin typeface="Times New Roman" panose="02020603050405020304" pitchFamily="18" charset="0"/>
            </a:endParaRPr>
          </a:p>
        </p:txBody>
      </p:sp>
      <p:sp>
        <p:nvSpPr>
          <p:cNvPr id="25602" name="Text Box 2">
            <a:extLst>
              <a:ext uri="{FF2B5EF4-FFF2-40B4-BE49-F238E27FC236}">
                <a16:creationId xmlns:a16="http://schemas.microsoft.com/office/drawing/2014/main" id="{21347860-0083-6453-F904-4005263884E8}"/>
              </a:ext>
            </a:extLst>
          </p:cNvPr>
          <p:cNvSpPr txBox="1">
            <a:spLocks noChangeArrowheads="1"/>
          </p:cNvSpPr>
          <p:nvPr/>
        </p:nvSpPr>
        <p:spPr bwMode="auto">
          <a:xfrm>
            <a:off x="2135189" y="260350"/>
            <a:ext cx="81375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endParaRPr lang="en-GB" altLang="it-IT" sz="1600" b="1">
              <a:solidFill>
                <a:srgbClr val="FF6600"/>
              </a:solidFill>
              <a:latin typeface="Bookman Old Style" panose="02050604050505020204" pitchFamily="18" charset="0"/>
            </a:endParaRPr>
          </a:p>
          <a:p>
            <a:pPr algn="ctr" defTabSz="914400" fontAlgn="base">
              <a:spcBef>
                <a:spcPct val="0"/>
              </a:spcBef>
              <a:spcAft>
                <a:spcPct val="0"/>
              </a:spcAft>
            </a:pPr>
            <a:r>
              <a:rPr lang="en-GB" altLang="it-IT" sz="3600" b="1">
                <a:solidFill>
                  <a:srgbClr val="FF6600"/>
                </a:solidFill>
                <a:latin typeface="Bookman Old Style" panose="02050604050505020204" pitchFamily="18" charset="0"/>
              </a:rPr>
              <a:t>C. Problem solving</a:t>
            </a:r>
          </a:p>
          <a:p>
            <a:pPr algn="ctr" defTabSz="914400" fontAlgn="base">
              <a:spcBef>
                <a:spcPct val="0"/>
              </a:spcBef>
              <a:spcAft>
                <a:spcPct val="0"/>
              </a:spcAft>
            </a:pPr>
            <a:endParaRPr lang="en-GB" altLang="it-IT" sz="3600" b="1">
              <a:solidFill>
                <a:srgbClr val="FF6600"/>
              </a:solidFill>
              <a:latin typeface="Bookman Old Style" panose="02050604050505020204" pitchFamily="18" charset="0"/>
            </a:endParaRPr>
          </a:p>
          <a:p>
            <a:pPr algn="ctr" defTabSz="914400" fontAlgn="base">
              <a:spcBef>
                <a:spcPct val="0"/>
              </a:spcBef>
              <a:spcAft>
                <a:spcPct val="0"/>
              </a:spcAft>
            </a:pPr>
            <a:endParaRPr lang="it-IT" altLang="it-IT" sz="2000" b="1">
              <a:solidFill>
                <a:srgbClr val="FF6600"/>
              </a:solidFill>
              <a:latin typeface="Bookman Old Style" panose="02050604050505020204" pitchFamily="18" charset="0"/>
            </a:endParaRPr>
          </a:p>
          <a:p>
            <a:pPr defTabSz="914400" fontAlgn="base">
              <a:spcBef>
                <a:spcPct val="0"/>
              </a:spcBef>
              <a:spcAft>
                <a:spcPct val="0"/>
              </a:spcAft>
            </a:pPr>
            <a:r>
              <a:rPr lang="it-IT" altLang="it-IT" sz="2800" b="1" u="sng">
                <a:solidFill>
                  <a:prstClr val="black"/>
                </a:solidFill>
                <a:latin typeface="Bookman Old Style" panose="02050604050505020204" pitchFamily="18" charset="0"/>
              </a:rPr>
              <a:t>2 Individuare le alternative</a:t>
            </a:r>
          </a:p>
          <a:p>
            <a:pPr defTabSz="914400" fontAlgn="base">
              <a:spcBef>
                <a:spcPct val="0"/>
              </a:spcBef>
              <a:spcAft>
                <a:spcPct val="0"/>
              </a:spcAft>
            </a:pPr>
            <a:endParaRPr lang="it-IT" altLang="it-IT" sz="2000" b="1" u="sng">
              <a:solidFill>
                <a:prstClr val="black"/>
              </a:solidFill>
              <a:latin typeface="Bookman Old Style" panose="02050604050505020204" pitchFamily="18" charset="0"/>
            </a:endParaRP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inventariare tutti i possibili modi di risolvere il problema</a:t>
            </a:r>
          </a:p>
          <a:p>
            <a:pPr defTabSz="914400" fontAlgn="base">
              <a:spcBef>
                <a:spcPct val="0"/>
              </a:spcBef>
              <a:spcAft>
                <a:spcPct val="0"/>
              </a:spcAft>
              <a:buFontTx/>
              <a:buChar char="•"/>
            </a:pPr>
            <a:endParaRPr lang="it-IT" altLang="it-IT" sz="1400">
              <a:solidFill>
                <a:prstClr val="black"/>
              </a:solidFill>
              <a:latin typeface="Bookman Old Style" panose="02050604050505020204" pitchFamily="18" charset="0"/>
            </a:endParaRP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creare le alternative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numero diapositiva 4">
            <a:extLst>
              <a:ext uri="{FF2B5EF4-FFF2-40B4-BE49-F238E27FC236}">
                <a16:creationId xmlns:a16="http://schemas.microsoft.com/office/drawing/2014/main" id="{E29C62CC-2658-80ED-9D4A-EFF05DDEC8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349DE67F-3454-FD4B-8ADC-3A48CDEE5ADA}" type="slidenum">
              <a:rPr lang="it-IT" altLang="it-IT" sz="1400">
                <a:solidFill>
                  <a:prstClr val="black"/>
                </a:solidFill>
                <a:latin typeface="Times New Roman" panose="02020603050405020304" pitchFamily="18" charset="0"/>
              </a:rPr>
              <a:pPr defTabSz="914400" fontAlgn="base">
                <a:spcBef>
                  <a:spcPct val="0"/>
                </a:spcBef>
                <a:spcAft>
                  <a:spcPct val="0"/>
                </a:spcAft>
              </a:pPr>
              <a:t>14</a:t>
            </a:fld>
            <a:endParaRPr lang="it-IT" altLang="it-IT" sz="1400">
              <a:solidFill>
                <a:prstClr val="black"/>
              </a:solidFill>
              <a:latin typeface="Times New Roman" panose="02020603050405020304" pitchFamily="18" charset="0"/>
            </a:endParaRPr>
          </a:p>
        </p:txBody>
      </p:sp>
      <p:sp>
        <p:nvSpPr>
          <p:cNvPr id="30722" name="Text Box 2">
            <a:extLst>
              <a:ext uri="{FF2B5EF4-FFF2-40B4-BE49-F238E27FC236}">
                <a16:creationId xmlns:a16="http://schemas.microsoft.com/office/drawing/2014/main" id="{D001BB75-DE7E-92CB-4C59-873FA3B4B09E}"/>
              </a:ext>
            </a:extLst>
          </p:cNvPr>
          <p:cNvSpPr txBox="1">
            <a:spLocks noChangeArrowheads="1"/>
          </p:cNvSpPr>
          <p:nvPr/>
        </p:nvSpPr>
        <p:spPr bwMode="auto">
          <a:xfrm>
            <a:off x="2135189" y="260351"/>
            <a:ext cx="8137525" cy="4094163"/>
          </a:xfrm>
          <a:prstGeom prst="rect">
            <a:avLst/>
          </a:prstGeom>
          <a:noFill/>
          <a:ln>
            <a:noFill/>
          </a:ln>
        </p:spPr>
        <p:txBody>
          <a:bodyPr>
            <a:spAutoFit/>
          </a:bodyPr>
          <a:lstStyle>
            <a:lvl1pPr marL="457200" indent="-457200">
              <a:spcBef>
                <a:spcPct val="20000"/>
              </a:spcBef>
              <a:buClr>
                <a:schemeClr val="tx2"/>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defTabSz="914400">
              <a:spcBef>
                <a:spcPct val="0"/>
              </a:spcBef>
              <a:buClrTx/>
              <a:buSzTx/>
              <a:buNone/>
              <a:defRPr/>
            </a:pPr>
            <a:endParaRPr lang="en-GB" altLang="it-IT" sz="1600" b="1" dirty="0">
              <a:solidFill>
                <a:srgbClr val="FF6600"/>
              </a:solidFill>
              <a:latin typeface="Bookman Old Style" panose="02050604050505020204" pitchFamily="18" charset="0"/>
            </a:endParaRPr>
          </a:p>
          <a:p>
            <a:pPr algn="ctr" defTabSz="914400">
              <a:spcBef>
                <a:spcPct val="0"/>
              </a:spcBef>
              <a:buClrTx/>
              <a:buSzTx/>
              <a:buNone/>
              <a:defRPr/>
            </a:pPr>
            <a:r>
              <a:rPr lang="en-GB" altLang="it-IT" sz="3600" b="1" dirty="0">
                <a:solidFill>
                  <a:srgbClr val="FF6600"/>
                </a:solidFill>
                <a:latin typeface="Bookman Old Style" panose="02050604050505020204" pitchFamily="18" charset="0"/>
              </a:rPr>
              <a:t>C. Problem solving</a:t>
            </a:r>
          </a:p>
          <a:p>
            <a:pPr algn="ctr" defTabSz="914400">
              <a:spcBef>
                <a:spcPct val="0"/>
              </a:spcBef>
              <a:buClrTx/>
              <a:buSzTx/>
              <a:buNone/>
              <a:defRPr/>
            </a:pPr>
            <a:endParaRPr lang="en-GB" altLang="it-IT" sz="3600" b="1" dirty="0">
              <a:solidFill>
                <a:srgbClr val="FF6600"/>
              </a:solidFill>
              <a:latin typeface="Bookman Old Style" panose="02050604050505020204" pitchFamily="18" charset="0"/>
            </a:endParaRPr>
          </a:p>
          <a:p>
            <a:pPr algn="ctr" defTabSz="914400">
              <a:spcBef>
                <a:spcPct val="0"/>
              </a:spcBef>
              <a:buClrTx/>
              <a:buSzTx/>
              <a:buNone/>
              <a:defRPr/>
            </a:pPr>
            <a:endParaRPr lang="it-IT" altLang="it-IT" sz="2000" b="1" dirty="0">
              <a:solidFill>
                <a:srgbClr val="FF6600"/>
              </a:solidFill>
              <a:latin typeface="Bookman Old Style" panose="02050604050505020204" pitchFamily="18" charset="0"/>
            </a:endParaRPr>
          </a:p>
          <a:p>
            <a:pPr defTabSz="914400">
              <a:spcBef>
                <a:spcPct val="0"/>
              </a:spcBef>
              <a:buClrTx/>
              <a:buSzTx/>
              <a:buNone/>
              <a:defRPr/>
            </a:pPr>
            <a:r>
              <a:rPr lang="it-IT" altLang="it-IT" sz="2800" b="1" u="sng" dirty="0">
                <a:solidFill>
                  <a:prstClr val="black"/>
                </a:solidFill>
                <a:latin typeface="Bookman Old Style" panose="02050604050505020204" pitchFamily="18" charset="0"/>
              </a:rPr>
              <a:t>2 Individuare le alternative</a:t>
            </a:r>
          </a:p>
          <a:p>
            <a:pPr defTabSz="914400">
              <a:spcBef>
                <a:spcPct val="0"/>
              </a:spcBef>
              <a:buClrTx/>
              <a:buSzTx/>
              <a:buNone/>
              <a:defRPr/>
            </a:pPr>
            <a:endParaRPr lang="it-IT" altLang="it-IT" sz="2000" b="1" u="sng" dirty="0">
              <a:solidFill>
                <a:prstClr val="black"/>
              </a:solidFill>
              <a:latin typeface="Bookman Old Style" panose="02050604050505020204" pitchFamily="18" charset="0"/>
            </a:endParaRPr>
          </a:p>
          <a:p>
            <a:pPr defTabSz="914400">
              <a:spcBef>
                <a:spcPct val="0"/>
              </a:spcBef>
              <a:buClrTx/>
              <a:buSzTx/>
              <a:buFontTx/>
              <a:buChar char="•"/>
              <a:defRPr/>
            </a:pPr>
            <a:r>
              <a:rPr lang="it-IT" altLang="it-IT" sz="2800" dirty="0">
                <a:solidFill>
                  <a:prstClr val="black"/>
                </a:solidFill>
                <a:latin typeface="Bookman Old Style" panose="02050604050505020204" pitchFamily="18" charset="0"/>
              </a:rPr>
              <a:t>La creatività</a:t>
            </a:r>
          </a:p>
          <a:p>
            <a:pPr defTabSz="914400">
              <a:spcBef>
                <a:spcPct val="0"/>
              </a:spcBef>
              <a:buClrTx/>
              <a:buSzTx/>
              <a:buFontTx/>
              <a:buChar char="•"/>
              <a:defRPr/>
            </a:pPr>
            <a:endParaRPr lang="it-IT" altLang="it-IT" sz="2800" dirty="0">
              <a:solidFill>
                <a:prstClr val="black"/>
              </a:solidFill>
              <a:latin typeface="Bookman Old Style" panose="02050604050505020204" pitchFamily="18" charset="0"/>
            </a:endParaRPr>
          </a:p>
          <a:p>
            <a:pPr marL="0" indent="0" algn="ctr" defTabSz="914400">
              <a:spcBef>
                <a:spcPct val="0"/>
              </a:spcBef>
              <a:buClrTx/>
              <a:buSzTx/>
              <a:buNone/>
              <a:defRPr/>
            </a:pPr>
            <a:r>
              <a:rPr lang="it-IT" altLang="it-IT" sz="2000" dirty="0">
                <a:solidFill>
                  <a:prstClr val="black"/>
                </a:solidFill>
                <a:latin typeface="Bookman Old Style" panose="02050604050505020204" pitchFamily="18" charset="0"/>
                <a:hlinkClick r:id="rId2"/>
              </a:rPr>
              <a:t>https://www.youtube.com/watch?v=uBe-BZMY2nw</a:t>
            </a:r>
            <a:endParaRPr lang="it-IT" altLang="it-IT" sz="2000" dirty="0">
              <a:solidFill>
                <a:prstClr val="black"/>
              </a:solidFill>
              <a:latin typeface="Bookman Old Style" panose="02050604050505020204" pitchFamily="18" charset="0"/>
            </a:endParaRPr>
          </a:p>
          <a:p>
            <a:pPr marL="0" indent="0" defTabSz="914400">
              <a:spcBef>
                <a:spcPct val="0"/>
              </a:spcBef>
              <a:buClrTx/>
              <a:buSzTx/>
              <a:buNone/>
              <a:defRPr/>
            </a:pPr>
            <a:r>
              <a:rPr lang="it-IT" altLang="it-IT" sz="2800" dirty="0">
                <a:solidFill>
                  <a:prstClr val="black"/>
                </a:solidFill>
                <a:latin typeface="Bookman Old Style" panose="02050604050505020204" pitchFamily="18" charset="0"/>
              </a:rPr>
              <a:t>	Dal Film Apollo 13 1995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D35DFD64-25B1-1FAE-9B30-A0E4D2B64538}"/>
              </a:ext>
            </a:extLst>
          </p:cNvPr>
          <p:cNvSpPr>
            <a:spLocks noGrp="1"/>
          </p:cNvSpPr>
          <p:nvPr>
            <p:ph type="sldNum" sz="quarter" idx="12"/>
          </p:nvPr>
        </p:nvSpPr>
        <p:spPr/>
        <p:txBody>
          <a:bodyPr/>
          <a:lstStyle/>
          <a:p>
            <a:pPr defTabSz="914400">
              <a:defRPr/>
            </a:pPr>
            <a:fld id="{4296758E-E1F3-B542-AD1F-D228E73C3C88}" type="slidenum">
              <a:rPr lang="it-IT" altLang="it-IT">
                <a:solidFill>
                  <a:prstClr val="black">
                    <a:tint val="75000"/>
                  </a:prstClr>
                </a:solidFill>
                <a:latin typeface="Calibri" panose="020F0502020204030204"/>
              </a:rPr>
              <a:pPr defTabSz="914400">
                <a:defRPr/>
              </a:pPr>
              <a:t>15</a:t>
            </a:fld>
            <a:endParaRPr lang="it-IT" altLang="it-IT">
              <a:solidFill>
                <a:prstClr val="black">
                  <a:tint val="75000"/>
                </a:prstClr>
              </a:solidFill>
              <a:latin typeface="Calibri" panose="020F0502020204030204"/>
            </a:endParaRPr>
          </a:p>
        </p:txBody>
      </p:sp>
      <p:sp>
        <p:nvSpPr>
          <p:cNvPr id="27650" name="Text Box 2">
            <a:extLst>
              <a:ext uri="{FF2B5EF4-FFF2-40B4-BE49-F238E27FC236}">
                <a16:creationId xmlns:a16="http://schemas.microsoft.com/office/drawing/2014/main" id="{4DBF751E-2CBF-8ABE-24C6-6362F28C1C42}"/>
              </a:ext>
            </a:extLst>
          </p:cNvPr>
          <p:cNvSpPr txBox="1">
            <a:spLocks noChangeArrowheads="1"/>
          </p:cNvSpPr>
          <p:nvPr/>
        </p:nvSpPr>
        <p:spPr bwMode="auto">
          <a:xfrm>
            <a:off x="2135189" y="260350"/>
            <a:ext cx="8137525" cy="616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3600" b="1">
                <a:solidFill>
                  <a:srgbClr val="FF6600"/>
                </a:solidFill>
                <a:latin typeface="Bookman Old Style" panose="02050604050505020204" pitchFamily="18" charset="0"/>
              </a:rPr>
              <a:t>Significato di creatività</a:t>
            </a:r>
          </a:p>
          <a:p>
            <a:pPr algn="ctr" defTabSz="914400" fontAlgn="base">
              <a:spcBef>
                <a:spcPct val="0"/>
              </a:spcBef>
              <a:spcAft>
                <a:spcPct val="0"/>
              </a:spcAft>
            </a:pPr>
            <a:r>
              <a:rPr lang="it-IT" altLang="it-IT" sz="2400">
                <a:solidFill>
                  <a:prstClr val="black"/>
                </a:solidFill>
                <a:latin typeface="Bookman Old Style" panose="02050604050505020204" pitchFamily="18" charset="0"/>
              </a:rPr>
              <a:t> </a:t>
            </a:r>
          </a:p>
          <a:p>
            <a:pPr defTabSz="914400" fontAlgn="base">
              <a:spcBef>
                <a:spcPct val="0"/>
              </a:spcBef>
              <a:spcAft>
                <a:spcPct val="0"/>
              </a:spcAft>
            </a:pPr>
            <a:r>
              <a:rPr lang="it-IT" altLang="it-IT" sz="2600">
                <a:solidFill>
                  <a:prstClr val="black"/>
                </a:solidFill>
                <a:latin typeface="Bookman Old Style" panose="02050604050505020204" pitchFamily="18" charset="0"/>
              </a:rPr>
              <a:t>Il termine creatività non possiede un significato chiaro e univoco: viene inteso come capacità, facoltà, attitudine a creare; come attività, operosità dinamica, forza costruttiva, di inventare con libera fantasia.</a:t>
            </a:r>
          </a:p>
          <a:p>
            <a:pPr defTabSz="914400" fontAlgn="base">
              <a:spcBef>
                <a:spcPct val="0"/>
              </a:spcBef>
              <a:spcAft>
                <a:spcPct val="0"/>
              </a:spcAft>
            </a:pPr>
            <a:r>
              <a:rPr lang="it-IT" altLang="it-IT" sz="2600">
                <a:solidFill>
                  <a:prstClr val="black"/>
                </a:solidFill>
                <a:latin typeface="Bookman Old Style" panose="02050604050505020204" pitchFamily="18" charset="0"/>
              </a:rPr>
              <a:t>Creare, costruire, inventare e agire liberamente sono quindi le proprietà di chi opera con creatività: “il creativo". </a:t>
            </a:r>
          </a:p>
          <a:p>
            <a:pPr defTabSz="914400" fontAlgn="base">
              <a:spcBef>
                <a:spcPct val="0"/>
              </a:spcBef>
              <a:spcAft>
                <a:spcPct val="0"/>
              </a:spcAft>
            </a:pPr>
            <a:r>
              <a:rPr lang="it-IT" altLang="it-IT" sz="2600">
                <a:solidFill>
                  <a:prstClr val="black"/>
                </a:solidFill>
                <a:latin typeface="Bookman Old Style" panose="02050604050505020204" pitchFamily="18" charset="0"/>
              </a:rPr>
              <a:t>Una definizione significativa per semplicità e precisione è quella fornita dal matematico Jules Henri Poincarè: “Creatività è unire elementi esistenti con connessioni nuove, che siano utili”.</a:t>
            </a:r>
          </a:p>
          <a:p>
            <a:pPr algn="ctr" defTabSz="914400" fontAlgn="base">
              <a:spcBef>
                <a:spcPct val="0"/>
              </a:spcBef>
              <a:spcAft>
                <a:spcPct val="0"/>
              </a:spcAft>
            </a:pPr>
            <a:endParaRPr lang="it-IT" altLang="it-IT" sz="2600">
              <a:solidFill>
                <a:prstClr val="black"/>
              </a:solidFill>
              <a:latin typeface="Bookman Old Style" panose="0205060405050502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03F93A91-7785-9FCC-FD23-907BEA3D74A1}"/>
              </a:ext>
            </a:extLst>
          </p:cNvPr>
          <p:cNvSpPr>
            <a:spLocks noGrp="1"/>
          </p:cNvSpPr>
          <p:nvPr>
            <p:ph type="sldNum" sz="quarter" idx="12"/>
          </p:nvPr>
        </p:nvSpPr>
        <p:spPr/>
        <p:txBody>
          <a:bodyPr/>
          <a:lstStyle/>
          <a:p>
            <a:pPr defTabSz="914400">
              <a:defRPr/>
            </a:pPr>
            <a:fld id="{5A766519-BA26-BB4D-B817-19B73C88058A}" type="slidenum">
              <a:rPr lang="it-IT" altLang="it-IT">
                <a:solidFill>
                  <a:prstClr val="black">
                    <a:tint val="75000"/>
                  </a:prstClr>
                </a:solidFill>
                <a:latin typeface="Calibri" panose="020F0502020204030204"/>
              </a:rPr>
              <a:pPr defTabSz="914400">
                <a:defRPr/>
              </a:pPr>
              <a:t>16</a:t>
            </a:fld>
            <a:endParaRPr lang="it-IT" altLang="it-IT">
              <a:solidFill>
                <a:prstClr val="black">
                  <a:tint val="75000"/>
                </a:prstClr>
              </a:solidFill>
              <a:latin typeface="Calibri" panose="020F0502020204030204"/>
            </a:endParaRPr>
          </a:p>
        </p:txBody>
      </p:sp>
      <p:sp>
        <p:nvSpPr>
          <p:cNvPr id="476162" name="Text Box 2">
            <a:extLst>
              <a:ext uri="{FF2B5EF4-FFF2-40B4-BE49-F238E27FC236}">
                <a16:creationId xmlns:a16="http://schemas.microsoft.com/office/drawing/2014/main" id="{4B673FB7-3D62-AE0A-4A3E-32D8DCDD0E1A}"/>
              </a:ext>
            </a:extLst>
          </p:cNvPr>
          <p:cNvSpPr txBox="1">
            <a:spLocks noChangeArrowheads="1"/>
          </p:cNvSpPr>
          <p:nvPr/>
        </p:nvSpPr>
        <p:spPr bwMode="auto">
          <a:xfrm>
            <a:off x="2135189" y="476250"/>
            <a:ext cx="8137525" cy="5816600"/>
          </a:xfrm>
          <a:prstGeom prst="rect">
            <a:avLst/>
          </a:prstGeom>
          <a:noFill/>
          <a:ln>
            <a:noFill/>
          </a:ln>
          <a:effectLst/>
        </p:spPr>
        <p:txBody>
          <a:bodyPr>
            <a:spAutoFit/>
          </a:bodyPr>
          <a:lstStyle/>
          <a:p>
            <a:pPr algn="ctr" defTabSz="914400">
              <a:defRPr/>
            </a:pPr>
            <a:r>
              <a:rPr lang="it-IT" altLang="it-IT" sz="3600" b="1" dirty="0">
                <a:solidFill>
                  <a:srgbClr val="FF6600"/>
                </a:solidFill>
                <a:latin typeface="Bookman Old Style" panose="02050604050505020204" pitchFamily="18" charset="0"/>
              </a:rPr>
              <a:t>Le definizioni di creatività</a:t>
            </a:r>
          </a:p>
          <a:p>
            <a:pPr algn="ctr" defTabSz="914400">
              <a:defRPr/>
            </a:pPr>
            <a:r>
              <a:rPr lang="it-IT" altLang="it-IT" sz="2400" dirty="0">
                <a:solidFill>
                  <a:prstClr val="black"/>
                </a:solidFill>
                <a:latin typeface="Bookman Old Style" panose="02050604050505020204" pitchFamily="18" charset="0"/>
              </a:rPr>
              <a:t> </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processo mentale che produce idee con finalità applicative</a:t>
            </a:r>
          </a:p>
          <a:p>
            <a:pPr marL="171450" indent="-171450" defTabSz="914400">
              <a:buClr>
                <a:prstClr val="black"/>
              </a:buClr>
              <a:buSzPct val="100000"/>
              <a:buFont typeface="Arial" panose="020B0604020202020204" pitchFamily="34" charset="0"/>
              <a:buChar char="•"/>
              <a:defRPr/>
            </a:pPr>
            <a:endParaRPr lang="it-IT" altLang="it-IT" sz="1200" dirty="0">
              <a:solidFill>
                <a:prstClr val="black"/>
              </a:solidFill>
              <a:latin typeface="Bookman Old Style" panose="02050604050505020204" pitchFamily="18" charset="0"/>
            </a:endParaRP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energia produttiva che scaturisce dalla combinazione di immaginazione, intenzione e sforzo</a:t>
            </a:r>
          </a:p>
          <a:p>
            <a:pPr marL="171450" indent="-171450" defTabSz="914400">
              <a:buClr>
                <a:prstClr val="black"/>
              </a:buClr>
              <a:buSzPct val="100000"/>
              <a:buFont typeface="Arial" panose="020B0604020202020204" pitchFamily="34" charset="0"/>
              <a:buChar char="•"/>
              <a:defRPr/>
            </a:pPr>
            <a:endParaRPr lang="it-IT" altLang="it-IT" sz="1200" dirty="0">
              <a:solidFill>
                <a:prstClr val="black"/>
              </a:solidFill>
              <a:latin typeface="Bookman Old Style" panose="02050604050505020204" pitchFamily="18" charset="0"/>
            </a:endParaRP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capacità di produrre nuove soluzioni a problemi definiti stabilendo legami non usuali tra i fatti</a:t>
            </a:r>
          </a:p>
          <a:p>
            <a:pPr marL="171450" indent="-171450" defTabSz="914400">
              <a:buClr>
                <a:prstClr val="black"/>
              </a:buClr>
              <a:buSzPct val="100000"/>
              <a:buFont typeface="Arial" panose="020B0604020202020204" pitchFamily="34" charset="0"/>
              <a:buChar char="•"/>
              <a:defRPr/>
            </a:pPr>
            <a:endParaRPr lang="it-IT" altLang="it-IT" sz="1200" dirty="0">
              <a:solidFill>
                <a:prstClr val="black"/>
              </a:solidFill>
              <a:latin typeface="Bookman Old Style" panose="02050604050505020204" pitchFamily="18" charset="0"/>
            </a:endParaRP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premessa per l’azione concreta</a:t>
            </a:r>
          </a:p>
          <a:p>
            <a:pPr marL="171450" indent="-171450" defTabSz="914400">
              <a:buClr>
                <a:prstClr val="black"/>
              </a:buClr>
              <a:buSzPct val="100000"/>
              <a:buFont typeface="Arial" panose="020B0604020202020204" pitchFamily="34" charset="0"/>
              <a:buChar char="•"/>
              <a:defRPr/>
            </a:pPr>
            <a:endParaRPr lang="it-IT" altLang="it-IT" sz="1200" dirty="0">
              <a:solidFill>
                <a:prstClr val="black"/>
              </a:solidFill>
              <a:latin typeface="Bookman Old Style" panose="02050604050505020204" pitchFamily="18" charset="0"/>
            </a:endParaRP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operazione astratta, illuminazione, evoluzione artistica/estetica fine a se stessa</a:t>
            </a:r>
          </a:p>
          <a:p>
            <a:pPr algn="ctr" defTabSz="914400">
              <a:defRPr/>
            </a:pPr>
            <a:endParaRPr lang="it-IT" altLang="it-IT" sz="2400" dirty="0">
              <a:solidFill>
                <a:prstClr val="black"/>
              </a:solidFill>
              <a:latin typeface="Calibri" panose="020F050202020403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A1B97BA5-8DDD-57DA-4D2B-284DEDF3D36B}"/>
              </a:ext>
            </a:extLst>
          </p:cNvPr>
          <p:cNvSpPr>
            <a:spLocks noGrp="1"/>
          </p:cNvSpPr>
          <p:nvPr>
            <p:ph type="sldNum" sz="quarter" idx="12"/>
          </p:nvPr>
        </p:nvSpPr>
        <p:spPr/>
        <p:txBody>
          <a:bodyPr/>
          <a:lstStyle/>
          <a:p>
            <a:pPr defTabSz="914400">
              <a:defRPr/>
            </a:pPr>
            <a:fld id="{100A1E51-9ED7-0347-B2A8-8990DD94A717}" type="slidenum">
              <a:rPr lang="it-IT" altLang="it-IT">
                <a:solidFill>
                  <a:prstClr val="black">
                    <a:tint val="75000"/>
                  </a:prstClr>
                </a:solidFill>
                <a:latin typeface="Calibri" panose="020F0502020204030204"/>
              </a:rPr>
              <a:pPr defTabSz="914400">
                <a:defRPr/>
              </a:pPr>
              <a:t>17</a:t>
            </a:fld>
            <a:endParaRPr lang="it-IT" altLang="it-IT">
              <a:solidFill>
                <a:prstClr val="black">
                  <a:tint val="75000"/>
                </a:prstClr>
              </a:solidFill>
              <a:latin typeface="Calibri" panose="020F0502020204030204"/>
            </a:endParaRPr>
          </a:p>
        </p:txBody>
      </p:sp>
      <p:sp>
        <p:nvSpPr>
          <p:cNvPr id="480258" name="Text Box 2">
            <a:extLst>
              <a:ext uri="{FF2B5EF4-FFF2-40B4-BE49-F238E27FC236}">
                <a16:creationId xmlns:a16="http://schemas.microsoft.com/office/drawing/2014/main" id="{1FB7BE5A-48CF-DB26-F1C2-B3E15604C38E}"/>
              </a:ext>
            </a:extLst>
          </p:cNvPr>
          <p:cNvSpPr txBox="1">
            <a:spLocks noChangeArrowheads="1"/>
          </p:cNvSpPr>
          <p:nvPr/>
        </p:nvSpPr>
        <p:spPr bwMode="auto">
          <a:xfrm>
            <a:off x="2135189" y="260350"/>
            <a:ext cx="8137525" cy="6402388"/>
          </a:xfrm>
          <a:prstGeom prst="rect">
            <a:avLst/>
          </a:prstGeom>
          <a:noFill/>
          <a:ln>
            <a:noFill/>
          </a:ln>
          <a:effectLst/>
        </p:spPr>
        <p:txBody>
          <a:bodyPr>
            <a:spAutoFit/>
          </a:bodyPr>
          <a:lstStyle/>
          <a:p>
            <a:pPr algn="ctr" defTabSz="914400">
              <a:defRPr/>
            </a:pPr>
            <a:r>
              <a:rPr lang="it-IT" altLang="it-IT" sz="3600" b="1" dirty="0">
                <a:solidFill>
                  <a:srgbClr val="FF6600"/>
                </a:solidFill>
                <a:latin typeface="Bookman Old Style" panose="02050604050505020204" pitchFamily="18" charset="0"/>
              </a:rPr>
              <a:t>Le caratteristiche del creativo</a:t>
            </a:r>
          </a:p>
          <a:p>
            <a:pPr algn="ctr" defTabSz="914400">
              <a:defRPr/>
            </a:pPr>
            <a:r>
              <a:rPr lang="it-IT" altLang="it-IT" sz="1400" dirty="0">
                <a:solidFill>
                  <a:prstClr val="black"/>
                </a:solidFill>
                <a:latin typeface="Bookman Old Style" panose="02050604050505020204" pitchFamily="18" charset="0"/>
              </a:rPr>
              <a:t> </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curiosità intellettuale</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fiducia nelle proprie capacità</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autoefficacia</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interesse per la complessità</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scarso timore dell’opinione altrui</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gusto nell’apprendere</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indipendenza di giudizio</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piacere per la comunicazione/scambio</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a:t>
            </a:r>
            <a:r>
              <a:rPr lang="it-IT" altLang="it-IT" sz="2400" dirty="0" err="1">
                <a:solidFill>
                  <a:prstClr val="black"/>
                </a:solidFill>
                <a:latin typeface="Bookman Old Style" panose="02050604050505020204" pitchFamily="18" charset="0"/>
              </a:rPr>
              <a:t>saperi</a:t>
            </a:r>
            <a:r>
              <a:rPr lang="it-IT" altLang="it-IT" sz="2400" dirty="0">
                <a:solidFill>
                  <a:prstClr val="black"/>
                </a:solidFill>
                <a:latin typeface="Bookman Old Style" panose="02050604050505020204" pitchFamily="18" charset="0"/>
              </a:rPr>
              <a:t> multidisciplinari</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energia</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disponibilità a coinvolgersi</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capacità immaginativa</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voglia di mettersi in gioco</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originalità</a:t>
            </a:r>
          </a:p>
          <a:p>
            <a:pPr marL="342900" indent="-342900" defTabSz="914400">
              <a:buClr>
                <a:prstClr val="black"/>
              </a:buClr>
              <a:buSzPct val="100000"/>
              <a:buFont typeface="Arial" panose="020B0604020202020204" pitchFamily="34" charset="0"/>
              <a:buChar char="•"/>
              <a:defRPr/>
            </a:pPr>
            <a:r>
              <a:rPr lang="it-IT" altLang="it-IT" sz="2400" dirty="0">
                <a:solidFill>
                  <a:prstClr val="black"/>
                </a:solidFill>
                <a:latin typeface="Bookman Old Style" panose="02050604050505020204" pitchFamily="18"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B65C42E3-CA98-4494-512F-451F2D60FF83}"/>
              </a:ext>
            </a:extLst>
          </p:cNvPr>
          <p:cNvSpPr>
            <a:spLocks noGrp="1"/>
          </p:cNvSpPr>
          <p:nvPr>
            <p:ph type="sldNum" sz="quarter" idx="12"/>
          </p:nvPr>
        </p:nvSpPr>
        <p:spPr/>
        <p:txBody>
          <a:bodyPr/>
          <a:lstStyle/>
          <a:p>
            <a:pPr defTabSz="914400">
              <a:defRPr/>
            </a:pPr>
            <a:fld id="{A5D4141E-4EE5-CC4D-BB27-97515C8ED2B8}" type="slidenum">
              <a:rPr lang="it-IT" altLang="it-IT">
                <a:solidFill>
                  <a:prstClr val="black">
                    <a:tint val="75000"/>
                  </a:prstClr>
                </a:solidFill>
                <a:latin typeface="Calibri" panose="020F0502020204030204"/>
              </a:rPr>
              <a:pPr defTabSz="914400">
                <a:defRPr/>
              </a:pPr>
              <a:t>18</a:t>
            </a:fld>
            <a:endParaRPr lang="it-IT" altLang="it-IT">
              <a:solidFill>
                <a:prstClr val="black">
                  <a:tint val="75000"/>
                </a:prstClr>
              </a:solidFill>
              <a:latin typeface="Calibri" panose="020F0502020204030204"/>
            </a:endParaRPr>
          </a:p>
        </p:txBody>
      </p:sp>
      <p:sp>
        <p:nvSpPr>
          <p:cNvPr id="30722" name="Text Box 2">
            <a:extLst>
              <a:ext uri="{FF2B5EF4-FFF2-40B4-BE49-F238E27FC236}">
                <a16:creationId xmlns:a16="http://schemas.microsoft.com/office/drawing/2014/main" id="{39583075-0F68-633F-7CAA-EE98F4E1A18C}"/>
              </a:ext>
            </a:extLst>
          </p:cNvPr>
          <p:cNvSpPr txBox="1">
            <a:spLocks noChangeArrowheads="1"/>
          </p:cNvSpPr>
          <p:nvPr/>
        </p:nvSpPr>
        <p:spPr bwMode="auto">
          <a:xfrm>
            <a:off x="2135189" y="476251"/>
            <a:ext cx="8137525" cy="609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eaLnBrk="0" fontAlgn="base" hangingPunct="0">
              <a:spcBef>
                <a:spcPct val="0"/>
              </a:spcBef>
              <a:spcAft>
                <a:spcPct val="0"/>
              </a:spcAft>
              <a:defRPr>
                <a:solidFill>
                  <a:schemeClr val="tx1"/>
                </a:solidFill>
                <a:latin typeface="Calibri" panose="020F0502020204030204" pitchFamily="34" charset="0"/>
              </a:defRPr>
            </a:lvl6pPr>
            <a:lvl7pPr marL="3200400" indent="-457200" eaLnBrk="0" fontAlgn="base" hangingPunct="0">
              <a:spcBef>
                <a:spcPct val="0"/>
              </a:spcBef>
              <a:spcAft>
                <a:spcPct val="0"/>
              </a:spcAft>
              <a:defRPr>
                <a:solidFill>
                  <a:schemeClr val="tx1"/>
                </a:solidFill>
                <a:latin typeface="Calibri" panose="020F0502020204030204" pitchFamily="34" charset="0"/>
              </a:defRPr>
            </a:lvl7pPr>
            <a:lvl8pPr marL="3657600" indent="-457200" eaLnBrk="0" fontAlgn="base" hangingPunct="0">
              <a:spcBef>
                <a:spcPct val="0"/>
              </a:spcBef>
              <a:spcAft>
                <a:spcPct val="0"/>
              </a:spcAft>
              <a:defRPr>
                <a:solidFill>
                  <a:schemeClr val="tx1"/>
                </a:solidFill>
                <a:latin typeface="Calibri" panose="020F0502020204030204" pitchFamily="34" charset="0"/>
              </a:defRPr>
            </a:lvl8pPr>
            <a:lvl9pPr marL="4114800" indent="-4572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3600" b="1">
                <a:solidFill>
                  <a:srgbClr val="FF6600"/>
                </a:solidFill>
                <a:latin typeface="Bookman Old Style" panose="02050604050505020204" pitchFamily="18" charset="0"/>
              </a:rPr>
              <a:t>Il pensiero laterale</a:t>
            </a:r>
            <a:endParaRPr lang="it-IT" altLang="it-IT" sz="2400" b="1">
              <a:solidFill>
                <a:srgbClr val="FF6600"/>
              </a:solidFill>
              <a:latin typeface="Bookman Old Style" panose="02050604050505020204" pitchFamily="18" charset="0"/>
            </a:endParaRPr>
          </a:p>
          <a:p>
            <a:pPr defTabSz="914400" fontAlgn="base">
              <a:spcBef>
                <a:spcPct val="0"/>
              </a:spcBef>
              <a:spcAft>
                <a:spcPct val="0"/>
              </a:spcAft>
            </a:pPr>
            <a:endParaRPr lang="it-IT" altLang="it-IT">
              <a:solidFill>
                <a:prstClr val="black"/>
              </a:solidFill>
              <a:latin typeface="Bookman Old Style" panose="02050604050505020204" pitchFamily="18" charset="0"/>
            </a:endParaRPr>
          </a:p>
          <a:p>
            <a:pPr defTabSz="914400" fontAlgn="base">
              <a:spcBef>
                <a:spcPct val="0"/>
              </a:spcBef>
              <a:spcAft>
                <a:spcPct val="0"/>
              </a:spcAft>
            </a:pPr>
            <a:r>
              <a:rPr lang="it-IT" altLang="it-IT" sz="2400">
                <a:solidFill>
                  <a:prstClr val="black"/>
                </a:solidFill>
                <a:latin typeface="Bookman Old Style" panose="02050604050505020204" pitchFamily="18" charset="0"/>
              </a:rPr>
              <a:t>    Con il termine pensiero laterale, coniato dallo psicologo Edward de Bono, s’intende una modalità di risoluzione di problemi logici che prevede un approccio indiretto ovvero l’osservazione del problema da diverse angolazioni, contrapposta alla tradizionale modalità che prevede concentrazione su una soluzione diretta al problema.</a:t>
            </a:r>
          </a:p>
          <a:p>
            <a:pPr defTabSz="914400" fontAlgn="base">
              <a:spcBef>
                <a:spcPct val="0"/>
              </a:spcBef>
              <a:spcAft>
                <a:spcPct val="0"/>
              </a:spcAft>
            </a:pPr>
            <a:r>
              <a:rPr lang="it-IT" altLang="it-IT" sz="2400">
                <a:solidFill>
                  <a:prstClr val="black"/>
                </a:solidFill>
                <a:latin typeface="Bookman Old Style" panose="02050604050505020204" pitchFamily="18" charset="0"/>
              </a:rPr>
              <a:t>    Mentre una soluzione diretta prevede il ricorso alla logica sequenziale, risolvendo il problema partendo dalle considerazioni che sembrano più ovvie, il pensiero laterale se ne discosta (da cui il termine laterale) e cerca punti di vista alternativi prima di cercare la soluzione.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96750771-D967-9AC1-65FD-BE1EFD8E1015}"/>
              </a:ext>
            </a:extLst>
          </p:cNvPr>
          <p:cNvSpPr>
            <a:spLocks noGrp="1"/>
          </p:cNvSpPr>
          <p:nvPr>
            <p:ph type="sldNum" sz="quarter" idx="12"/>
          </p:nvPr>
        </p:nvSpPr>
        <p:spPr/>
        <p:txBody>
          <a:bodyPr/>
          <a:lstStyle/>
          <a:p>
            <a:pPr defTabSz="914400">
              <a:defRPr/>
            </a:pPr>
            <a:fld id="{63BEF317-DB76-A843-8ED3-5A1A0446F5DF}" type="slidenum">
              <a:rPr lang="it-IT" altLang="it-IT">
                <a:solidFill>
                  <a:prstClr val="black">
                    <a:tint val="75000"/>
                  </a:prstClr>
                </a:solidFill>
                <a:latin typeface="Calibri" panose="020F0502020204030204"/>
              </a:rPr>
              <a:pPr defTabSz="914400">
                <a:defRPr/>
              </a:pPr>
              <a:t>19</a:t>
            </a:fld>
            <a:endParaRPr lang="it-IT" altLang="it-IT">
              <a:solidFill>
                <a:prstClr val="black">
                  <a:tint val="75000"/>
                </a:prstClr>
              </a:solidFill>
              <a:latin typeface="Calibri" panose="020F0502020204030204"/>
            </a:endParaRPr>
          </a:p>
        </p:txBody>
      </p:sp>
      <p:sp>
        <p:nvSpPr>
          <p:cNvPr id="31746" name="Text Box 2">
            <a:extLst>
              <a:ext uri="{FF2B5EF4-FFF2-40B4-BE49-F238E27FC236}">
                <a16:creationId xmlns:a16="http://schemas.microsoft.com/office/drawing/2014/main" id="{163DD8DD-4806-FB3B-C8FE-E26CC1575735}"/>
              </a:ext>
            </a:extLst>
          </p:cNvPr>
          <p:cNvSpPr txBox="1">
            <a:spLocks noChangeArrowheads="1"/>
          </p:cNvSpPr>
          <p:nvPr/>
        </p:nvSpPr>
        <p:spPr bwMode="auto">
          <a:xfrm>
            <a:off x="2135189" y="476251"/>
            <a:ext cx="8137525"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eaLnBrk="0" fontAlgn="base" hangingPunct="0">
              <a:spcBef>
                <a:spcPct val="0"/>
              </a:spcBef>
              <a:spcAft>
                <a:spcPct val="0"/>
              </a:spcAft>
              <a:defRPr>
                <a:solidFill>
                  <a:schemeClr val="tx1"/>
                </a:solidFill>
                <a:latin typeface="Calibri" panose="020F0502020204030204" pitchFamily="34" charset="0"/>
              </a:defRPr>
            </a:lvl6pPr>
            <a:lvl7pPr marL="3200400" indent="-457200" eaLnBrk="0" fontAlgn="base" hangingPunct="0">
              <a:spcBef>
                <a:spcPct val="0"/>
              </a:spcBef>
              <a:spcAft>
                <a:spcPct val="0"/>
              </a:spcAft>
              <a:defRPr>
                <a:solidFill>
                  <a:schemeClr val="tx1"/>
                </a:solidFill>
                <a:latin typeface="Calibri" panose="020F0502020204030204" pitchFamily="34" charset="0"/>
              </a:defRPr>
            </a:lvl7pPr>
            <a:lvl8pPr marL="3657600" indent="-457200" eaLnBrk="0" fontAlgn="base" hangingPunct="0">
              <a:spcBef>
                <a:spcPct val="0"/>
              </a:spcBef>
              <a:spcAft>
                <a:spcPct val="0"/>
              </a:spcAft>
              <a:defRPr>
                <a:solidFill>
                  <a:schemeClr val="tx1"/>
                </a:solidFill>
                <a:latin typeface="Calibri" panose="020F0502020204030204" pitchFamily="34" charset="0"/>
              </a:defRPr>
            </a:lvl8pPr>
            <a:lvl9pPr marL="4114800" indent="-4572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3600" b="1">
                <a:solidFill>
                  <a:srgbClr val="FF6600"/>
                </a:solidFill>
                <a:latin typeface="Bookman Old Style" panose="02050604050505020204" pitchFamily="18" charset="0"/>
              </a:rPr>
              <a:t>Il pensiero laterale</a:t>
            </a:r>
            <a:endParaRPr lang="it-IT" altLang="it-IT" sz="2400" b="1">
              <a:solidFill>
                <a:srgbClr val="FF6600"/>
              </a:solidFill>
              <a:latin typeface="Bookman Old Style" panose="02050604050505020204" pitchFamily="18" charset="0"/>
            </a:endParaRPr>
          </a:p>
          <a:p>
            <a:pPr algn="ctr" defTabSz="914400" fontAlgn="base">
              <a:spcBef>
                <a:spcPct val="0"/>
              </a:spcBef>
              <a:spcAft>
                <a:spcPct val="0"/>
              </a:spcAft>
            </a:pPr>
            <a:endParaRPr lang="it-IT" altLang="it-IT" sz="1400" b="1">
              <a:solidFill>
                <a:prstClr val="black"/>
              </a:solidFill>
              <a:latin typeface="Bookman Old Style" panose="02050604050505020204" pitchFamily="18" charset="0"/>
            </a:endParaRPr>
          </a:p>
          <a:p>
            <a:pPr defTabSz="914400" fontAlgn="base">
              <a:spcBef>
                <a:spcPct val="0"/>
              </a:spcBef>
              <a:spcAft>
                <a:spcPct val="0"/>
              </a:spcAft>
            </a:pPr>
            <a:endParaRPr lang="it-IT" altLang="it-IT">
              <a:solidFill>
                <a:prstClr val="black"/>
              </a:solidFill>
              <a:latin typeface="Bookman Old Style" panose="02050604050505020204" pitchFamily="18" charset="0"/>
            </a:endParaRPr>
          </a:p>
          <a:p>
            <a:pPr defTabSz="914400" fontAlgn="base">
              <a:spcBef>
                <a:spcPct val="0"/>
              </a:spcBef>
              <a:spcAft>
                <a:spcPct val="0"/>
              </a:spcAft>
              <a:buClr>
                <a:srgbClr val="FFFF00"/>
              </a:buClr>
              <a:buSzPct val="80000"/>
            </a:pPr>
            <a:r>
              <a:rPr lang="it-IT" altLang="it-IT" sz="2400">
                <a:solidFill>
                  <a:prstClr val="black"/>
                </a:solidFill>
                <a:latin typeface="Bookman Old Style" panose="02050604050505020204" pitchFamily="18" charset="0"/>
              </a:rPr>
              <a:t>    Si identificano quattro fattori importanti che suggeriscono un atteggiamento volto a utilizzare in modo sinergico e complementare il pensiero laterale: </a:t>
            </a:r>
          </a:p>
          <a:p>
            <a:pPr defTabSz="914400" fontAlgn="base">
              <a:spcBef>
                <a:spcPct val="0"/>
              </a:spcBef>
              <a:spcAft>
                <a:spcPct val="25000"/>
              </a:spcAft>
              <a:buClr>
                <a:prstClr val="black"/>
              </a:buClr>
              <a:buSzPct val="100000"/>
              <a:buFont typeface="Arial" panose="020B0604020202020204" pitchFamily="34" charset="0"/>
              <a:buChar char="•"/>
            </a:pPr>
            <a:r>
              <a:rPr lang="it-IT" altLang="it-IT" sz="2400">
                <a:solidFill>
                  <a:prstClr val="black"/>
                </a:solidFill>
                <a:latin typeface="Bookman Old Style" panose="02050604050505020204" pitchFamily="18" charset="0"/>
              </a:rPr>
              <a:t>riconoscere e modificare i criteri e le idee dominanti </a:t>
            </a:r>
          </a:p>
          <a:p>
            <a:pPr defTabSz="914400" fontAlgn="base">
              <a:spcBef>
                <a:spcPct val="0"/>
              </a:spcBef>
              <a:spcAft>
                <a:spcPct val="25000"/>
              </a:spcAft>
              <a:buClr>
                <a:prstClr val="black"/>
              </a:buClr>
              <a:buSzPct val="100000"/>
              <a:buFont typeface="Arial" panose="020B0604020202020204" pitchFamily="34" charset="0"/>
              <a:buChar char="•"/>
            </a:pPr>
            <a:r>
              <a:rPr lang="it-IT" altLang="it-IT" sz="2400">
                <a:solidFill>
                  <a:prstClr val="black"/>
                </a:solidFill>
                <a:latin typeface="Bookman Old Style" panose="02050604050505020204" pitchFamily="18" charset="0"/>
              </a:rPr>
              <a:t>evitare di polarizzare la percezione di un problema </a:t>
            </a:r>
          </a:p>
          <a:p>
            <a:pPr defTabSz="914400" fontAlgn="base">
              <a:spcBef>
                <a:spcPct val="0"/>
              </a:spcBef>
              <a:spcAft>
                <a:spcPct val="25000"/>
              </a:spcAft>
              <a:buClr>
                <a:prstClr val="black"/>
              </a:buClr>
              <a:buSzPct val="100000"/>
              <a:buFont typeface="Arial" panose="020B0604020202020204" pitchFamily="34" charset="0"/>
              <a:buChar char="•"/>
            </a:pPr>
            <a:r>
              <a:rPr lang="it-IT" altLang="it-IT" sz="2400">
                <a:solidFill>
                  <a:prstClr val="black"/>
                </a:solidFill>
                <a:latin typeface="Bookman Old Style" panose="02050604050505020204" pitchFamily="18" charset="0"/>
              </a:rPr>
              <a:t>cercare modalità differenti di guardare le cose </a:t>
            </a:r>
          </a:p>
          <a:p>
            <a:pPr defTabSz="914400" fontAlgn="base">
              <a:spcBef>
                <a:spcPct val="0"/>
              </a:spcBef>
              <a:spcAft>
                <a:spcPct val="25000"/>
              </a:spcAft>
              <a:buClr>
                <a:prstClr val="black"/>
              </a:buClr>
              <a:buSzPct val="100000"/>
              <a:buFont typeface="Arial" panose="020B0604020202020204" pitchFamily="34" charset="0"/>
              <a:buChar char="•"/>
            </a:pPr>
            <a:r>
              <a:rPr lang="it-IT" altLang="it-IT" sz="2400">
                <a:solidFill>
                  <a:prstClr val="black"/>
                </a:solidFill>
                <a:latin typeface="Bookman Old Style" panose="02050604050505020204" pitchFamily="18" charset="0"/>
              </a:rPr>
              <a:t>flessibilizzare il controllo rigido del pensiero logico-lineare per incoraggiare lo sviluppo della creatività. </a:t>
            </a:r>
          </a:p>
          <a:p>
            <a:pPr algn="ctr" defTabSz="914400" fontAlgn="base">
              <a:spcBef>
                <a:spcPct val="0"/>
              </a:spcBef>
              <a:spcAft>
                <a:spcPct val="0"/>
              </a:spcAft>
            </a:pPr>
            <a:endParaRPr lang="it-IT" altLang="it-IT" sz="2400">
              <a:solidFill>
                <a:prstClr val="black"/>
              </a:solidFill>
              <a:latin typeface="Bookman Old Style" panose="0205060405050502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42AED9D-9318-9044-FCC3-08FEAC691022}"/>
              </a:ext>
            </a:extLst>
          </p:cNvPr>
          <p:cNvSpPr>
            <a:spLocks noGrp="1"/>
          </p:cNvSpPr>
          <p:nvPr>
            <p:ph type="subTitle" idx="1"/>
          </p:nvPr>
        </p:nvSpPr>
        <p:spPr>
          <a:xfrm>
            <a:off x="2530220" y="854307"/>
            <a:ext cx="8915399" cy="5516996"/>
          </a:xfrm>
        </p:spPr>
        <p:txBody>
          <a:bodyPr>
            <a:normAutofit lnSpcReduction="10000"/>
          </a:bodyPr>
          <a:lstStyle/>
          <a:p>
            <a:pPr algn="ctr"/>
            <a:r>
              <a:rPr lang="it-IT" sz="3200" b="1" dirty="0">
                <a:solidFill>
                  <a:srgbClr val="C00000"/>
                </a:solidFill>
              </a:rPr>
              <a:t>Percorso formativo per il potenziamento delle capacità manageriali dei partecipanti (CISL FP)</a:t>
            </a:r>
          </a:p>
          <a:p>
            <a:pPr algn="ctr"/>
            <a:endParaRPr lang="it-IT" sz="2400" b="1" dirty="0">
              <a:solidFill>
                <a:srgbClr val="C00000"/>
              </a:solidFill>
            </a:endParaRPr>
          </a:p>
          <a:p>
            <a:r>
              <a:rPr lang="it-IT" sz="2400" b="1" dirty="0">
                <a:solidFill>
                  <a:schemeClr val="accent3"/>
                </a:solidFill>
              </a:rPr>
              <a:t>Modulo 1: Lo sviluppo personale e professionale</a:t>
            </a:r>
          </a:p>
          <a:p>
            <a:r>
              <a:rPr lang="it-IT" sz="2400" b="1" dirty="0">
                <a:solidFill>
                  <a:schemeClr val="accent3"/>
                </a:solidFill>
              </a:rPr>
              <a:t>Modulo 2: L’ampliamento della conoscenza del contesto</a:t>
            </a:r>
          </a:p>
          <a:p>
            <a:r>
              <a:rPr lang="it-IT" sz="2400" b="1" dirty="0">
                <a:solidFill>
                  <a:schemeClr val="accent3"/>
                </a:solidFill>
              </a:rPr>
              <a:t>Modulo 3: Project management </a:t>
            </a:r>
          </a:p>
          <a:p>
            <a:r>
              <a:rPr lang="it-IT" sz="2400" b="1" dirty="0">
                <a:solidFill>
                  <a:schemeClr val="accent3"/>
                </a:solidFill>
              </a:rPr>
              <a:t>Modulo 4: La motivazione verso gli obiettivi</a:t>
            </a:r>
          </a:p>
          <a:p>
            <a:r>
              <a:rPr lang="it-IT" sz="2400" b="1" dirty="0">
                <a:solidFill>
                  <a:schemeClr val="accent3"/>
                </a:solidFill>
              </a:rPr>
              <a:t>Modulo 5: La responsabilità </a:t>
            </a:r>
          </a:p>
          <a:p>
            <a:r>
              <a:rPr lang="it-IT" sz="2400" b="1" dirty="0">
                <a:solidFill>
                  <a:schemeClr val="accent3"/>
                </a:solidFill>
                <a:highlight>
                  <a:srgbClr val="FFFF00"/>
                </a:highlight>
              </a:rPr>
              <a:t>Modulo 6: </a:t>
            </a:r>
            <a:r>
              <a:rPr lang="it-IT" sz="2400" b="1" dirty="0" err="1">
                <a:solidFill>
                  <a:schemeClr val="accent3"/>
                </a:solidFill>
                <a:highlight>
                  <a:srgbClr val="FFFF00"/>
                </a:highlight>
              </a:rPr>
              <a:t>Problem</a:t>
            </a:r>
            <a:r>
              <a:rPr lang="it-IT" sz="2400" b="1" dirty="0">
                <a:solidFill>
                  <a:schemeClr val="accent3"/>
                </a:solidFill>
                <a:highlight>
                  <a:srgbClr val="FFFF00"/>
                </a:highlight>
              </a:rPr>
              <a:t> solving </a:t>
            </a:r>
          </a:p>
          <a:p>
            <a:r>
              <a:rPr lang="it-IT" sz="2400" b="1" dirty="0">
                <a:solidFill>
                  <a:schemeClr val="accent3"/>
                </a:solidFill>
              </a:rPr>
              <a:t>Modulo 7: La gestione del gruppo</a:t>
            </a:r>
          </a:p>
          <a:p>
            <a:r>
              <a:rPr lang="it-IT" sz="2400" b="1" dirty="0">
                <a:solidFill>
                  <a:schemeClr val="accent3"/>
                </a:solidFill>
              </a:rPr>
              <a:t>Modulo 8: La leadership</a:t>
            </a:r>
          </a:p>
          <a:p>
            <a:pPr algn="ctr"/>
            <a:endParaRPr lang="it-IT" sz="2400" b="1" dirty="0">
              <a:solidFill>
                <a:srgbClr val="FF0000"/>
              </a:solidFill>
            </a:endParaRPr>
          </a:p>
        </p:txBody>
      </p:sp>
      <p:sp>
        <p:nvSpPr>
          <p:cNvPr id="2" name="Segnaposto numero diapositiva 1">
            <a:extLst>
              <a:ext uri="{FF2B5EF4-FFF2-40B4-BE49-F238E27FC236}">
                <a16:creationId xmlns:a16="http://schemas.microsoft.com/office/drawing/2014/main" id="{C8EA6F57-9135-156E-96EF-BAF578A3080D}"/>
              </a:ext>
            </a:extLst>
          </p:cNvPr>
          <p:cNvSpPr>
            <a:spLocks noGrp="1"/>
          </p:cNvSpPr>
          <p:nvPr>
            <p:ph type="sldNum" sz="quarter" idx="12"/>
          </p:nvPr>
        </p:nvSpPr>
        <p:spPr>
          <a:xfrm>
            <a:off x="1252251" y="6399905"/>
            <a:ext cx="779767" cy="208714"/>
          </a:xfrm>
        </p:spPr>
        <p:txBody>
          <a:bodyPr/>
          <a:lstStyle/>
          <a:p>
            <a:fld id="{0D156FE6-A72B-4C5A-8929-0E1FE75A4334}" type="slidenum">
              <a:rPr lang="it-IT" smtClean="0">
                <a:solidFill>
                  <a:schemeClr val="tx1"/>
                </a:solidFill>
              </a:rPr>
              <a:pPr/>
              <a:t>2</a:t>
            </a:fld>
            <a:endParaRPr lang="it-IT" dirty="0">
              <a:solidFill>
                <a:schemeClr val="tx1"/>
              </a:solidFill>
            </a:endParaRPr>
          </a:p>
        </p:txBody>
      </p:sp>
    </p:spTree>
    <p:extLst>
      <p:ext uri="{BB962C8B-B14F-4D97-AF65-F5344CB8AC3E}">
        <p14:creationId xmlns:p14="http://schemas.microsoft.com/office/powerpoint/2010/main" val="211701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numero diapositiva 4">
            <a:extLst>
              <a:ext uri="{FF2B5EF4-FFF2-40B4-BE49-F238E27FC236}">
                <a16:creationId xmlns:a16="http://schemas.microsoft.com/office/drawing/2014/main" id="{EE670D5B-78AD-5C58-6755-B16BE7B74A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F832F0CD-7F7F-0348-A120-87605CCCDC0D}" type="slidenum">
              <a:rPr lang="it-IT" altLang="it-IT" sz="1400">
                <a:solidFill>
                  <a:prstClr val="black"/>
                </a:solidFill>
                <a:latin typeface="Times New Roman" panose="02020603050405020304" pitchFamily="18" charset="0"/>
              </a:rPr>
              <a:pPr defTabSz="914400" fontAlgn="base">
                <a:spcBef>
                  <a:spcPct val="0"/>
                </a:spcBef>
                <a:spcAft>
                  <a:spcPct val="0"/>
                </a:spcAft>
              </a:pPr>
              <a:t>20</a:t>
            </a:fld>
            <a:endParaRPr lang="it-IT" altLang="it-IT" sz="1400">
              <a:solidFill>
                <a:prstClr val="black"/>
              </a:solidFill>
              <a:latin typeface="Times New Roman" panose="02020603050405020304" pitchFamily="18" charset="0"/>
            </a:endParaRPr>
          </a:p>
        </p:txBody>
      </p:sp>
      <p:sp>
        <p:nvSpPr>
          <p:cNvPr id="32770" name="Text Box 2">
            <a:extLst>
              <a:ext uri="{FF2B5EF4-FFF2-40B4-BE49-F238E27FC236}">
                <a16:creationId xmlns:a16="http://schemas.microsoft.com/office/drawing/2014/main" id="{96BB63D7-2486-DA6D-B711-C8F74369A2B2}"/>
              </a:ext>
            </a:extLst>
          </p:cNvPr>
          <p:cNvSpPr txBox="1">
            <a:spLocks noChangeArrowheads="1"/>
          </p:cNvSpPr>
          <p:nvPr/>
        </p:nvSpPr>
        <p:spPr bwMode="auto">
          <a:xfrm>
            <a:off x="2135189" y="260351"/>
            <a:ext cx="813752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br>
              <a:rPr lang="it-IT" altLang="it-IT" sz="2400" b="1">
                <a:solidFill>
                  <a:prstClr val="black"/>
                </a:solidFill>
                <a:latin typeface="Times New Roman" panose="02020603050405020304" pitchFamily="18" charset="0"/>
              </a:rPr>
            </a:br>
            <a:r>
              <a:rPr lang="it-IT" altLang="it-IT" sz="3600" b="1">
                <a:solidFill>
                  <a:srgbClr val="FF6600"/>
                </a:solidFill>
                <a:latin typeface="Bookman Old Style" panose="02050604050505020204" pitchFamily="18" charset="0"/>
              </a:rPr>
              <a:t>C. Problem solving</a:t>
            </a:r>
          </a:p>
          <a:p>
            <a:pPr algn="ctr" defTabSz="914400" fontAlgn="base">
              <a:spcBef>
                <a:spcPct val="0"/>
              </a:spcBef>
              <a:spcAft>
                <a:spcPct val="0"/>
              </a:spcAft>
            </a:pPr>
            <a:endParaRPr lang="it-IT" altLang="it-IT" b="1">
              <a:solidFill>
                <a:srgbClr val="FF6600"/>
              </a:solidFill>
              <a:latin typeface="Bookman Old Style" panose="02050604050505020204" pitchFamily="18" charset="0"/>
            </a:endParaRPr>
          </a:p>
          <a:p>
            <a:pPr defTabSz="914400" fontAlgn="base">
              <a:spcBef>
                <a:spcPct val="0"/>
              </a:spcBef>
              <a:spcAft>
                <a:spcPct val="0"/>
              </a:spcAft>
            </a:pPr>
            <a:r>
              <a:rPr lang="it-IT" altLang="it-IT" sz="2400" b="1" u="sng">
                <a:solidFill>
                  <a:prstClr val="black"/>
                </a:solidFill>
                <a:latin typeface="Bookman Old Style" panose="02050604050505020204" pitchFamily="18" charset="0"/>
              </a:rPr>
              <a:t>3 Valutare le alternative</a:t>
            </a:r>
          </a:p>
          <a:p>
            <a:pPr defTabSz="914400" fontAlgn="base">
              <a:spcBef>
                <a:spcPct val="0"/>
              </a:spcBef>
              <a:spcAft>
                <a:spcPct val="0"/>
              </a:spcAft>
            </a:pPr>
            <a:endParaRPr lang="it-IT" altLang="it-IT" sz="2400" b="1" u="sng">
              <a:solidFill>
                <a:prstClr val="black"/>
              </a:solidFill>
              <a:latin typeface="Times New Roman" panose="02020603050405020304" pitchFamily="18" charset="0"/>
            </a:endParaRP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confrontare le alternative con gli obiettivi/imperativi (passa-non passa)</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confrontare le alternative con gli obiettivi/desideri</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scegliere la migliore alternativa come provvisoria</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valutare le conseguenze sfavorevoli della decisione provvisoria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numero diapositiva 4">
            <a:extLst>
              <a:ext uri="{FF2B5EF4-FFF2-40B4-BE49-F238E27FC236}">
                <a16:creationId xmlns:a16="http://schemas.microsoft.com/office/drawing/2014/main" id="{33B88DFF-1302-DC35-B045-68EE4A6C96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4DDB4854-6E09-F64E-A311-7802B5ECBAB5}" type="slidenum">
              <a:rPr lang="it-IT" altLang="it-IT" sz="1400">
                <a:solidFill>
                  <a:prstClr val="black"/>
                </a:solidFill>
                <a:latin typeface="Times New Roman" panose="02020603050405020304" pitchFamily="18" charset="0"/>
              </a:rPr>
              <a:pPr defTabSz="914400" fontAlgn="base">
                <a:spcBef>
                  <a:spcPct val="0"/>
                </a:spcBef>
                <a:spcAft>
                  <a:spcPct val="0"/>
                </a:spcAft>
              </a:pPr>
              <a:t>21</a:t>
            </a:fld>
            <a:endParaRPr lang="it-IT" altLang="it-IT" sz="1400">
              <a:solidFill>
                <a:prstClr val="black"/>
              </a:solidFill>
              <a:latin typeface="Times New Roman" panose="02020603050405020304" pitchFamily="18" charset="0"/>
            </a:endParaRPr>
          </a:p>
        </p:txBody>
      </p:sp>
      <p:sp>
        <p:nvSpPr>
          <p:cNvPr id="39938" name="Text Box 2">
            <a:extLst>
              <a:ext uri="{FF2B5EF4-FFF2-40B4-BE49-F238E27FC236}">
                <a16:creationId xmlns:a16="http://schemas.microsoft.com/office/drawing/2014/main" id="{1961670B-2A5B-2C12-F8FC-FE89B6A92503}"/>
              </a:ext>
            </a:extLst>
          </p:cNvPr>
          <p:cNvSpPr txBox="1">
            <a:spLocks noChangeArrowheads="1"/>
          </p:cNvSpPr>
          <p:nvPr/>
        </p:nvSpPr>
        <p:spPr bwMode="auto">
          <a:xfrm>
            <a:off x="2135189" y="260351"/>
            <a:ext cx="8137525" cy="3508375"/>
          </a:xfrm>
          <a:prstGeom prst="rect">
            <a:avLst/>
          </a:prstGeom>
          <a:noFill/>
          <a:ln>
            <a:noFill/>
          </a:ln>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defRPr/>
            </a:pPr>
            <a:br>
              <a:rPr lang="it-IT" altLang="it-IT" sz="2400" b="1" dirty="0">
                <a:solidFill>
                  <a:prstClr val="black"/>
                </a:solidFill>
                <a:latin typeface="Times New Roman" panose="02020603050405020304" pitchFamily="18" charset="0"/>
              </a:rPr>
            </a:br>
            <a:r>
              <a:rPr lang="it-IT" altLang="it-IT" sz="3600" b="1" dirty="0">
                <a:solidFill>
                  <a:srgbClr val="FF6600"/>
                </a:solidFill>
                <a:latin typeface="Bookman Old Style" panose="02050604050505020204" pitchFamily="18" charset="0"/>
              </a:rPr>
              <a:t>C. </a:t>
            </a:r>
            <a:r>
              <a:rPr lang="it-IT" altLang="it-IT" sz="3600" b="1" dirty="0" err="1">
                <a:solidFill>
                  <a:srgbClr val="FF6600"/>
                </a:solidFill>
                <a:latin typeface="Bookman Old Style" panose="02050604050505020204" pitchFamily="18" charset="0"/>
              </a:rPr>
              <a:t>Problem</a:t>
            </a:r>
            <a:r>
              <a:rPr lang="it-IT" altLang="it-IT" sz="3600" b="1" dirty="0">
                <a:solidFill>
                  <a:srgbClr val="FF6600"/>
                </a:solidFill>
                <a:latin typeface="Bookman Old Style" panose="02050604050505020204" pitchFamily="18" charset="0"/>
              </a:rPr>
              <a:t> </a:t>
            </a:r>
            <a:r>
              <a:rPr lang="it-IT" altLang="it-IT" sz="3600" b="1" dirty="0" err="1">
                <a:solidFill>
                  <a:srgbClr val="FF6600"/>
                </a:solidFill>
                <a:latin typeface="Bookman Old Style" panose="02050604050505020204" pitchFamily="18" charset="0"/>
              </a:rPr>
              <a:t>solving</a:t>
            </a:r>
            <a:endParaRPr lang="it-IT" altLang="it-IT" sz="3600" b="1" dirty="0">
              <a:solidFill>
                <a:srgbClr val="FF6600"/>
              </a:solidFill>
              <a:latin typeface="Bookman Old Style" panose="02050604050505020204" pitchFamily="18" charset="0"/>
            </a:endParaRPr>
          </a:p>
          <a:p>
            <a:pPr algn="ctr" defTabSz="914400" fontAlgn="base">
              <a:spcBef>
                <a:spcPct val="0"/>
              </a:spcBef>
              <a:spcAft>
                <a:spcPct val="0"/>
              </a:spcAft>
              <a:defRPr/>
            </a:pPr>
            <a:endParaRPr lang="it-IT" altLang="it-IT" b="1" dirty="0">
              <a:solidFill>
                <a:srgbClr val="FF6600"/>
              </a:solidFill>
              <a:latin typeface="Bookman Old Style" panose="02050604050505020204" pitchFamily="18" charset="0"/>
            </a:endParaRPr>
          </a:p>
          <a:p>
            <a:pPr defTabSz="914400" fontAlgn="base">
              <a:spcBef>
                <a:spcPct val="0"/>
              </a:spcBef>
              <a:spcAft>
                <a:spcPct val="0"/>
              </a:spcAft>
              <a:defRPr/>
            </a:pPr>
            <a:r>
              <a:rPr lang="it-IT" altLang="it-IT" sz="2400" b="1" u="sng" dirty="0">
                <a:solidFill>
                  <a:prstClr val="black"/>
                </a:solidFill>
                <a:latin typeface="Bookman Old Style" panose="02050604050505020204" pitchFamily="18" charset="0"/>
              </a:rPr>
              <a:t>3 Valutare le alternative</a:t>
            </a:r>
          </a:p>
          <a:p>
            <a:pPr defTabSz="914400" fontAlgn="base">
              <a:spcBef>
                <a:spcPct val="0"/>
              </a:spcBef>
              <a:spcAft>
                <a:spcPct val="0"/>
              </a:spcAft>
              <a:defRPr/>
            </a:pPr>
            <a:endParaRPr lang="it-IT" altLang="it-IT" sz="2400" b="1" u="sng" dirty="0">
              <a:solidFill>
                <a:prstClr val="black"/>
              </a:solidFill>
              <a:latin typeface="Times New Roman" panose="02020603050405020304" pitchFamily="18" charset="0"/>
            </a:endParaRPr>
          </a:p>
          <a:p>
            <a:pPr defTabSz="914400" fontAlgn="base">
              <a:spcBef>
                <a:spcPct val="0"/>
              </a:spcBef>
              <a:spcAft>
                <a:spcPct val="0"/>
              </a:spcAft>
              <a:defRPr/>
            </a:pPr>
            <a:r>
              <a:rPr lang="it-IT" altLang="it-IT" sz="2400" dirty="0">
                <a:solidFill>
                  <a:prstClr val="black"/>
                </a:solidFill>
                <a:latin typeface="Times New Roman" panose="02020603050405020304" pitchFamily="18" charset="0"/>
              </a:rPr>
              <a:t>Anche la parte cognitiva ci aiuta nella valutazione della scelta</a:t>
            </a:r>
          </a:p>
          <a:p>
            <a:pPr defTabSz="914400" fontAlgn="base">
              <a:spcBef>
                <a:spcPct val="0"/>
              </a:spcBef>
              <a:spcAft>
                <a:spcPct val="0"/>
              </a:spcAft>
              <a:defRPr/>
            </a:pPr>
            <a:endParaRPr lang="it-IT" altLang="it-IT" sz="2400" b="1" u="sng" dirty="0">
              <a:solidFill>
                <a:prstClr val="black"/>
              </a:solidFill>
              <a:latin typeface="Times New Roman" panose="02020603050405020304" pitchFamily="18" charset="0"/>
              <a:hlinkClick r:id="rId2"/>
            </a:endParaRPr>
          </a:p>
          <a:p>
            <a:pPr algn="ctr" defTabSz="914400" fontAlgn="base">
              <a:spcBef>
                <a:spcPct val="0"/>
              </a:spcBef>
              <a:spcAft>
                <a:spcPct val="0"/>
              </a:spcAft>
              <a:defRPr/>
            </a:pPr>
            <a:r>
              <a:rPr lang="it-IT" altLang="it-IT" sz="2400" u="sng" dirty="0">
                <a:solidFill>
                  <a:prstClr val="black"/>
                </a:solidFill>
                <a:latin typeface="Calibri" panose="020F0502020204030204"/>
                <a:hlinkClick r:id="rId2"/>
              </a:rPr>
              <a:t>https://www.youtube.com/watch?v=x-J3esB-TG8</a:t>
            </a:r>
            <a:endParaRPr lang="it-IT" altLang="it-IT" sz="2400" u="sng" dirty="0">
              <a:solidFill>
                <a:prstClr val="black"/>
              </a:solidFill>
              <a:latin typeface="Calibri" panose="020F0502020204030204"/>
            </a:endParaRPr>
          </a:p>
          <a:p>
            <a:pPr algn="ctr" defTabSz="914400" fontAlgn="base">
              <a:spcBef>
                <a:spcPct val="0"/>
              </a:spcBef>
              <a:spcAft>
                <a:spcPct val="0"/>
              </a:spcAft>
              <a:defRPr/>
            </a:pPr>
            <a:r>
              <a:rPr lang="it-IT" altLang="it-IT" sz="2400" dirty="0">
                <a:solidFill>
                  <a:prstClr val="black"/>
                </a:solidFill>
                <a:latin typeface="Calibri" panose="020F0502020204030204"/>
              </a:rPr>
              <a:t>Dal Film 21 – </a:t>
            </a:r>
            <a:r>
              <a:rPr lang="it-IT" altLang="it-IT" sz="2400" dirty="0" err="1">
                <a:solidFill>
                  <a:prstClr val="black"/>
                </a:solidFill>
                <a:latin typeface="Calibri" panose="020F0502020204030204"/>
              </a:rPr>
              <a:t>Blackjack</a:t>
            </a:r>
            <a:r>
              <a:rPr lang="it-IT" altLang="it-IT" sz="2400" dirty="0">
                <a:solidFill>
                  <a:prstClr val="black"/>
                </a:solidFill>
                <a:latin typeface="Calibri" panose="020F0502020204030204"/>
              </a:rPr>
              <a:t> 2008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numero diapositiva 4">
            <a:extLst>
              <a:ext uri="{FF2B5EF4-FFF2-40B4-BE49-F238E27FC236}">
                <a16:creationId xmlns:a16="http://schemas.microsoft.com/office/drawing/2014/main" id="{C2CADFC7-BA13-BB3C-4434-7F538A78D9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744FD105-BA34-EF4C-A06B-BED1A67EF7E3}" type="slidenum">
              <a:rPr lang="it-IT" altLang="it-IT" sz="1400">
                <a:solidFill>
                  <a:prstClr val="black"/>
                </a:solidFill>
                <a:latin typeface="Times New Roman" panose="02020603050405020304" pitchFamily="18" charset="0"/>
              </a:rPr>
              <a:pPr defTabSz="914400" fontAlgn="base">
                <a:spcBef>
                  <a:spcPct val="0"/>
                </a:spcBef>
                <a:spcAft>
                  <a:spcPct val="0"/>
                </a:spcAft>
              </a:pPr>
              <a:t>22</a:t>
            </a:fld>
            <a:endParaRPr lang="it-IT" altLang="it-IT" sz="1400">
              <a:solidFill>
                <a:prstClr val="black"/>
              </a:solidFill>
              <a:latin typeface="Times New Roman" panose="02020603050405020304" pitchFamily="18" charset="0"/>
            </a:endParaRPr>
          </a:p>
        </p:txBody>
      </p:sp>
      <p:sp>
        <p:nvSpPr>
          <p:cNvPr id="34818" name="Text Box 2">
            <a:extLst>
              <a:ext uri="{FF2B5EF4-FFF2-40B4-BE49-F238E27FC236}">
                <a16:creationId xmlns:a16="http://schemas.microsoft.com/office/drawing/2014/main" id="{1A0D5A7D-A3FE-86EF-1456-4C4786FFB7D3}"/>
              </a:ext>
            </a:extLst>
          </p:cNvPr>
          <p:cNvSpPr txBox="1">
            <a:spLocks noChangeArrowheads="1"/>
          </p:cNvSpPr>
          <p:nvPr/>
        </p:nvSpPr>
        <p:spPr bwMode="auto">
          <a:xfrm>
            <a:off x="2135189" y="260351"/>
            <a:ext cx="81375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4000" b="1">
                <a:solidFill>
                  <a:srgbClr val="FF6600"/>
                </a:solidFill>
                <a:latin typeface="Times New Roman" panose="02020603050405020304" pitchFamily="18" charset="0"/>
              </a:rPr>
              <a:t> </a:t>
            </a:r>
            <a:r>
              <a:rPr lang="en-GB" altLang="it-IT" sz="3600" b="1">
                <a:solidFill>
                  <a:srgbClr val="FF6600"/>
                </a:solidFill>
                <a:latin typeface="Bookman Old Style" panose="02050604050505020204" pitchFamily="18" charset="0"/>
              </a:rPr>
              <a:t>D. Decision taking</a:t>
            </a:r>
          </a:p>
          <a:p>
            <a:pPr algn="ctr" defTabSz="914400" fontAlgn="base">
              <a:spcBef>
                <a:spcPct val="0"/>
              </a:spcBef>
              <a:spcAft>
                <a:spcPct val="0"/>
              </a:spcAft>
            </a:pPr>
            <a:endParaRPr lang="it-IT" altLang="it-IT" b="1">
              <a:solidFill>
                <a:srgbClr val="FF6600"/>
              </a:solidFill>
              <a:latin typeface="Bookman Old Style" panose="02050604050505020204" pitchFamily="18" charset="0"/>
            </a:endParaRPr>
          </a:p>
          <a:p>
            <a:pPr defTabSz="914400" fontAlgn="base">
              <a:spcBef>
                <a:spcPct val="0"/>
              </a:spcBef>
              <a:spcAft>
                <a:spcPct val="0"/>
              </a:spcAft>
            </a:pPr>
            <a:r>
              <a:rPr lang="it-IT" altLang="it-IT" sz="2800" b="1" u="sng">
                <a:solidFill>
                  <a:prstClr val="black"/>
                </a:solidFill>
                <a:latin typeface="Bookman Old Style" panose="02050604050505020204" pitchFamily="18" charset="0"/>
              </a:rPr>
              <a:t>1 Prendere la decisione</a:t>
            </a:r>
          </a:p>
          <a:p>
            <a:pPr defTabSz="914400" fontAlgn="base">
              <a:spcBef>
                <a:spcPct val="0"/>
              </a:spcBef>
              <a:spcAft>
                <a:spcPct val="0"/>
              </a:spcAft>
            </a:pPr>
            <a:endParaRPr lang="it-IT" altLang="it-IT" sz="1400" b="1" u="sng">
              <a:solidFill>
                <a:prstClr val="black"/>
              </a:solidFill>
              <a:latin typeface="Bookman Old Style" panose="02050604050505020204" pitchFamily="18" charset="0"/>
            </a:endParaRP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operare una scelta equilibrata in funzione degli obiettivi/desideri e delle conse-guenze sfavorevoli</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gestire l’ansia del decidere</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assumersi la responsabilità della decisione </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rendere visibile e comunicabile la decisione</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pensare ad un piano di realizzazione e controllo della decisione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numero diapositiva 4">
            <a:extLst>
              <a:ext uri="{FF2B5EF4-FFF2-40B4-BE49-F238E27FC236}">
                <a16:creationId xmlns:a16="http://schemas.microsoft.com/office/drawing/2014/main" id="{B0CE3BE0-3623-D93F-5BCD-75B8CE71F9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8A2D6F97-CC10-1F42-9BFB-942B7DE25BC3}" type="slidenum">
              <a:rPr lang="it-IT" altLang="it-IT" sz="1400">
                <a:solidFill>
                  <a:prstClr val="black"/>
                </a:solidFill>
                <a:latin typeface="Times New Roman" panose="02020603050405020304" pitchFamily="18" charset="0"/>
              </a:rPr>
              <a:pPr defTabSz="914400" fontAlgn="base">
                <a:spcBef>
                  <a:spcPct val="0"/>
                </a:spcBef>
                <a:spcAft>
                  <a:spcPct val="0"/>
                </a:spcAft>
              </a:pPr>
              <a:t>23</a:t>
            </a:fld>
            <a:endParaRPr lang="it-IT" altLang="it-IT" sz="1400">
              <a:solidFill>
                <a:prstClr val="black"/>
              </a:solidFill>
              <a:latin typeface="Times New Roman" panose="02020603050405020304" pitchFamily="18" charset="0"/>
            </a:endParaRPr>
          </a:p>
        </p:txBody>
      </p:sp>
      <p:sp>
        <p:nvSpPr>
          <p:cNvPr id="35842" name="Text Box 2">
            <a:extLst>
              <a:ext uri="{FF2B5EF4-FFF2-40B4-BE49-F238E27FC236}">
                <a16:creationId xmlns:a16="http://schemas.microsoft.com/office/drawing/2014/main" id="{92577D93-C992-4F01-067E-E11ACB50E42B}"/>
              </a:ext>
            </a:extLst>
          </p:cNvPr>
          <p:cNvSpPr txBox="1">
            <a:spLocks noChangeArrowheads="1"/>
          </p:cNvSpPr>
          <p:nvPr/>
        </p:nvSpPr>
        <p:spPr bwMode="auto">
          <a:xfrm>
            <a:off x="2424113" y="333376"/>
            <a:ext cx="78486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4000" b="1">
                <a:solidFill>
                  <a:srgbClr val="FF6600"/>
                </a:solidFill>
                <a:latin typeface="Times New Roman" panose="02020603050405020304" pitchFamily="18" charset="0"/>
              </a:rPr>
              <a:t> </a:t>
            </a:r>
            <a:r>
              <a:rPr lang="it-IT" altLang="it-IT" sz="3600" b="1">
                <a:solidFill>
                  <a:srgbClr val="FF6600"/>
                </a:solidFill>
                <a:latin typeface="Bookman Old Style" panose="02050604050505020204" pitchFamily="18" charset="0"/>
              </a:rPr>
              <a:t>E. Realizzazione</a:t>
            </a:r>
          </a:p>
          <a:p>
            <a:pPr algn="ctr" defTabSz="914400" fontAlgn="base">
              <a:spcBef>
                <a:spcPct val="0"/>
              </a:spcBef>
              <a:spcAft>
                <a:spcPct val="0"/>
              </a:spcAft>
            </a:pPr>
            <a:endParaRPr lang="it-IT" altLang="it-IT" sz="1600" b="1">
              <a:solidFill>
                <a:srgbClr val="FF6600"/>
              </a:solidFill>
              <a:latin typeface="Bookman Old Style" panose="02050604050505020204" pitchFamily="18" charset="0"/>
            </a:endParaRPr>
          </a:p>
          <a:p>
            <a:pPr defTabSz="914400" fontAlgn="base">
              <a:spcBef>
                <a:spcPct val="0"/>
              </a:spcBef>
              <a:spcAft>
                <a:spcPct val="0"/>
              </a:spcAft>
            </a:pPr>
            <a:r>
              <a:rPr lang="it-IT" altLang="it-IT" sz="2400" b="1" u="sng">
                <a:solidFill>
                  <a:prstClr val="black"/>
                </a:solidFill>
                <a:latin typeface="Bookman Old Style" panose="02050604050505020204" pitchFamily="18" charset="0"/>
              </a:rPr>
              <a:t>1 Elaborare un piano di azione</a:t>
            </a:r>
          </a:p>
          <a:p>
            <a:pPr defTabSz="914400" fontAlgn="base">
              <a:spcBef>
                <a:spcPct val="0"/>
              </a:spcBef>
              <a:spcAft>
                <a:spcPct val="0"/>
              </a:spcAft>
            </a:pPr>
            <a:endParaRPr lang="it-IT" altLang="it-IT" sz="1400" b="1" u="sng">
              <a:solidFill>
                <a:prstClr val="black"/>
              </a:solidFill>
              <a:latin typeface="Bookman Old Style" panose="02050604050505020204" pitchFamily="18" charset="0"/>
            </a:endParaRP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verificare gli obiettivi/imperativi e gli obietti-vi/desideri e le risorse</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programmare le azioni</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prevedere i tempi</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pensare ai fattori di probabili influenza/disturbo</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individuare le fasi di controllo</a:t>
            </a:r>
          </a:p>
          <a:p>
            <a:pPr defTabSz="914400" fontAlgn="base">
              <a:spcBef>
                <a:spcPct val="0"/>
              </a:spcBef>
              <a:spcAft>
                <a:spcPct val="0"/>
              </a:spcAft>
              <a:buFontTx/>
              <a:buChar char="•"/>
            </a:pPr>
            <a:r>
              <a:rPr lang="it-IT" altLang="it-IT" sz="2400">
                <a:solidFill>
                  <a:prstClr val="black"/>
                </a:solidFill>
                <a:latin typeface="Bookman Old Style" panose="02050604050505020204" pitchFamily="18" charset="0"/>
              </a:rPr>
              <a:t>elaborare i parametri di misura per la valutazione dei risultati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numero diapositiva 4">
            <a:extLst>
              <a:ext uri="{FF2B5EF4-FFF2-40B4-BE49-F238E27FC236}">
                <a16:creationId xmlns:a16="http://schemas.microsoft.com/office/drawing/2014/main" id="{0D846985-6428-E43C-7302-E67E8B3634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E7B041BA-5765-5E4F-AFF4-4E529F4396F3}" type="slidenum">
              <a:rPr lang="it-IT" altLang="it-IT" sz="1400">
                <a:solidFill>
                  <a:prstClr val="black"/>
                </a:solidFill>
                <a:latin typeface="Times New Roman" panose="02020603050405020304" pitchFamily="18" charset="0"/>
              </a:rPr>
              <a:pPr defTabSz="914400" fontAlgn="base">
                <a:spcBef>
                  <a:spcPct val="0"/>
                </a:spcBef>
                <a:spcAft>
                  <a:spcPct val="0"/>
                </a:spcAft>
              </a:pPr>
              <a:t>24</a:t>
            </a:fld>
            <a:endParaRPr lang="it-IT" altLang="it-IT" sz="1400">
              <a:solidFill>
                <a:prstClr val="black"/>
              </a:solidFill>
              <a:latin typeface="Times New Roman" panose="02020603050405020304" pitchFamily="18" charset="0"/>
            </a:endParaRPr>
          </a:p>
        </p:txBody>
      </p:sp>
      <p:sp>
        <p:nvSpPr>
          <p:cNvPr id="36866" name="Text Box 2">
            <a:extLst>
              <a:ext uri="{FF2B5EF4-FFF2-40B4-BE49-F238E27FC236}">
                <a16:creationId xmlns:a16="http://schemas.microsoft.com/office/drawing/2014/main" id="{D1FF2D00-ACB6-921C-06E1-DA16BB246DE7}"/>
              </a:ext>
            </a:extLst>
          </p:cNvPr>
          <p:cNvSpPr txBox="1">
            <a:spLocks noChangeArrowheads="1"/>
          </p:cNvSpPr>
          <p:nvPr/>
        </p:nvSpPr>
        <p:spPr bwMode="auto">
          <a:xfrm>
            <a:off x="2208214" y="620713"/>
            <a:ext cx="8137525"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4000" b="1">
                <a:solidFill>
                  <a:srgbClr val="FF6600"/>
                </a:solidFill>
                <a:latin typeface="Times New Roman" panose="02020603050405020304" pitchFamily="18" charset="0"/>
              </a:rPr>
              <a:t> </a:t>
            </a:r>
            <a:r>
              <a:rPr lang="it-IT" altLang="it-IT" sz="3600" b="1">
                <a:solidFill>
                  <a:srgbClr val="FF6600"/>
                </a:solidFill>
                <a:latin typeface="Bookman Old Style" panose="02050604050505020204" pitchFamily="18" charset="0"/>
              </a:rPr>
              <a:t>E. Realizzazione</a:t>
            </a:r>
          </a:p>
          <a:p>
            <a:pPr algn="ctr" defTabSz="914400" fontAlgn="base">
              <a:spcBef>
                <a:spcPct val="0"/>
              </a:spcBef>
              <a:spcAft>
                <a:spcPct val="0"/>
              </a:spcAft>
            </a:pPr>
            <a:endParaRPr lang="it-IT" altLang="it-IT" sz="2000" b="1">
              <a:solidFill>
                <a:srgbClr val="FF6600"/>
              </a:solidFill>
              <a:latin typeface="Bookman Old Style" panose="02050604050505020204" pitchFamily="18" charset="0"/>
            </a:endParaRPr>
          </a:p>
          <a:p>
            <a:pPr defTabSz="914400" fontAlgn="base">
              <a:spcBef>
                <a:spcPct val="0"/>
              </a:spcBef>
              <a:spcAft>
                <a:spcPct val="0"/>
              </a:spcAft>
            </a:pPr>
            <a:r>
              <a:rPr lang="it-IT" altLang="it-IT" sz="2800" b="1" u="sng">
                <a:solidFill>
                  <a:prstClr val="black"/>
                </a:solidFill>
                <a:latin typeface="Bookman Old Style" panose="02050604050505020204" pitchFamily="18" charset="0"/>
              </a:rPr>
              <a:t>2 Anticipare i problemi potenziali</a:t>
            </a:r>
          </a:p>
          <a:p>
            <a:pPr defTabSz="914400" fontAlgn="base">
              <a:spcBef>
                <a:spcPct val="0"/>
              </a:spcBef>
              <a:spcAft>
                <a:spcPct val="0"/>
              </a:spcAft>
            </a:pPr>
            <a:endParaRPr lang="it-IT" altLang="it-IT" sz="1400" b="1" u="sng">
              <a:solidFill>
                <a:prstClr val="black"/>
              </a:solidFill>
              <a:latin typeface="Bookman Old Style" panose="02050604050505020204" pitchFamily="18" charset="0"/>
            </a:endParaRP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prevedere i possibili problemi  </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valutare le minacce</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identificare le cause probabili</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predisporre le misure preventive</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predisporre le misure di soccorso</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provvedere alle informazioni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numero diapositiva 4">
            <a:extLst>
              <a:ext uri="{FF2B5EF4-FFF2-40B4-BE49-F238E27FC236}">
                <a16:creationId xmlns:a16="http://schemas.microsoft.com/office/drawing/2014/main" id="{A9820C4A-0B4D-EB5B-E879-0826676B14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65B5AF45-9616-0D43-B854-CADEF3B55940}" type="slidenum">
              <a:rPr lang="it-IT" altLang="it-IT" sz="1400">
                <a:solidFill>
                  <a:prstClr val="black"/>
                </a:solidFill>
                <a:latin typeface="Times New Roman" panose="02020603050405020304" pitchFamily="18" charset="0"/>
              </a:rPr>
              <a:pPr defTabSz="914400" fontAlgn="base">
                <a:spcBef>
                  <a:spcPct val="0"/>
                </a:spcBef>
                <a:spcAft>
                  <a:spcPct val="0"/>
                </a:spcAft>
              </a:pPr>
              <a:t>25</a:t>
            </a:fld>
            <a:endParaRPr lang="it-IT" altLang="it-IT" sz="1400">
              <a:solidFill>
                <a:prstClr val="black"/>
              </a:solidFill>
              <a:latin typeface="Times New Roman" panose="02020603050405020304" pitchFamily="18" charset="0"/>
            </a:endParaRPr>
          </a:p>
        </p:txBody>
      </p:sp>
      <p:sp>
        <p:nvSpPr>
          <p:cNvPr id="37890" name="Text Box 2">
            <a:extLst>
              <a:ext uri="{FF2B5EF4-FFF2-40B4-BE49-F238E27FC236}">
                <a16:creationId xmlns:a16="http://schemas.microsoft.com/office/drawing/2014/main" id="{D9F56F85-4088-E3BB-4D79-2593C0705FA8}"/>
              </a:ext>
            </a:extLst>
          </p:cNvPr>
          <p:cNvSpPr txBox="1">
            <a:spLocks noChangeArrowheads="1"/>
          </p:cNvSpPr>
          <p:nvPr/>
        </p:nvSpPr>
        <p:spPr bwMode="auto">
          <a:xfrm>
            <a:off x="2135189" y="260351"/>
            <a:ext cx="813752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4000" b="1">
                <a:solidFill>
                  <a:srgbClr val="FF6600"/>
                </a:solidFill>
                <a:latin typeface="Times New Roman" panose="02020603050405020304" pitchFamily="18" charset="0"/>
              </a:rPr>
              <a:t> </a:t>
            </a:r>
            <a:r>
              <a:rPr lang="it-IT" altLang="it-IT" sz="3600" b="1">
                <a:solidFill>
                  <a:srgbClr val="FF6600"/>
                </a:solidFill>
                <a:latin typeface="Bookman Old Style" panose="02050604050505020204" pitchFamily="18" charset="0"/>
              </a:rPr>
              <a:t>E. Realizzazione</a:t>
            </a:r>
          </a:p>
          <a:p>
            <a:pPr algn="ctr" defTabSz="914400" fontAlgn="base">
              <a:spcBef>
                <a:spcPct val="0"/>
              </a:spcBef>
              <a:spcAft>
                <a:spcPct val="0"/>
              </a:spcAft>
            </a:pPr>
            <a:endParaRPr lang="it-IT" altLang="it-IT" sz="1600" b="1">
              <a:solidFill>
                <a:srgbClr val="FF6600"/>
              </a:solidFill>
              <a:latin typeface="Bookman Old Style" panose="02050604050505020204" pitchFamily="18" charset="0"/>
            </a:endParaRPr>
          </a:p>
          <a:p>
            <a:pPr defTabSz="914400" fontAlgn="base">
              <a:spcBef>
                <a:spcPct val="0"/>
              </a:spcBef>
              <a:spcAft>
                <a:spcPct val="0"/>
              </a:spcAft>
            </a:pPr>
            <a:r>
              <a:rPr lang="it-IT" altLang="it-IT" sz="2800" b="1" u="sng">
                <a:solidFill>
                  <a:prstClr val="black"/>
                </a:solidFill>
                <a:latin typeface="Bookman Old Style" panose="02050604050505020204" pitchFamily="18" charset="0"/>
              </a:rPr>
              <a:t>3 Monitorare i risultati</a:t>
            </a:r>
          </a:p>
          <a:p>
            <a:pPr defTabSz="914400" fontAlgn="base">
              <a:spcBef>
                <a:spcPct val="0"/>
              </a:spcBef>
              <a:spcAft>
                <a:spcPct val="0"/>
              </a:spcAft>
            </a:pPr>
            <a:endParaRPr lang="it-IT" altLang="it-IT" b="1" u="sng">
              <a:solidFill>
                <a:prstClr val="black"/>
              </a:solidFill>
              <a:latin typeface="Bookman Old Style" panose="02050604050505020204" pitchFamily="18" charset="0"/>
            </a:endParaRP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verificare il raggiungimento dei risultati attraverso un controllo continuo e costante</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pensare alle possibili novità</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controllare che il problema sia stato veramente risolto, e che siano state eliminate le condizioni di partenza</a:t>
            </a:r>
          </a:p>
          <a:p>
            <a:pPr defTabSz="914400" fontAlgn="base">
              <a:spcBef>
                <a:spcPct val="0"/>
              </a:spcBef>
              <a:spcAft>
                <a:spcPct val="0"/>
              </a:spcAft>
              <a:buFontTx/>
              <a:buChar char="•"/>
            </a:pPr>
            <a:r>
              <a:rPr lang="it-IT" altLang="it-IT" sz="2800">
                <a:solidFill>
                  <a:prstClr val="black"/>
                </a:solidFill>
                <a:latin typeface="Bookman Old Style" panose="02050604050505020204" pitchFamily="18" charset="0"/>
              </a:rPr>
              <a:t>anticipare i problemi del futuro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1">
            <a:extLst>
              <a:ext uri="{FF2B5EF4-FFF2-40B4-BE49-F238E27FC236}">
                <a16:creationId xmlns:a16="http://schemas.microsoft.com/office/drawing/2014/main" id="{581DB5F2-F7FF-AE9A-FF94-7A1351B77233}"/>
              </a:ext>
            </a:extLst>
          </p:cNvPr>
          <p:cNvSpPr>
            <a:spLocks noGrp="1" noChangeArrowheads="1"/>
          </p:cNvSpPr>
          <p:nvPr>
            <p:ph type="title"/>
          </p:nvPr>
        </p:nvSpPr>
        <p:spPr>
          <a:xfrm>
            <a:off x="2152650" y="981076"/>
            <a:ext cx="7886700" cy="4608513"/>
          </a:xfrm>
        </p:spPr>
        <p:txBody>
          <a:bodyPr/>
          <a:lstStyle/>
          <a:p>
            <a:pPr eaLnBrk="1" hangingPunct="1">
              <a:defRPr/>
            </a:pPr>
            <a:r>
              <a:rPr lang="it-IT" altLang="it-IT" sz="2800" dirty="0">
                <a:latin typeface="+mn-lt"/>
              </a:rPr>
              <a:t>William James, il grande filosofo (psicologo) americano. una volta disse:</a:t>
            </a:r>
            <a:br>
              <a:rPr lang="it-IT" altLang="it-IT" sz="2800" dirty="0">
                <a:latin typeface="+mn-lt"/>
              </a:rPr>
            </a:br>
            <a:r>
              <a:rPr lang="it-IT" altLang="it-IT" sz="2800" dirty="0">
                <a:latin typeface="+mn-lt"/>
              </a:rPr>
              <a:t>«Iniziate ad essere ora ciò che vorrete divenire d’ora in avanti.”</a:t>
            </a:r>
            <a:br>
              <a:rPr lang="it-IT" altLang="it-IT" sz="2800" dirty="0">
                <a:latin typeface="+mn-lt"/>
              </a:rPr>
            </a:br>
            <a:r>
              <a:rPr lang="it-IT" altLang="it-IT" sz="2800" dirty="0">
                <a:latin typeface="+mn-lt"/>
              </a:rPr>
              <a:t>… Vi chiederete ma come?</a:t>
            </a:r>
            <a:br>
              <a:rPr lang="it-IT" altLang="it-IT" sz="2800" dirty="0">
                <a:latin typeface="+mn-lt"/>
              </a:rPr>
            </a:br>
            <a:r>
              <a:rPr lang="it-IT" altLang="it-IT" sz="2800" dirty="0">
                <a:latin typeface="+mn-lt"/>
              </a:rPr>
              <a:t>La più grande guida del nostro iniziare ad essere è l’immaginazione… ovvero l’abilità di saper scegliere tra le possibilità che ci vengono offerte.</a:t>
            </a:r>
            <a:br>
              <a:rPr lang="it-IT" altLang="it-IT" sz="2800" dirty="0">
                <a:latin typeface="+mn-lt"/>
              </a:rPr>
            </a:br>
            <a:r>
              <a:rPr lang="it-IT" altLang="it-IT" sz="2800" dirty="0">
                <a:latin typeface="+mn-lt"/>
              </a:rPr>
              <a:t>Avere immaginazione richiede coraggio e impegno ma allo stesso tempo ci dona speranza».</a:t>
            </a:r>
          </a:p>
        </p:txBody>
      </p:sp>
      <p:sp>
        <p:nvSpPr>
          <p:cNvPr id="3" name="Segnaposto numero diapositiva 2">
            <a:extLst>
              <a:ext uri="{FF2B5EF4-FFF2-40B4-BE49-F238E27FC236}">
                <a16:creationId xmlns:a16="http://schemas.microsoft.com/office/drawing/2014/main" id="{1CDAF2CD-C26D-556F-8F86-C94C20BC2CC6}"/>
              </a:ext>
            </a:extLst>
          </p:cNvPr>
          <p:cNvSpPr>
            <a:spLocks noGrp="1"/>
          </p:cNvSpPr>
          <p:nvPr>
            <p:ph type="sldNum" sz="quarter" idx="12"/>
          </p:nvPr>
        </p:nvSpPr>
        <p:spPr/>
        <p:txBody>
          <a:bodyPr/>
          <a:lstStyle/>
          <a:p>
            <a:pPr defTabSz="914400">
              <a:defRPr/>
            </a:pPr>
            <a:fld id="{8AA0AAC4-566A-DD4E-993F-7DA6AD939D22}" type="slidenum">
              <a:rPr lang="it-IT" altLang="it-IT">
                <a:solidFill>
                  <a:prstClr val="black">
                    <a:tint val="75000"/>
                  </a:prstClr>
                </a:solidFill>
                <a:latin typeface="Calibri" panose="020F0502020204030204"/>
              </a:rPr>
              <a:pPr defTabSz="914400">
                <a:defRPr/>
              </a:pPr>
              <a:t>26</a:t>
            </a:fld>
            <a:endParaRPr lang="it-IT" altLang="it-IT">
              <a:solidFill>
                <a:prstClr val="black">
                  <a:tint val="75000"/>
                </a:prstClr>
              </a:solidFill>
              <a:latin typeface="Calibri" panose="020F050202020403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a:extLst>
              <a:ext uri="{FF2B5EF4-FFF2-40B4-BE49-F238E27FC236}">
                <a16:creationId xmlns:a16="http://schemas.microsoft.com/office/drawing/2014/main" id="{7964BAD3-439E-F699-5277-7E99681F7B8A}"/>
              </a:ext>
            </a:extLst>
          </p:cNvPr>
          <p:cNvSpPr>
            <a:spLocks noGrp="1" noChangeArrowheads="1"/>
          </p:cNvSpPr>
          <p:nvPr>
            <p:ph type="title"/>
          </p:nvPr>
        </p:nvSpPr>
        <p:spPr>
          <a:xfrm>
            <a:off x="2152650" y="1958976"/>
            <a:ext cx="7886700" cy="1325563"/>
          </a:xfrm>
        </p:spPr>
        <p:txBody>
          <a:bodyPr/>
          <a:lstStyle/>
          <a:p>
            <a:pPr eaLnBrk="1" hangingPunct="1"/>
            <a:r>
              <a:rPr lang="it-IT" altLang="it-IT" sz="2400">
                <a:hlinkClick r:id="rId3"/>
              </a:rPr>
              <a:t>https://www.youtube.com/watch?v=g5tdQHRzGMk</a:t>
            </a:r>
            <a:br>
              <a:rPr lang="it-IT" altLang="it-IT" sz="2400"/>
            </a:br>
            <a:r>
              <a:rPr lang="it-IT" altLang="it-IT" sz="2400"/>
              <a:t>Dal Film Davanti agli occhi 2007</a:t>
            </a:r>
          </a:p>
        </p:txBody>
      </p:sp>
      <p:sp>
        <p:nvSpPr>
          <p:cNvPr id="3" name="Segnaposto numero diapositiva 2">
            <a:extLst>
              <a:ext uri="{FF2B5EF4-FFF2-40B4-BE49-F238E27FC236}">
                <a16:creationId xmlns:a16="http://schemas.microsoft.com/office/drawing/2014/main" id="{3F22A27A-FB22-82C4-AB1E-32B5F4BF609E}"/>
              </a:ext>
            </a:extLst>
          </p:cNvPr>
          <p:cNvSpPr>
            <a:spLocks noGrp="1"/>
          </p:cNvSpPr>
          <p:nvPr>
            <p:ph type="sldNum" sz="quarter" idx="12"/>
          </p:nvPr>
        </p:nvSpPr>
        <p:spPr/>
        <p:txBody>
          <a:bodyPr/>
          <a:lstStyle/>
          <a:p>
            <a:pPr defTabSz="914400">
              <a:defRPr/>
            </a:pPr>
            <a:fld id="{92F82528-D41F-C944-82C8-B703DD405788}" type="slidenum">
              <a:rPr lang="it-IT" altLang="it-IT">
                <a:solidFill>
                  <a:prstClr val="black">
                    <a:tint val="75000"/>
                  </a:prstClr>
                </a:solidFill>
                <a:latin typeface="Calibri" panose="020F0502020204030204"/>
              </a:rPr>
              <a:pPr defTabSz="914400">
                <a:defRPr/>
              </a:pPr>
              <a:t>27</a:t>
            </a:fld>
            <a:endParaRPr lang="it-IT" altLang="it-IT">
              <a:solidFill>
                <a:prstClr val="black">
                  <a:tint val="75000"/>
                </a:prstClr>
              </a:solidFill>
              <a:latin typeface="Calibri" panose="020F0502020204030204"/>
            </a:endParaRPr>
          </a:p>
        </p:txBody>
      </p:sp>
      <p:sp>
        <p:nvSpPr>
          <p:cNvPr id="39939" name="CasellaDiTesto 1">
            <a:extLst>
              <a:ext uri="{FF2B5EF4-FFF2-40B4-BE49-F238E27FC236}">
                <a16:creationId xmlns:a16="http://schemas.microsoft.com/office/drawing/2014/main" id="{A0DB8F46-A619-2DA8-4509-A5ECD2FE888C}"/>
              </a:ext>
            </a:extLst>
          </p:cNvPr>
          <p:cNvSpPr txBox="1">
            <a:spLocks noChangeArrowheads="1"/>
          </p:cNvSpPr>
          <p:nvPr/>
        </p:nvSpPr>
        <p:spPr bwMode="auto">
          <a:xfrm>
            <a:off x="2279650" y="692150"/>
            <a:ext cx="7632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0" fontAlgn="base" hangingPunct="0">
              <a:spcBef>
                <a:spcPct val="0"/>
              </a:spcBef>
              <a:spcAft>
                <a:spcPct val="0"/>
              </a:spcAft>
            </a:pPr>
            <a:r>
              <a:rPr lang="it-IT" altLang="it-IT" sz="2800">
                <a:solidFill>
                  <a:prstClr val="black"/>
                </a:solidFill>
              </a:rPr>
              <a:t>La responsabilità personale nell’operare le proprie scelte</a:t>
            </a:r>
          </a:p>
        </p:txBody>
      </p:sp>
      <p:sp>
        <p:nvSpPr>
          <p:cNvPr id="39940" name="Rettangolo 1">
            <a:extLst>
              <a:ext uri="{FF2B5EF4-FFF2-40B4-BE49-F238E27FC236}">
                <a16:creationId xmlns:a16="http://schemas.microsoft.com/office/drawing/2014/main" id="{C2BB9064-6F81-9C28-0EB6-D7DFB92B8701}"/>
              </a:ext>
            </a:extLst>
          </p:cNvPr>
          <p:cNvSpPr>
            <a:spLocks noChangeArrowheads="1"/>
          </p:cNvSpPr>
          <p:nvPr/>
        </p:nvSpPr>
        <p:spPr bwMode="auto">
          <a:xfrm>
            <a:off x="2152650" y="3105151"/>
            <a:ext cx="62293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pPr>
            <a:r>
              <a:rPr lang="it-IT" altLang="it-IT">
                <a:solidFill>
                  <a:prstClr val="black"/>
                </a:solidFill>
                <a:hlinkClick r:id="rId4"/>
              </a:rPr>
              <a:t>https://www.youtube.com/watch?v=2ZEaXx34Pkc</a:t>
            </a:r>
          </a:p>
          <a:p>
            <a:pPr defTabSz="914400" eaLnBrk="0" fontAlgn="base" hangingPunct="0">
              <a:spcBef>
                <a:spcPct val="0"/>
              </a:spcBef>
              <a:spcAft>
                <a:spcPct val="0"/>
              </a:spcAft>
            </a:pPr>
            <a:endParaRPr lang="it-IT" altLang="it-IT">
              <a:solidFill>
                <a:prstClr val="black"/>
              </a:solidFill>
              <a:hlinkClick r:id="rId4"/>
            </a:endParaRPr>
          </a:p>
          <a:p>
            <a:pPr defTabSz="914400" eaLnBrk="0" fontAlgn="base" hangingPunct="0">
              <a:spcBef>
                <a:spcPct val="0"/>
              </a:spcBef>
              <a:spcAft>
                <a:spcPct val="0"/>
              </a:spcAft>
            </a:pPr>
            <a:r>
              <a:rPr lang="it-IT" altLang="it-IT">
                <a:solidFill>
                  <a:prstClr val="black"/>
                </a:solidFill>
                <a:hlinkClick r:id="rId4"/>
              </a:rPr>
              <a:t>https://www.youtube.com/watch?v=EcmPt4I8Hfw</a:t>
            </a:r>
          </a:p>
          <a:p>
            <a:pPr defTabSz="914400" eaLnBrk="0" fontAlgn="base" hangingPunct="0">
              <a:spcBef>
                <a:spcPct val="0"/>
              </a:spcBef>
              <a:spcAft>
                <a:spcPct val="0"/>
              </a:spcAft>
            </a:pPr>
            <a:endParaRPr lang="it-IT" altLang="it-IT">
              <a:solidFill>
                <a:prstClr val="black"/>
              </a:solidFill>
              <a:hlinkClick r:id="rId4"/>
            </a:endParaRPr>
          </a:p>
          <a:p>
            <a:pPr defTabSz="914400" eaLnBrk="0" fontAlgn="base" hangingPunct="0">
              <a:spcBef>
                <a:spcPct val="0"/>
              </a:spcBef>
              <a:spcAft>
                <a:spcPct val="0"/>
              </a:spcAft>
            </a:pPr>
            <a:r>
              <a:rPr lang="it-IT" altLang="it-IT">
                <a:solidFill>
                  <a:prstClr val="black"/>
                </a:solidFill>
                <a:hlinkClick r:id="rId4"/>
              </a:rPr>
              <a:t>https://www.youtube.com/watch?v=RUqtJ0XN0S4</a:t>
            </a:r>
            <a:endParaRPr lang="it-IT" altLang="it-IT">
              <a:solidFill>
                <a:prstClr val="black"/>
              </a:solidFill>
            </a:endParaRPr>
          </a:p>
          <a:p>
            <a:pPr defTabSz="914400" eaLnBrk="0" fontAlgn="base" hangingPunct="0">
              <a:spcBef>
                <a:spcPct val="0"/>
              </a:spcBef>
              <a:spcAft>
                <a:spcPct val="0"/>
              </a:spcAft>
            </a:pPr>
            <a:r>
              <a:rPr lang="it-IT" altLang="it-IT">
                <a:solidFill>
                  <a:prstClr val="black"/>
                </a:solidFill>
              </a:rPr>
              <a:t>Patch Adams 1999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numero diapositiva 4">
            <a:extLst>
              <a:ext uri="{FF2B5EF4-FFF2-40B4-BE49-F238E27FC236}">
                <a16:creationId xmlns:a16="http://schemas.microsoft.com/office/drawing/2014/main" id="{BF57E293-A681-2975-6767-0101594B8F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4FB1C5BA-3FA6-5E44-B0FA-EE169E3FBDF5}" type="slidenum">
              <a:rPr lang="it-IT" altLang="it-IT" sz="1400">
                <a:solidFill>
                  <a:prstClr val="black"/>
                </a:solidFill>
                <a:latin typeface="Times New Roman" panose="02020603050405020304" pitchFamily="18" charset="0"/>
              </a:rPr>
              <a:pPr defTabSz="914400" fontAlgn="base">
                <a:spcBef>
                  <a:spcPct val="0"/>
                </a:spcBef>
                <a:spcAft>
                  <a:spcPct val="0"/>
                </a:spcAft>
              </a:pPr>
              <a:t>28</a:t>
            </a:fld>
            <a:endParaRPr lang="it-IT" altLang="it-IT" sz="1400">
              <a:solidFill>
                <a:prstClr val="black"/>
              </a:solidFill>
              <a:latin typeface="Times New Roman" panose="02020603050405020304" pitchFamily="18" charset="0"/>
            </a:endParaRPr>
          </a:p>
        </p:txBody>
      </p:sp>
      <p:sp>
        <p:nvSpPr>
          <p:cNvPr id="40962" name="Text Box 2">
            <a:extLst>
              <a:ext uri="{FF2B5EF4-FFF2-40B4-BE49-F238E27FC236}">
                <a16:creationId xmlns:a16="http://schemas.microsoft.com/office/drawing/2014/main" id="{081DE512-AB1B-F690-C63D-9C6A380E2AA0}"/>
              </a:ext>
            </a:extLst>
          </p:cNvPr>
          <p:cNvSpPr txBox="1">
            <a:spLocks noChangeArrowheads="1"/>
          </p:cNvSpPr>
          <p:nvPr/>
        </p:nvSpPr>
        <p:spPr bwMode="auto">
          <a:xfrm>
            <a:off x="2424113" y="260351"/>
            <a:ext cx="78486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2400" b="1">
                <a:solidFill>
                  <a:srgbClr val="FF3300"/>
                </a:solidFill>
                <a:latin typeface="Bookman Old Style" panose="02050604050505020204" pitchFamily="18" charset="0"/>
              </a:rPr>
              <a:t>Sviluppo della relazione in un gruppo</a:t>
            </a:r>
          </a:p>
          <a:p>
            <a:pPr algn="ctr" defTabSz="914400" fontAlgn="base">
              <a:spcBef>
                <a:spcPct val="0"/>
              </a:spcBef>
              <a:spcAft>
                <a:spcPct val="0"/>
              </a:spcAft>
            </a:pPr>
            <a:endParaRPr lang="it-IT" altLang="it-IT" sz="1200" b="1">
              <a:solidFill>
                <a:srgbClr val="FF3300"/>
              </a:solidFill>
              <a:latin typeface="Bookman Old Style" panose="02050604050505020204" pitchFamily="18" charset="0"/>
            </a:endParaRPr>
          </a:p>
          <a:p>
            <a:pPr defTabSz="914400" fontAlgn="base">
              <a:spcBef>
                <a:spcPct val="0"/>
              </a:spcBef>
              <a:spcAft>
                <a:spcPct val="0"/>
              </a:spcAft>
            </a:pPr>
            <a:br>
              <a:rPr lang="it-IT" altLang="it-IT" sz="2000" b="1">
                <a:solidFill>
                  <a:prstClr val="black"/>
                </a:solidFill>
                <a:latin typeface="Bookman Old Style" panose="02050604050505020204" pitchFamily="18" charset="0"/>
              </a:rPr>
            </a:br>
            <a:r>
              <a:rPr lang="it-IT" altLang="it-IT" sz="2000">
                <a:solidFill>
                  <a:prstClr val="black"/>
                </a:solidFill>
                <a:latin typeface="Bookman Old Style" panose="02050604050505020204" pitchFamily="18" charset="0"/>
              </a:rPr>
              <a:t>Conoscenza interpersonale </a:t>
            </a:r>
            <a:r>
              <a:rPr lang="it-IT" altLang="it-IT" sz="2000" b="1">
                <a:solidFill>
                  <a:prstClr val="black"/>
                </a:solidFill>
                <a:latin typeface="Bookman Old Style" panose="02050604050505020204" pitchFamily="18" charset="0"/>
              </a:rPr>
              <a:t>           </a:t>
            </a:r>
            <a:r>
              <a:rPr lang="it-IT" altLang="it-IT" sz="2000" i="1">
                <a:solidFill>
                  <a:prstClr val="black"/>
                </a:solidFill>
                <a:latin typeface="Bookman Old Style" panose="02050604050505020204" pitchFamily="18" charset="0"/>
              </a:rPr>
              <a:t>informazioni</a:t>
            </a:r>
          </a:p>
          <a:p>
            <a:pPr defTabSz="914400" fontAlgn="base">
              <a:spcBef>
                <a:spcPct val="0"/>
              </a:spcBef>
              <a:spcAft>
                <a:spcPct val="0"/>
              </a:spcAft>
            </a:pPr>
            <a:br>
              <a:rPr lang="it-IT" altLang="it-IT" sz="2000" b="1">
                <a:solidFill>
                  <a:prstClr val="black"/>
                </a:solidFill>
                <a:latin typeface="Bookman Old Style" panose="02050604050505020204" pitchFamily="18" charset="0"/>
              </a:rPr>
            </a:br>
            <a:r>
              <a:rPr lang="it-IT" altLang="it-IT" sz="2000">
                <a:solidFill>
                  <a:prstClr val="black"/>
                </a:solidFill>
                <a:latin typeface="Bookman Old Style" panose="02050604050505020204" pitchFamily="18" charset="0"/>
              </a:rPr>
              <a:t>Espressione dell’emotività              </a:t>
            </a:r>
            <a:r>
              <a:rPr lang="it-IT" altLang="it-IT" sz="2000" i="1">
                <a:solidFill>
                  <a:prstClr val="black"/>
                </a:solidFill>
                <a:latin typeface="Bookman Old Style" panose="02050604050505020204" pitchFamily="18" charset="0"/>
              </a:rPr>
              <a:t>diffidenza/conflitto</a:t>
            </a:r>
          </a:p>
          <a:p>
            <a:pPr defTabSz="914400" fontAlgn="base">
              <a:spcBef>
                <a:spcPct val="0"/>
              </a:spcBef>
              <a:spcAft>
                <a:spcPct val="0"/>
              </a:spcAft>
            </a:pPr>
            <a:r>
              <a:rPr lang="it-IT" altLang="it-IT" sz="2000" i="1">
                <a:solidFill>
                  <a:prstClr val="black"/>
                </a:solidFill>
                <a:latin typeface="Bookman Old Style" panose="02050604050505020204" pitchFamily="18" charset="0"/>
              </a:rPr>
              <a:t>                                                               difesa/immagine</a:t>
            </a:r>
          </a:p>
          <a:p>
            <a:pPr defTabSz="914400" fontAlgn="base">
              <a:spcBef>
                <a:spcPct val="0"/>
              </a:spcBef>
              <a:spcAft>
                <a:spcPct val="0"/>
              </a:spcAft>
            </a:pPr>
            <a:br>
              <a:rPr lang="it-IT" altLang="it-IT" sz="2000" b="1">
                <a:solidFill>
                  <a:prstClr val="black"/>
                </a:solidFill>
                <a:latin typeface="Bookman Old Style" panose="02050604050505020204" pitchFamily="18" charset="0"/>
              </a:rPr>
            </a:br>
            <a:r>
              <a:rPr lang="it-IT" altLang="it-IT" sz="2000">
                <a:solidFill>
                  <a:prstClr val="black"/>
                </a:solidFill>
                <a:latin typeface="Bookman Old Style" panose="02050604050505020204" pitchFamily="18" charset="0"/>
              </a:rPr>
              <a:t>Identificazione                                </a:t>
            </a:r>
            <a:r>
              <a:rPr lang="it-IT" altLang="it-IT" sz="2000" i="1">
                <a:solidFill>
                  <a:prstClr val="black"/>
                </a:solidFill>
                <a:latin typeface="Bookman Old Style" panose="02050604050505020204" pitchFamily="18" charset="0"/>
              </a:rPr>
              <a:t>congruenza tra</a:t>
            </a:r>
            <a:r>
              <a:rPr lang="it-IT" altLang="it-IT" sz="2000">
                <a:solidFill>
                  <a:prstClr val="black"/>
                </a:solidFill>
                <a:latin typeface="Bookman Old Style" panose="02050604050505020204" pitchFamily="18" charset="0"/>
              </a:rPr>
              <a:t> </a:t>
            </a:r>
          </a:p>
          <a:p>
            <a:pPr defTabSz="914400" fontAlgn="base">
              <a:spcBef>
                <a:spcPct val="0"/>
              </a:spcBef>
              <a:spcAft>
                <a:spcPct val="0"/>
              </a:spcAft>
            </a:pPr>
            <a:r>
              <a:rPr lang="it-IT" altLang="it-IT" sz="2000">
                <a:solidFill>
                  <a:prstClr val="black"/>
                </a:solidFill>
                <a:latin typeface="Bookman Old Style" panose="02050604050505020204" pitchFamily="18" charset="0"/>
              </a:rPr>
              <a:t>     dell’obiettivo                                   </a:t>
            </a:r>
            <a:r>
              <a:rPr lang="it-IT" altLang="it-IT" sz="2000" i="1">
                <a:solidFill>
                  <a:prstClr val="black"/>
                </a:solidFill>
                <a:latin typeface="Bookman Old Style" panose="02050604050505020204" pitchFamily="18" charset="0"/>
              </a:rPr>
              <a:t>obiettivi individuali</a:t>
            </a:r>
          </a:p>
          <a:p>
            <a:pPr defTabSz="914400" fontAlgn="base">
              <a:spcBef>
                <a:spcPct val="0"/>
              </a:spcBef>
              <a:spcAft>
                <a:spcPct val="0"/>
              </a:spcAft>
            </a:pPr>
            <a:r>
              <a:rPr lang="it-IT" altLang="it-IT" sz="2000">
                <a:solidFill>
                  <a:prstClr val="black"/>
                </a:solidFill>
                <a:latin typeface="Bookman Old Style" panose="02050604050505020204" pitchFamily="18" charset="0"/>
              </a:rPr>
              <a:t>                                                           </a:t>
            </a:r>
            <a:r>
              <a:rPr lang="it-IT" altLang="it-IT" sz="2000" i="1">
                <a:solidFill>
                  <a:prstClr val="black"/>
                </a:solidFill>
                <a:latin typeface="Bookman Old Style" panose="02050604050505020204" pitchFamily="18" charset="0"/>
              </a:rPr>
              <a:t>e quello di gruppo</a:t>
            </a:r>
          </a:p>
          <a:p>
            <a:pPr defTabSz="914400" fontAlgn="base">
              <a:spcBef>
                <a:spcPct val="0"/>
              </a:spcBef>
              <a:spcAft>
                <a:spcPct val="0"/>
              </a:spcAft>
            </a:pPr>
            <a:br>
              <a:rPr lang="it-IT" altLang="it-IT" sz="2000" b="1">
                <a:solidFill>
                  <a:prstClr val="black"/>
                </a:solidFill>
                <a:latin typeface="Bookman Old Style" panose="02050604050505020204" pitchFamily="18" charset="0"/>
              </a:rPr>
            </a:br>
            <a:r>
              <a:rPr lang="it-IT" altLang="it-IT" sz="2000">
                <a:solidFill>
                  <a:prstClr val="black"/>
                </a:solidFill>
                <a:latin typeface="Bookman Old Style" panose="02050604050505020204" pitchFamily="18" charset="0"/>
              </a:rPr>
              <a:t>Apertura agli altri                           </a:t>
            </a:r>
            <a:r>
              <a:rPr lang="it-IT" altLang="it-IT" sz="2000" i="1">
                <a:solidFill>
                  <a:prstClr val="black"/>
                </a:solidFill>
                <a:latin typeface="Bookman Old Style" panose="02050604050505020204" pitchFamily="18" charset="0"/>
              </a:rPr>
              <a:t>maturità del gruppo</a:t>
            </a:r>
          </a:p>
          <a:p>
            <a:pPr defTabSz="914400" fontAlgn="base">
              <a:spcBef>
                <a:spcPct val="0"/>
              </a:spcBef>
              <a:spcAft>
                <a:spcPct val="0"/>
              </a:spcAft>
            </a:pPr>
            <a:r>
              <a:rPr lang="it-IT" altLang="it-IT" sz="2000">
                <a:solidFill>
                  <a:prstClr val="black"/>
                </a:solidFill>
                <a:latin typeface="Bookman Old Style" panose="02050604050505020204" pitchFamily="18" charset="0"/>
              </a:rPr>
              <a:t>     e accettazione delle</a:t>
            </a:r>
          </a:p>
          <a:p>
            <a:pPr defTabSz="914400" fontAlgn="base">
              <a:spcBef>
                <a:spcPct val="0"/>
              </a:spcBef>
              <a:spcAft>
                <a:spcPct val="0"/>
              </a:spcAft>
            </a:pPr>
            <a:r>
              <a:rPr lang="it-IT" altLang="it-IT" sz="2000">
                <a:solidFill>
                  <a:prstClr val="black"/>
                </a:solidFill>
                <a:latin typeface="Bookman Old Style" panose="02050604050505020204" pitchFamily="18" charset="0"/>
              </a:rPr>
              <a:t>     differenze</a:t>
            </a:r>
          </a:p>
          <a:p>
            <a:pPr defTabSz="914400" fontAlgn="base">
              <a:spcBef>
                <a:spcPct val="0"/>
              </a:spcBef>
              <a:spcAft>
                <a:spcPct val="0"/>
              </a:spcAft>
            </a:pPr>
            <a:r>
              <a:rPr lang="it-IT" altLang="it-IT" sz="2000" b="1">
                <a:solidFill>
                  <a:prstClr val="black"/>
                </a:solidFill>
                <a:latin typeface="Bookman Old Style" panose="02050604050505020204" pitchFamily="18" charset="0"/>
              </a:rPr>
              <a:t>                                                         </a:t>
            </a:r>
            <a:r>
              <a:rPr lang="it-IT" altLang="it-IT" sz="2000" i="1">
                <a:solidFill>
                  <a:prstClr val="black"/>
                </a:solidFill>
                <a:latin typeface="Bookman Old Style" panose="02050604050505020204" pitchFamily="18" charset="0"/>
              </a:rPr>
              <a:t>orientamento ai </a:t>
            </a:r>
          </a:p>
          <a:p>
            <a:pPr defTabSz="914400" fontAlgn="base">
              <a:spcBef>
                <a:spcPct val="0"/>
              </a:spcBef>
              <a:spcAft>
                <a:spcPct val="0"/>
              </a:spcAft>
            </a:pPr>
            <a:r>
              <a:rPr lang="it-IT" altLang="it-IT" sz="2000" i="1">
                <a:solidFill>
                  <a:prstClr val="black"/>
                </a:solidFill>
                <a:latin typeface="Bookman Old Style" panose="02050604050505020204" pitchFamily="18" charset="0"/>
              </a:rPr>
              <a:t>                                                                risultati</a:t>
            </a:r>
          </a:p>
          <a:p>
            <a:pPr defTabSz="914400" fontAlgn="base">
              <a:spcBef>
                <a:spcPct val="0"/>
              </a:spcBef>
              <a:spcAft>
                <a:spcPct val="0"/>
              </a:spcAft>
            </a:pPr>
            <a:br>
              <a:rPr lang="it-IT" altLang="it-IT" sz="2000" b="1" i="1">
                <a:solidFill>
                  <a:prstClr val="black"/>
                </a:solidFill>
                <a:latin typeface="Times New Roman" panose="02020603050405020304" pitchFamily="18" charset="0"/>
              </a:rPr>
            </a:br>
            <a:endParaRPr lang="it-IT" altLang="it-IT" sz="2000" b="1" i="1">
              <a:solidFill>
                <a:prstClr val="black"/>
              </a:solidFill>
              <a:latin typeface="Times New Roman" panose="02020603050405020304" pitchFamily="18" charset="0"/>
            </a:endParaRPr>
          </a:p>
        </p:txBody>
      </p:sp>
      <p:sp>
        <p:nvSpPr>
          <p:cNvPr id="40963" name="Line 3">
            <a:extLst>
              <a:ext uri="{FF2B5EF4-FFF2-40B4-BE49-F238E27FC236}">
                <a16:creationId xmlns:a16="http://schemas.microsoft.com/office/drawing/2014/main" id="{0712F046-05AC-9BA0-1190-8EE75C24A1B3}"/>
              </a:ext>
            </a:extLst>
          </p:cNvPr>
          <p:cNvSpPr>
            <a:spLocks noChangeShapeType="1"/>
          </p:cNvSpPr>
          <p:nvPr/>
        </p:nvSpPr>
        <p:spPr bwMode="auto">
          <a:xfrm>
            <a:off x="6810375" y="1196976"/>
            <a:ext cx="0" cy="3095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914400" eaLnBrk="0" fontAlgn="base" hangingPunct="0">
              <a:spcBef>
                <a:spcPct val="0"/>
              </a:spcBef>
              <a:spcAft>
                <a:spcPct val="0"/>
              </a:spcAft>
            </a:pPr>
            <a:endParaRPr lang="it-IT">
              <a:solidFill>
                <a:prstClr val="black"/>
              </a:solidFill>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numero diapositiva 4">
            <a:extLst>
              <a:ext uri="{FF2B5EF4-FFF2-40B4-BE49-F238E27FC236}">
                <a16:creationId xmlns:a16="http://schemas.microsoft.com/office/drawing/2014/main" id="{95DA58C7-B090-E240-F8FB-5B61120456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EB36DAC5-468B-FC45-8624-C16E58C20206}" type="slidenum">
              <a:rPr lang="it-IT" altLang="it-IT" sz="1400">
                <a:solidFill>
                  <a:prstClr val="black"/>
                </a:solidFill>
                <a:latin typeface="Times New Roman" panose="02020603050405020304" pitchFamily="18" charset="0"/>
              </a:rPr>
              <a:pPr defTabSz="914400" fontAlgn="base">
                <a:spcBef>
                  <a:spcPct val="0"/>
                </a:spcBef>
                <a:spcAft>
                  <a:spcPct val="0"/>
                </a:spcAft>
              </a:pPr>
              <a:t>29</a:t>
            </a:fld>
            <a:endParaRPr lang="it-IT" altLang="it-IT" sz="1400">
              <a:solidFill>
                <a:prstClr val="black"/>
              </a:solidFill>
              <a:latin typeface="Times New Roman" panose="02020603050405020304" pitchFamily="18" charset="0"/>
            </a:endParaRPr>
          </a:p>
        </p:txBody>
      </p:sp>
      <p:sp>
        <p:nvSpPr>
          <p:cNvPr id="41986" name="Text Box 2">
            <a:extLst>
              <a:ext uri="{FF2B5EF4-FFF2-40B4-BE49-F238E27FC236}">
                <a16:creationId xmlns:a16="http://schemas.microsoft.com/office/drawing/2014/main" id="{76716A51-EF53-C086-65FC-76D6BF4B749E}"/>
              </a:ext>
            </a:extLst>
          </p:cNvPr>
          <p:cNvSpPr txBox="1">
            <a:spLocks noChangeArrowheads="1"/>
          </p:cNvSpPr>
          <p:nvPr/>
        </p:nvSpPr>
        <p:spPr bwMode="auto">
          <a:xfrm>
            <a:off x="2424113" y="260350"/>
            <a:ext cx="7848600"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2400" b="1">
                <a:solidFill>
                  <a:srgbClr val="FF3300"/>
                </a:solidFill>
                <a:latin typeface="Bookman Old Style" panose="02050604050505020204" pitchFamily="18" charset="0"/>
              </a:rPr>
              <a:t>Sviluppo del processo decisionale in un gruppo</a:t>
            </a:r>
          </a:p>
          <a:p>
            <a:pPr defTabSz="914400" fontAlgn="base">
              <a:spcBef>
                <a:spcPct val="0"/>
              </a:spcBef>
              <a:spcAft>
                <a:spcPct val="0"/>
              </a:spcAft>
            </a:pPr>
            <a:endParaRPr lang="it-IT" altLang="it-IT" sz="1600">
              <a:solidFill>
                <a:prstClr val="black"/>
              </a:solidFill>
              <a:latin typeface="Bookman Old Style" panose="02050604050505020204" pitchFamily="18" charset="0"/>
            </a:endParaRPr>
          </a:p>
          <a:p>
            <a:pPr defTabSz="914400" fontAlgn="base">
              <a:spcBef>
                <a:spcPct val="0"/>
              </a:spcBef>
              <a:spcAft>
                <a:spcPct val="0"/>
              </a:spcAft>
            </a:pPr>
            <a:r>
              <a:rPr lang="it-IT" altLang="it-IT" sz="1600">
                <a:solidFill>
                  <a:prstClr val="black"/>
                </a:solidFill>
                <a:latin typeface="Bookman Old Style" panose="02050604050505020204" pitchFamily="18" charset="0"/>
              </a:rPr>
              <a:t>Identificazione e</a:t>
            </a:r>
            <a:r>
              <a:rPr lang="it-IT" altLang="it-IT" sz="1600" i="1">
                <a:solidFill>
                  <a:prstClr val="black"/>
                </a:solidFill>
                <a:latin typeface="Bookman Old Style" panose="02050604050505020204" pitchFamily="18" charset="0"/>
              </a:rPr>
              <a:t>                                             analisi delle   </a:t>
            </a:r>
            <a:endParaRPr lang="it-IT" altLang="it-IT" sz="1600">
              <a:solidFill>
                <a:prstClr val="black"/>
              </a:solidFill>
              <a:latin typeface="Bookman Old Style" panose="02050604050505020204" pitchFamily="18" charset="0"/>
            </a:endParaRPr>
          </a:p>
          <a:p>
            <a:pPr defTabSz="914400" fontAlgn="base">
              <a:spcBef>
                <a:spcPct val="0"/>
              </a:spcBef>
              <a:spcAft>
                <a:spcPct val="0"/>
              </a:spcAft>
            </a:pPr>
            <a:r>
              <a:rPr lang="it-IT" altLang="it-IT" sz="1600">
                <a:solidFill>
                  <a:prstClr val="black"/>
                </a:solidFill>
                <a:latin typeface="Bookman Old Style" panose="02050604050505020204" pitchFamily="18" charset="0"/>
              </a:rPr>
              <a:t>formulazione del problema</a:t>
            </a:r>
            <a:r>
              <a:rPr lang="it-IT" altLang="it-IT" sz="1600" i="1">
                <a:solidFill>
                  <a:prstClr val="black"/>
                </a:solidFill>
                <a:latin typeface="Bookman Old Style" panose="02050604050505020204" pitchFamily="18" charset="0"/>
              </a:rPr>
              <a:t>   </a:t>
            </a:r>
            <a:r>
              <a:rPr lang="it-IT" altLang="it-IT" sz="1600">
                <a:solidFill>
                  <a:prstClr val="black"/>
                </a:solidFill>
                <a:latin typeface="Bookman Old Style" panose="02050604050505020204" pitchFamily="18" charset="0"/>
              </a:rPr>
              <a:t>                             </a:t>
            </a:r>
            <a:r>
              <a:rPr lang="it-IT" altLang="it-IT" sz="1600" i="1">
                <a:solidFill>
                  <a:prstClr val="black"/>
                </a:solidFill>
                <a:latin typeface="Bookman Old Style" panose="02050604050505020204" pitchFamily="18" charset="0"/>
              </a:rPr>
              <a:t>informazioni in  </a:t>
            </a:r>
          </a:p>
          <a:p>
            <a:pPr defTabSz="914400" fontAlgn="base">
              <a:spcBef>
                <a:spcPct val="0"/>
              </a:spcBef>
              <a:spcAft>
                <a:spcPct val="0"/>
              </a:spcAft>
            </a:pPr>
            <a:r>
              <a:rPr lang="it-IT" altLang="it-IT" sz="1600" i="1">
                <a:solidFill>
                  <a:prstClr val="black"/>
                </a:solidFill>
                <a:latin typeface="Bookman Old Style" panose="02050604050505020204" pitchFamily="18" charset="0"/>
              </a:rPr>
              <a:t>                                                                          possesso dei membri</a:t>
            </a:r>
          </a:p>
          <a:p>
            <a:pPr defTabSz="914400" fontAlgn="base">
              <a:spcBef>
                <a:spcPct val="0"/>
              </a:spcBef>
              <a:spcAft>
                <a:spcPct val="0"/>
              </a:spcAft>
            </a:pPr>
            <a:endParaRPr lang="it-IT" altLang="it-IT" sz="1600">
              <a:solidFill>
                <a:prstClr val="black"/>
              </a:solidFill>
              <a:latin typeface="Bookman Old Style" panose="02050604050505020204" pitchFamily="18" charset="0"/>
            </a:endParaRPr>
          </a:p>
          <a:p>
            <a:pPr defTabSz="914400" fontAlgn="base">
              <a:spcBef>
                <a:spcPct val="0"/>
              </a:spcBef>
              <a:spcAft>
                <a:spcPct val="0"/>
              </a:spcAft>
            </a:pPr>
            <a:r>
              <a:rPr lang="it-IT" altLang="it-IT" sz="1600" i="1">
                <a:solidFill>
                  <a:prstClr val="black"/>
                </a:solidFill>
                <a:latin typeface="Bookman Old Style" panose="02050604050505020204" pitchFamily="18" charset="0"/>
              </a:rPr>
              <a:t>                                                                       definizione del  problema                                  </a:t>
            </a:r>
            <a:endParaRPr lang="it-IT" altLang="it-IT" sz="1600">
              <a:solidFill>
                <a:prstClr val="black"/>
              </a:solidFill>
              <a:latin typeface="Bookman Old Style" panose="02050604050505020204" pitchFamily="18" charset="0"/>
            </a:endParaRPr>
          </a:p>
          <a:p>
            <a:pPr defTabSz="914400" fontAlgn="base">
              <a:spcBef>
                <a:spcPct val="0"/>
              </a:spcBef>
              <a:spcAft>
                <a:spcPct val="0"/>
              </a:spcAft>
            </a:pPr>
            <a:r>
              <a:rPr lang="it-IT" altLang="it-IT" sz="1600" i="1">
                <a:solidFill>
                  <a:prstClr val="black"/>
                </a:solidFill>
                <a:latin typeface="Bookman Old Style" panose="02050604050505020204" pitchFamily="18" charset="0"/>
              </a:rPr>
              <a:t>                    </a:t>
            </a:r>
          </a:p>
          <a:p>
            <a:pPr defTabSz="914400" fontAlgn="base">
              <a:spcBef>
                <a:spcPct val="0"/>
              </a:spcBef>
              <a:spcAft>
                <a:spcPct val="0"/>
              </a:spcAft>
            </a:pPr>
            <a:r>
              <a:rPr lang="it-IT" altLang="it-IT" sz="1600">
                <a:solidFill>
                  <a:prstClr val="black"/>
                </a:solidFill>
                <a:latin typeface="Bookman Old Style" panose="02050604050505020204" pitchFamily="18" charset="0"/>
              </a:rPr>
              <a:t>Creazione di idee e di proposte</a:t>
            </a:r>
            <a:r>
              <a:rPr lang="it-IT" altLang="it-IT" sz="1600" i="1">
                <a:solidFill>
                  <a:prstClr val="black"/>
                </a:solidFill>
                <a:latin typeface="Bookman Old Style" panose="02050604050505020204" pitchFamily="18" charset="0"/>
              </a:rPr>
              <a:t>                        formulazione</a:t>
            </a:r>
          </a:p>
          <a:p>
            <a:pPr defTabSz="914400" fontAlgn="base">
              <a:spcBef>
                <a:spcPct val="0"/>
              </a:spcBef>
              <a:spcAft>
                <a:spcPct val="0"/>
              </a:spcAft>
            </a:pPr>
            <a:r>
              <a:rPr lang="it-IT" altLang="it-IT" sz="1600" i="1">
                <a:solidFill>
                  <a:prstClr val="black"/>
                </a:solidFill>
                <a:latin typeface="Bookman Old Style" panose="02050604050505020204" pitchFamily="18" charset="0"/>
              </a:rPr>
              <a:t>                                                                                  di alternative</a:t>
            </a:r>
          </a:p>
          <a:p>
            <a:pPr defTabSz="914400" fontAlgn="base">
              <a:spcBef>
                <a:spcPct val="0"/>
              </a:spcBef>
              <a:spcAft>
                <a:spcPct val="0"/>
              </a:spcAft>
            </a:pPr>
            <a:br>
              <a:rPr lang="it-IT" altLang="it-IT" sz="1600">
                <a:solidFill>
                  <a:prstClr val="black"/>
                </a:solidFill>
                <a:latin typeface="Bookman Old Style" panose="02050604050505020204" pitchFamily="18" charset="0"/>
              </a:rPr>
            </a:br>
            <a:r>
              <a:rPr lang="it-IT" altLang="it-IT" sz="1600" i="1">
                <a:solidFill>
                  <a:prstClr val="black"/>
                </a:solidFill>
                <a:latin typeface="Bookman Old Style" panose="02050604050505020204" pitchFamily="18" charset="0"/>
              </a:rPr>
              <a:t>                                                                ricerca della soluzione</a:t>
            </a:r>
          </a:p>
          <a:p>
            <a:pPr defTabSz="914400" fontAlgn="base">
              <a:spcBef>
                <a:spcPct val="0"/>
              </a:spcBef>
              <a:spcAft>
                <a:spcPct val="0"/>
              </a:spcAft>
            </a:pPr>
            <a:r>
              <a:rPr lang="it-IT" altLang="it-IT" sz="1600" i="1">
                <a:solidFill>
                  <a:prstClr val="black"/>
                </a:solidFill>
                <a:latin typeface="Bookman Old Style" panose="02050604050505020204" pitchFamily="18" charset="0"/>
              </a:rPr>
              <a:t>                                                                                  attraverso la valutazione </a:t>
            </a:r>
          </a:p>
          <a:p>
            <a:pPr defTabSz="914400" fontAlgn="base">
              <a:spcBef>
                <a:spcPct val="0"/>
              </a:spcBef>
              <a:spcAft>
                <a:spcPct val="0"/>
              </a:spcAft>
            </a:pPr>
            <a:r>
              <a:rPr lang="it-IT" altLang="it-IT" sz="1600" i="1">
                <a:solidFill>
                  <a:prstClr val="black"/>
                </a:solidFill>
                <a:latin typeface="Bookman Old Style" panose="02050604050505020204" pitchFamily="18" charset="0"/>
              </a:rPr>
              <a:t>                                                                                  delle conseguenze</a:t>
            </a:r>
          </a:p>
          <a:p>
            <a:pPr defTabSz="914400" fontAlgn="base">
              <a:spcBef>
                <a:spcPct val="0"/>
              </a:spcBef>
              <a:spcAft>
                <a:spcPct val="0"/>
              </a:spcAft>
            </a:pPr>
            <a:r>
              <a:rPr lang="it-IT" altLang="it-IT" sz="1600">
                <a:solidFill>
                  <a:prstClr val="black"/>
                </a:solidFill>
                <a:latin typeface="Bookman Old Style" panose="02050604050505020204" pitchFamily="18" charset="0"/>
              </a:rPr>
              <a:t>Decisione</a:t>
            </a:r>
            <a:r>
              <a:rPr lang="it-IT" altLang="it-IT" sz="1600" i="1">
                <a:solidFill>
                  <a:prstClr val="black"/>
                </a:solidFill>
                <a:latin typeface="Bookman Old Style" panose="02050604050505020204" pitchFamily="18" charset="0"/>
              </a:rPr>
              <a:t>  </a:t>
            </a:r>
            <a:endParaRPr lang="it-IT" altLang="it-IT" sz="1600">
              <a:solidFill>
                <a:prstClr val="black"/>
              </a:solidFill>
              <a:latin typeface="Bookman Old Style" panose="02050604050505020204" pitchFamily="18" charset="0"/>
            </a:endParaRPr>
          </a:p>
          <a:p>
            <a:pPr defTabSz="914400" fontAlgn="base">
              <a:spcBef>
                <a:spcPct val="0"/>
              </a:spcBef>
              <a:spcAft>
                <a:spcPct val="0"/>
              </a:spcAft>
            </a:pPr>
            <a:r>
              <a:rPr lang="it-IT" altLang="it-IT" sz="1600">
                <a:solidFill>
                  <a:prstClr val="black"/>
                </a:solidFill>
                <a:latin typeface="Bookman Old Style" panose="02050604050505020204" pitchFamily="18" charset="0"/>
              </a:rPr>
              <a:t>                                                                             </a:t>
            </a:r>
            <a:r>
              <a:rPr lang="it-IT" altLang="it-IT" sz="1600" i="1">
                <a:solidFill>
                  <a:prstClr val="black"/>
                </a:solidFill>
                <a:latin typeface="Bookman Old Style" panose="02050604050505020204" pitchFamily="18" charset="0"/>
              </a:rPr>
              <a:t>elaborazione del piano</a:t>
            </a:r>
          </a:p>
          <a:p>
            <a:pPr defTabSz="914400" fontAlgn="base">
              <a:spcBef>
                <a:spcPct val="0"/>
              </a:spcBef>
              <a:spcAft>
                <a:spcPct val="0"/>
              </a:spcAft>
            </a:pPr>
            <a:r>
              <a:rPr lang="it-IT" altLang="it-IT" sz="1600" i="1">
                <a:solidFill>
                  <a:prstClr val="black"/>
                </a:solidFill>
                <a:latin typeface="Bookman Old Style" panose="02050604050505020204" pitchFamily="18" charset="0"/>
              </a:rPr>
              <a:t>                                                                                   d’azione</a:t>
            </a:r>
          </a:p>
          <a:p>
            <a:pPr defTabSz="914400" fontAlgn="base">
              <a:spcBef>
                <a:spcPct val="0"/>
              </a:spcBef>
              <a:spcAft>
                <a:spcPct val="0"/>
              </a:spcAft>
            </a:pPr>
            <a:endParaRPr lang="it-IT" altLang="it-IT" sz="1600">
              <a:solidFill>
                <a:prstClr val="black"/>
              </a:solidFill>
              <a:latin typeface="Bookman Old Style" panose="02050604050505020204" pitchFamily="18" charset="0"/>
            </a:endParaRPr>
          </a:p>
          <a:p>
            <a:pPr defTabSz="914400" fontAlgn="base">
              <a:spcBef>
                <a:spcPct val="0"/>
              </a:spcBef>
              <a:spcAft>
                <a:spcPct val="0"/>
              </a:spcAft>
            </a:pPr>
            <a:r>
              <a:rPr lang="it-IT" altLang="it-IT" sz="1600">
                <a:solidFill>
                  <a:prstClr val="black"/>
                </a:solidFill>
                <a:latin typeface="Bookman Old Style" panose="02050604050505020204" pitchFamily="18" charset="0"/>
              </a:rPr>
              <a:t>Implementazione</a:t>
            </a:r>
            <a:r>
              <a:rPr lang="it-IT" altLang="it-IT" sz="1600" b="1" i="1">
                <a:solidFill>
                  <a:prstClr val="black"/>
                </a:solidFill>
                <a:latin typeface="Bookman Old Style" panose="02050604050505020204" pitchFamily="18" charset="0"/>
              </a:rPr>
              <a:t>                                             </a:t>
            </a:r>
            <a:r>
              <a:rPr lang="it-IT" altLang="it-IT" sz="1600" i="1">
                <a:solidFill>
                  <a:prstClr val="black"/>
                </a:solidFill>
                <a:latin typeface="Bookman Old Style" panose="02050604050505020204" pitchFamily="18" charset="0"/>
              </a:rPr>
              <a:t>anticipazione dei problemi</a:t>
            </a:r>
          </a:p>
          <a:p>
            <a:pPr defTabSz="914400" fontAlgn="base">
              <a:spcBef>
                <a:spcPct val="0"/>
              </a:spcBef>
              <a:spcAft>
                <a:spcPct val="0"/>
              </a:spcAft>
            </a:pPr>
            <a:r>
              <a:rPr lang="it-IT" altLang="it-IT" sz="1600" i="1">
                <a:solidFill>
                  <a:prstClr val="black"/>
                </a:solidFill>
                <a:latin typeface="Bookman Old Style" panose="02050604050505020204" pitchFamily="18" charset="0"/>
              </a:rPr>
              <a:t>                                                                                   potenziali</a:t>
            </a:r>
            <a:r>
              <a:rPr lang="it-IT" altLang="it-IT" sz="1600" b="1" i="1">
                <a:solidFill>
                  <a:prstClr val="black"/>
                </a:solidFill>
                <a:latin typeface="Bookman Old Style" panose="02050604050505020204" pitchFamily="18" charset="0"/>
              </a:rPr>
              <a:t>  </a:t>
            </a:r>
            <a:endParaRPr lang="it-IT" altLang="it-IT" sz="1600" i="1">
              <a:solidFill>
                <a:prstClr val="black"/>
              </a:solidFill>
              <a:latin typeface="Bookman Old Style" panose="02050604050505020204" pitchFamily="18" charset="0"/>
            </a:endParaRPr>
          </a:p>
          <a:p>
            <a:pPr defTabSz="914400" fontAlgn="base">
              <a:spcBef>
                <a:spcPct val="0"/>
              </a:spcBef>
              <a:spcAft>
                <a:spcPct val="0"/>
              </a:spcAft>
            </a:pPr>
            <a:br>
              <a:rPr lang="it-IT" altLang="it-IT" sz="1600" i="1">
                <a:solidFill>
                  <a:prstClr val="black"/>
                </a:solidFill>
                <a:latin typeface="Bookman Old Style" panose="02050604050505020204" pitchFamily="18" charset="0"/>
              </a:rPr>
            </a:br>
            <a:r>
              <a:rPr lang="it-IT" altLang="it-IT" sz="1600" b="1" i="1">
                <a:solidFill>
                  <a:prstClr val="black"/>
                </a:solidFill>
                <a:latin typeface="Bookman Old Style" panose="02050604050505020204" pitchFamily="18" charset="0"/>
              </a:rPr>
              <a:t>                                                                 </a:t>
            </a:r>
            <a:r>
              <a:rPr lang="it-IT" altLang="it-IT" sz="1600" i="1">
                <a:solidFill>
                  <a:prstClr val="black"/>
                </a:solidFill>
                <a:latin typeface="Bookman Old Style" panose="02050604050505020204" pitchFamily="18" charset="0"/>
              </a:rPr>
              <a:t>monitoraggio dei risultati</a:t>
            </a:r>
            <a:r>
              <a:rPr lang="it-IT" altLang="it-IT" sz="1600" b="1" i="1">
                <a:solidFill>
                  <a:prstClr val="black"/>
                </a:solidFill>
                <a:latin typeface="Bookman Old Style" panose="02050604050505020204" pitchFamily="18" charset="0"/>
              </a:rPr>
              <a:t>  </a:t>
            </a:r>
            <a:endParaRPr lang="it-IT" altLang="it-IT" sz="1600" i="1">
              <a:solidFill>
                <a:prstClr val="black"/>
              </a:solidFill>
              <a:latin typeface="Bookman Old Style" panose="02050604050505020204" pitchFamily="18" charset="0"/>
            </a:endParaRPr>
          </a:p>
          <a:p>
            <a:pPr algn="ctr" defTabSz="914400" fontAlgn="base">
              <a:spcBef>
                <a:spcPct val="0"/>
              </a:spcBef>
              <a:spcAft>
                <a:spcPct val="0"/>
              </a:spcAft>
            </a:pPr>
            <a:r>
              <a:rPr lang="it-IT" altLang="it-IT" sz="1600" i="1">
                <a:solidFill>
                  <a:prstClr val="black"/>
                </a:solidFill>
                <a:latin typeface="Bookman Old Style" panose="02050604050505020204" pitchFamily="18" charset="0"/>
              </a:rPr>
              <a:t> </a:t>
            </a:r>
          </a:p>
        </p:txBody>
      </p:sp>
      <p:sp>
        <p:nvSpPr>
          <p:cNvPr id="41987" name="Line 3">
            <a:extLst>
              <a:ext uri="{FF2B5EF4-FFF2-40B4-BE49-F238E27FC236}">
                <a16:creationId xmlns:a16="http://schemas.microsoft.com/office/drawing/2014/main" id="{9DFB31A9-B943-797B-CC98-ABAF5173F2DF}"/>
              </a:ext>
            </a:extLst>
          </p:cNvPr>
          <p:cNvSpPr>
            <a:spLocks noChangeShapeType="1"/>
          </p:cNvSpPr>
          <p:nvPr/>
        </p:nvSpPr>
        <p:spPr bwMode="auto">
          <a:xfrm>
            <a:off x="6456363" y="1268413"/>
            <a:ext cx="0" cy="3168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914400" eaLnBrk="0" fontAlgn="base" hangingPunct="0">
              <a:spcBef>
                <a:spcPct val="0"/>
              </a:spcBef>
              <a:spcAft>
                <a:spcPct val="0"/>
              </a:spcAft>
            </a:pPr>
            <a:endParaRPr lang="it-IT">
              <a:solidFill>
                <a:prstClr val="black"/>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1">
            <a:extLst>
              <a:ext uri="{FF2B5EF4-FFF2-40B4-BE49-F238E27FC236}">
                <a16:creationId xmlns:a16="http://schemas.microsoft.com/office/drawing/2014/main" id="{9A3C03F7-4E6B-EE96-7D92-E72393E6D383}"/>
              </a:ext>
            </a:extLst>
          </p:cNvPr>
          <p:cNvSpPr>
            <a:spLocks noGrp="1" noChangeArrowheads="1"/>
          </p:cNvSpPr>
          <p:nvPr>
            <p:ph type="title"/>
          </p:nvPr>
        </p:nvSpPr>
        <p:spPr/>
        <p:txBody>
          <a:bodyPr/>
          <a:lstStyle/>
          <a:p>
            <a:pPr algn="ctr"/>
            <a:r>
              <a:rPr lang="it-IT" altLang="it-IT" b="1"/>
              <a:t>Problem solving operativo</a:t>
            </a:r>
          </a:p>
        </p:txBody>
      </p:sp>
      <p:sp>
        <p:nvSpPr>
          <p:cNvPr id="3" name="Segnaposto contenuto 2">
            <a:extLst>
              <a:ext uri="{FF2B5EF4-FFF2-40B4-BE49-F238E27FC236}">
                <a16:creationId xmlns:a16="http://schemas.microsoft.com/office/drawing/2014/main" id="{31390E1C-9FD9-2421-0212-681EE148E674}"/>
              </a:ext>
            </a:extLst>
          </p:cNvPr>
          <p:cNvSpPr>
            <a:spLocks noGrp="1"/>
          </p:cNvSpPr>
          <p:nvPr>
            <p:ph idx="1"/>
          </p:nvPr>
        </p:nvSpPr>
        <p:spPr/>
        <p:txBody>
          <a:bodyPr/>
          <a:lstStyle/>
          <a:p>
            <a:pPr marL="0" indent="0">
              <a:buNone/>
              <a:defRPr/>
            </a:pPr>
            <a:endParaRPr lang="it-IT" dirty="0"/>
          </a:p>
          <a:p>
            <a:pPr marL="0" indent="0">
              <a:buNone/>
              <a:defRPr/>
            </a:pPr>
            <a:endParaRPr lang="it-IT" dirty="0"/>
          </a:p>
          <a:p>
            <a:pPr marL="0" indent="0">
              <a:buNone/>
              <a:defRPr/>
            </a:pPr>
            <a:r>
              <a:rPr lang="it-IT" dirty="0"/>
              <a:t>L’amicizia aiuta a trovare una soluzione</a:t>
            </a:r>
          </a:p>
          <a:p>
            <a:pPr marL="0" indent="0">
              <a:buNone/>
              <a:defRPr/>
            </a:pPr>
            <a:r>
              <a:rPr lang="it-IT" dirty="0">
                <a:hlinkClick r:id="rId2"/>
              </a:rPr>
              <a:t>https://www.youtube.com/watch?v=OJGTCWGQD68</a:t>
            </a:r>
            <a:endParaRPr lang="it-IT" dirty="0"/>
          </a:p>
          <a:p>
            <a:pPr marL="0" indent="0">
              <a:buNone/>
              <a:defRPr/>
            </a:pPr>
            <a:r>
              <a:rPr lang="it-IT" dirty="0" err="1"/>
              <a:t>Gifted</a:t>
            </a:r>
            <a:r>
              <a:rPr lang="it-IT" dirty="0"/>
              <a:t> – il dono del talento 2017</a:t>
            </a:r>
          </a:p>
          <a:p>
            <a:pPr marL="0" indent="0">
              <a:buNone/>
              <a:defRPr/>
            </a:pPr>
            <a:r>
              <a:rPr lang="it-IT" dirty="0">
                <a:hlinkClick r:id="rId3"/>
              </a:rPr>
              <a:t>https://www.youtube.com/watch?v=E1YlV8feRPw</a:t>
            </a:r>
            <a:endParaRPr lang="it-IT" dirty="0"/>
          </a:p>
          <a:p>
            <a:pPr marL="0" indent="0">
              <a:buNone/>
              <a:defRPr/>
            </a:pPr>
            <a:r>
              <a:rPr lang="it-IT" dirty="0"/>
              <a:t>Dal Film La misura del mondo 2012</a:t>
            </a:r>
          </a:p>
          <a:p>
            <a:pPr marL="0" indent="0">
              <a:buNone/>
              <a:defRPr/>
            </a:pPr>
            <a:endParaRPr lang="it-IT" dirty="0"/>
          </a:p>
        </p:txBody>
      </p:sp>
      <p:sp>
        <p:nvSpPr>
          <p:cNvPr id="4" name="Segnaposto numero diapositiva 3">
            <a:extLst>
              <a:ext uri="{FF2B5EF4-FFF2-40B4-BE49-F238E27FC236}">
                <a16:creationId xmlns:a16="http://schemas.microsoft.com/office/drawing/2014/main" id="{1D9A047E-9712-2FB8-B567-DB5F5D7B0D60}"/>
              </a:ext>
            </a:extLst>
          </p:cNvPr>
          <p:cNvSpPr>
            <a:spLocks noGrp="1"/>
          </p:cNvSpPr>
          <p:nvPr>
            <p:ph type="sldNum" sz="quarter" idx="12"/>
          </p:nvPr>
        </p:nvSpPr>
        <p:spPr/>
        <p:txBody>
          <a:bodyPr/>
          <a:lstStyle/>
          <a:p>
            <a:pPr defTabSz="914400">
              <a:defRPr/>
            </a:pPr>
            <a:fld id="{EF8B8D36-CF8D-5D45-BAB2-FB6BAD52B3FE}" type="slidenum">
              <a:rPr lang="it-IT" altLang="it-IT">
                <a:solidFill>
                  <a:prstClr val="black">
                    <a:tint val="75000"/>
                  </a:prstClr>
                </a:solidFill>
                <a:latin typeface="Calibri" panose="020F0502020204030204"/>
              </a:rPr>
              <a:pPr defTabSz="914400">
                <a:defRPr/>
              </a:pPr>
              <a:t>3</a:t>
            </a:fld>
            <a:endParaRPr lang="it-IT" altLang="it-IT">
              <a:solidFill>
                <a:prstClr val="black">
                  <a:tint val="75000"/>
                </a:prstClr>
              </a:solidFill>
              <a:latin typeface="Calibri" panose="020F0502020204030204"/>
            </a:endParaRPr>
          </a:p>
        </p:txBody>
      </p:sp>
      <p:sp>
        <p:nvSpPr>
          <p:cNvPr id="53252" name="Rettangolo 4">
            <a:extLst>
              <a:ext uri="{FF2B5EF4-FFF2-40B4-BE49-F238E27FC236}">
                <a16:creationId xmlns:a16="http://schemas.microsoft.com/office/drawing/2014/main" id="{D5A634E4-CCB3-F24E-E778-B6550C805EA0}"/>
              </a:ext>
            </a:extLst>
          </p:cNvPr>
          <p:cNvSpPr>
            <a:spLocks noChangeArrowheads="1"/>
          </p:cNvSpPr>
          <p:nvPr/>
        </p:nvSpPr>
        <p:spPr bwMode="auto">
          <a:xfrm>
            <a:off x="2152650" y="2348880"/>
            <a:ext cx="7327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pPr>
            <a:r>
              <a:rPr lang="it-IT" altLang="it-IT" dirty="0">
                <a:solidFill>
                  <a:prstClr val="black"/>
                </a:solidFill>
                <a:hlinkClick r:id="rId4"/>
              </a:rPr>
              <a:t>https://www.youtube.com/watch?v=q1Aq0Hl5Owk</a:t>
            </a:r>
            <a:endParaRPr lang="it-IT" altLang="it-IT" dirty="0">
              <a:solidFill>
                <a:prstClr val="black"/>
              </a:solidFill>
            </a:endParaRPr>
          </a:p>
          <a:p>
            <a:pPr defTabSz="914400" eaLnBrk="0" fontAlgn="base" hangingPunct="0">
              <a:spcBef>
                <a:spcPct val="0"/>
              </a:spcBef>
              <a:spcAft>
                <a:spcPct val="0"/>
              </a:spcAft>
            </a:pPr>
            <a:endParaRPr lang="it-IT" altLang="it-IT" dirty="0">
              <a:solidFill>
                <a:prstClr val="blac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numero diapositiva 4">
            <a:extLst>
              <a:ext uri="{FF2B5EF4-FFF2-40B4-BE49-F238E27FC236}">
                <a16:creationId xmlns:a16="http://schemas.microsoft.com/office/drawing/2014/main" id="{DD19A4BB-1DE7-B70C-6243-75E5FEA0468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432A606D-20D7-E444-973B-E13FC4CAFDD9}" type="slidenum">
              <a:rPr lang="it-IT" altLang="it-IT" sz="1400">
                <a:solidFill>
                  <a:prstClr val="black"/>
                </a:solidFill>
                <a:latin typeface="Times New Roman" panose="02020603050405020304" pitchFamily="18" charset="0"/>
              </a:rPr>
              <a:pPr defTabSz="914400" fontAlgn="base">
                <a:spcBef>
                  <a:spcPct val="0"/>
                </a:spcBef>
                <a:spcAft>
                  <a:spcPct val="0"/>
                </a:spcAft>
              </a:pPr>
              <a:t>30</a:t>
            </a:fld>
            <a:endParaRPr lang="it-IT" altLang="it-IT" sz="1400">
              <a:solidFill>
                <a:prstClr val="black"/>
              </a:solidFill>
              <a:latin typeface="Times New Roman" panose="02020603050405020304" pitchFamily="18" charset="0"/>
            </a:endParaRPr>
          </a:p>
        </p:txBody>
      </p:sp>
      <p:sp>
        <p:nvSpPr>
          <p:cNvPr id="43010" name="Text Box 2">
            <a:extLst>
              <a:ext uri="{FF2B5EF4-FFF2-40B4-BE49-F238E27FC236}">
                <a16:creationId xmlns:a16="http://schemas.microsoft.com/office/drawing/2014/main" id="{D4B20D2B-588D-801C-C6CC-50F14FDFAF08}"/>
              </a:ext>
            </a:extLst>
          </p:cNvPr>
          <p:cNvSpPr txBox="1">
            <a:spLocks noChangeArrowheads="1"/>
          </p:cNvSpPr>
          <p:nvPr/>
        </p:nvSpPr>
        <p:spPr bwMode="auto">
          <a:xfrm>
            <a:off x="2424113" y="260351"/>
            <a:ext cx="78486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3200" b="1">
                <a:solidFill>
                  <a:srgbClr val="FF6600"/>
                </a:solidFill>
                <a:latin typeface="Bookman Old Style" panose="02050604050505020204" pitchFamily="18" charset="0"/>
              </a:rPr>
              <a:t>Gli otto elementi per decidere bene</a:t>
            </a:r>
            <a:endParaRPr lang="it-IT" altLang="it-IT" sz="3200" b="1" i="1">
              <a:solidFill>
                <a:srgbClr val="FF6600"/>
              </a:solidFill>
              <a:latin typeface="Bookman Old Style" panose="02050604050505020204" pitchFamily="18" charset="0"/>
            </a:endParaRPr>
          </a:p>
          <a:p>
            <a:pPr defTabSz="914400" fontAlgn="base">
              <a:spcBef>
                <a:spcPct val="0"/>
              </a:spcBef>
              <a:spcAft>
                <a:spcPct val="0"/>
              </a:spcAft>
            </a:pPr>
            <a:endParaRPr lang="it-IT" altLang="it-IT" sz="3200" b="1" i="1">
              <a:solidFill>
                <a:prstClr val="black"/>
              </a:solidFill>
              <a:latin typeface="Bookman Old Style" panose="02050604050505020204" pitchFamily="18" charset="0"/>
            </a:endParaRPr>
          </a:p>
          <a:p>
            <a:pPr defTabSz="914400" fontAlgn="base">
              <a:spcBef>
                <a:spcPct val="0"/>
              </a:spcBef>
              <a:spcAft>
                <a:spcPct val="0"/>
              </a:spcAft>
            </a:pPr>
            <a:r>
              <a:rPr lang="it-IT" altLang="it-IT" sz="3200" b="1" i="1">
                <a:solidFill>
                  <a:srgbClr val="00B050"/>
                </a:solidFill>
                <a:latin typeface="Bookman Old Style" panose="02050604050505020204" pitchFamily="18" charset="0"/>
              </a:rPr>
              <a:t>Pr</a:t>
            </a:r>
            <a:r>
              <a:rPr lang="it-IT" altLang="it-IT" sz="3200" b="1">
                <a:solidFill>
                  <a:prstClr val="black"/>
                </a:solidFill>
                <a:latin typeface="Bookman Old Style" panose="02050604050505020204" pitchFamily="18" charset="0"/>
              </a:rPr>
              <a:t>oblema</a:t>
            </a:r>
          </a:p>
          <a:p>
            <a:pPr defTabSz="914400" fontAlgn="base">
              <a:spcBef>
                <a:spcPct val="0"/>
              </a:spcBef>
              <a:spcAft>
                <a:spcPct val="0"/>
              </a:spcAft>
            </a:pPr>
            <a:r>
              <a:rPr lang="it-IT" altLang="it-IT" sz="3200" b="1" i="1">
                <a:solidFill>
                  <a:srgbClr val="00B050"/>
                </a:solidFill>
                <a:latin typeface="Bookman Old Style" panose="02050604050505020204" pitchFamily="18" charset="0"/>
              </a:rPr>
              <a:t>O</a:t>
            </a:r>
            <a:r>
              <a:rPr lang="it-IT" altLang="it-IT" sz="3200" b="1">
                <a:solidFill>
                  <a:prstClr val="black"/>
                </a:solidFill>
                <a:latin typeface="Bookman Old Style" panose="02050604050505020204" pitchFamily="18" charset="0"/>
              </a:rPr>
              <a:t>biettivi</a:t>
            </a:r>
            <a:endParaRPr lang="it-IT" altLang="it-IT" sz="3200" b="1" i="1">
              <a:solidFill>
                <a:prstClr val="black"/>
              </a:solidFill>
              <a:latin typeface="Bookman Old Style" panose="02050604050505020204" pitchFamily="18" charset="0"/>
            </a:endParaRPr>
          </a:p>
          <a:p>
            <a:pPr defTabSz="914400" fontAlgn="base">
              <a:spcBef>
                <a:spcPct val="0"/>
              </a:spcBef>
              <a:spcAft>
                <a:spcPct val="0"/>
              </a:spcAft>
            </a:pPr>
            <a:r>
              <a:rPr lang="it-IT" altLang="it-IT" sz="3200" b="1" i="1">
                <a:solidFill>
                  <a:srgbClr val="00B050"/>
                </a:solidFill>
                <a:latin typeface="Bookman Old Style" panose="02050604050505020204" pitchFamily="18" charset="0"/>
              </a:rPr>
              <a:t>A</a:t>
            </a:r>
            <a:r>
              <a:rPr lang="it-IT" altLang="it-IT" sz="3200" b="1">
                <a:solidFill>
                  <a:prstClr val="black"/>
                </a:solidFill>
                <a:latin typeface="Bookman Old Style" panose="02050604050505020204" pitchFamily="18" charset="0"/>
              </a:rPr>
              <a:t>lternative</a:t>
            </a:r>
            <a:endParaRPr lang="it-IT" altLang="it-IT" sz="3200" b="1" i="1">
              <a:solidFill>
                <a:prstClr val="black"/>
              </a:solidFill>
              <a:latin typeface="Bookman Old Style" panose="02050604050505020204" pitchFamily="18" charset="0"/>
            </a:endParaRPr>
          </a:p>
          <a:p>
            <a:pPr defTabSz="914400" fontAlgn="base">
              <a:spcBef>
                <a:spcPct val="0"/>
              </a:spcBef>
              <a:spcAft>
                <a:spcPct val="0"/>
              </a:spcAft>
            </a:pPr>
            <a:r>
              <a:rPr lang="it-IT" altLang="it-IT" sz="3200" b="1" i="1">
                <a:solidFill>
                  <a:srgbClr val="00B050"/>
                </a:solidFill>
                <a:latin typeface="Bookman Old Style" panose="02050604050505020204" pitchFamily="18" charset="0"/>
              </a:rPr>
              <a:t>C</a:t>
            </a:r>
            <a:r>
              <a:rPr lang="it-IT" altLang="it-IT" sz="3200" b="1">
                <a:solidFill>
                  <a:prstClr val="black"/>
                </a:solidFill>
                <a:latin typeface="Bookman Old Style" panose="02050604050505020204" pitchFamily="18" charset="0"/>
              </a:rPr>
              <a:t>onseguenze</a:t>
            </a:r>
            <a:endParaRPr lang="it-IT" altLang="it-IT" sz="3200" b="1" i="1">
              <a:solidFill>
                <a:prstClr val="black"/>
              </a:solidFill>
              <a:latin typeface="Bookman Old Style" panose="02050604050505020204" pitchFamily="18" charset="0"/>
            </a:endParaRPr>
          </a:p>
          <a:p>
            <a:pPr defTabSz="914400" fontAlgn="base">
              <a:spcBef>
                <a:spcPct val="0"/>
              </a:spcBef>
              <a:spcAft>
                <a:spcPct val="0"/>
              </a:spcAft>
            </a:pPr>
            <a:r>
              <a:rPr lang="it-IT" altLang="it-IT" sz="3200" b="1" i="1">
                <a:solidFill>
                  <a:srgbClr val="00B050"/>
                </a:solidFill>
                <a:latin typeface="Bookman Old Style" panose="02050604050505020204" pitchFamily="18" charset="0"/>
              </a:rPr>
              <a:t>T</a:t>
            </a:r>
            <a:r>
              <a:rPr lang="it-IT" altLang="it-IT" sz="3200" b="1">
                <a:solidFill>
                  <a:prstClr val="black"/>
                </a:solidFill>
                <a:latin typeface="Bookman Old Style" panose="02050604050505020204" pitchFamily="18" charset="0"/>
              </a:rPr>
              <a:t>radeoff</a:t>
            </a:r>
            <a:r>
              <a:rPr lang="it-IT" altLang="it-IT" sz="3200" b="1">
                <a:solidFill>
                  <a:srgbClr val="00B050"/>
                </a:solidFill>
                <a:latin typeface="Bookman Old Style" panose="02050604050505020204" pitchFamily="18" charset="0"/>
              </a:rPr>
              <a:t> </a:t>
            </a:r>
            <a:r>
              <a:rPr lang="it-IT" altLang="it-IT" sz="3200" b="1">
                <a:solidFill>
                  <a:prstClr val="black"/>
                </a:solidFill>
                <a:latin typeface="Bookman Old Style" panose="02050604050505020204" pitchFamily="18" charset="0"/>
              </a:rPr>
              <a:t>(compromessi)</a:t>
            </a:r>
          </a:p>
          <a:p>
            <a:pPr defTabSz="914400" fontAlgn="base">
              <a:spcBef>
                <a:spcPct val="0"/>
              </a:spcBef>
              <a:spcAft>
                <a:spcPct val="0"/>
              </a:spcAft>
            </a:pPr>
            <a:r>
              <a:rPr lang="it-IT" altLang="it-IT" sz="3200" b="1">
                <a:solidFill>
                  <a:prstClr val="black"/>
                </a:solidFill>
                <a:latin typeface="Bookman Old Style" panose="02050604050505020204" pitchFamily="18" charset="0"/>
              </a:rPr>
              <a:t>………………………….</a:t>
            </a:r>
          </a:p>
          <a:p>
            <a:pPr defTabSz="914400" fontAlgn="base">
              <a:spcBef>
                <a:spcPct val="0"/>
              </a:spcBef>
              <a:spcAft>
                <a:spcPct val="0"/>
              </a:spcAft>
            </a:pPr>
            <a:r>
              <a:rPr lang="it-IT" altLang="it-IT" sz="3200" b="1">
                <a:solidFill>
                  <a:prstClr val="black"/>
                </a:solidFill>
                <a:latin typeface="Bookman Old Style" panose="02050604050505020204" pitchFamily="18" charset="0"/>
              </a:rPr>
              <a:t>Incertezza</a:t>
            </a:r>
          </a:p>
          <a:p>
            <a:pPr defTabSz="914400" fontAlgn="base">
              <a:spcBef>
                <a:spcPct val="0"/>
              </a:spcBef>
              <a:spcAft>
                <a:spcPct val="0"/>
              </a:spcAft>
            </a:pPr>
            <a:r>
              <a:rPr lang="it-IT" altLang="it-IT" sz="3200" b="1">
                <a:solidFill>
                  <a:prstClr val="black"/>
                </a:solidFill>
                <a:latin typeface="Bookman Old Style" panose="02050604050505020204" pitchFamily="18" charset="0"/>
              </a:rPr>
              <a:t>Tolleranza del rischio</a:t>
            </a:r>
          </a:p>
          <a:p>
            <a:pPr defTabSz="914400" fontAlgn="base">
              <a:spcBef>
                <a:spcPct val="0"/>
              </a:spcBef>
              <a:spcAft>
                <a:spcPct val="0"/>
              </a:spcAft>
            </a:pPr>
            <a:r>
              <a:rPr lang="it-IT" altLang="it-IT" sz="3200" b="1">
                <a:solidFill>
                  <a:prstClr val="black"/>
                </a:solidFill>
                <a:latin typeface="Bookman Old Style" panose="02050604050505020204" pitchFamily="18" charset="0"/>
              </a:rPr>
              <a:t>Decisioni collegate</a:t>
            </a:r>
            <a:r>
              <a:rPr lang="it-IT" altLang="it-IT" sz="3200">
                <a:solidFill>
                  <a:prstClr val="black"/>
                </a:solidFill>
                <a:latin typeface="Bookman Old Style" panose="02050604050505020204" pitchFamily="18"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egnaposto numero diapositiva 4">
            <a:extLst>
              <a:ext uri="{FF2B5EF4-FFF2-40B4-BE49-F238E27FC236}">
                <a16:creationId xmlns:a16="http://schemas.microsoft.com/office/drawing/2014/main" id="{99521386-C9C5-2A4E-2D4E-250BDE84F4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454F3756-B906-0F49-9D71-1E93AB6601ED}" type="slidenum">
              <a:rPr lang="it-IT" altLang="it-IT" sz="1400">
                <a:solidFill>
                  <a:prstClr val="black"/>
                </a:solidFill>
                <a:latin typeface="Times New Roman" panose="02020603050405020304" pitchFamily="18" charset="0"/>
              </a:rPr>
              <a:pPr defTabSz="914400" fontAlgn="base">
                <a:spcBef>
                  <a:spcPct val="0"/>
                </a:spcBef>
                <a:spcAft>
                  <a:spcPct val="0"/>
                </a:spcAft>
              </a:pPr>
              <a:t>31</a:t>
            </a:fld>
            <a:endParaRPr lang="it-IT" altLang="it-IT" sz="1400">
              <a:solidFill>
                <a:prstClr val="black"/>
              </a:solidFill>
              <a:latin typeface="Times New Roman" panose="02020603050405020304" pitchFamily="18" charset="0"/>
            </a:endParaRPr>
          </a:p>
        </p:txBody>
      </p:sp>
      <p:sp>
        <p:nvSpPr>
          <p:cNvPr id="44034" name="Text Box 2">
            <a:extLst>
              <a:ext uri="{FF2B5EF4-FFF2-40B4-BE49-F238E27FC236}">
                <a16:creationId xmlns:a16="http://schemas.microsoft.com/office/drawing/2014/main" id="{6C6D15C8-1E5A-19F5-C9A0-2B4D79A2DC32}"/>
              </a:ext>
            </a:extLst>
          </p:cNvPr>
          <p:cNvSpPr txBox="1">
            <a:spLocks noChangeArrowheads="1"/>
          </p:cNvSpPr>
          <p:nvPr/>
        </p:nvSpPr>
        <p:spPr bwMode="auto">
          <a:xfrm>
            <a:off x="2135189" y="260350"/>
            <a:ext cx="81375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endParaRPr lang="it-IT" altLang="it-IT" sz="3600" b="1">
              <a:solidFill>
                <a:prstClr val="black"/>
              </a:solidFill>
              <a:latin typeface="Bookman Old Style" panose="02050604050505020204" pitchFamily="18" charset="0"/>
            </a:endParaRPr>
          </a:p>
          <a:p>
            <a:pPr algn="ctr" defTabSz="914400" fontAlgn="base">
              <a:spcBef>
                <a:spcPct val="0"/>
              </a:spcBef>
              <a:spcAft>
                <a:spcPct val="0"/>
              </a:spcAft>
            </a:pPr>
            <a:endParaRPr lang="it-IT" altLang="it-IT" sz="3600" b="1">
              <a:solidFill>
                <a:prstClr val="black"/>
              </a:solidFill>
              <a:latin typeface="Bookman Old Style" panose="02050604050505020204" pitchFamily="18" charset="0"/>
            </a:endParaRPr>
          </a:p>
          <a:p>
            <a:pPr algn="ctr" defTabSz="914400" fontAlgn="base">
              <a:spcBef>
                <a:spcPct val="0"/>
              </a:spcBef>
              <a:spcAft>
                <a:spcPct val="0"/>
              </a:spcAft>
            </a:pPr>
            <a:endParaRPr lang="it-IT" altLang="it-IT" sz="3600" b="1">
              <a:solidFill>
                <a:prstClr val="black"/>
              </a:solidFill>
              <a:latin typeface="Bookman Old Style" panose="02050604050505020204" pitchFamily="18" charset="0"/>
            </a:endParaRPr>
          </a:p>
          <a:p>
            <a:pPr algn="ctr" defTabSz="914400" fontAlgn="base">
              <a:spcBef>
                <a:spcPct val="0"/>
              </a:spcBef>
              <a:spcAft>
                <a:spcPct val="0"/>
              </a:spcAft>
            </a:pPr>
            <a:r>
              <a:rPr lang="it-IT" altLang="it-IT" sz="3600">
                <a:solidFill>
                  <a:prstClr val="black"/>
                </a:solidFill>
                <a:latin typeface="Bookman Old Style" panose="02050604050505020204" pitchFamily="18" charset="0"/>
              </a:rPr>
              <a:t>"non possiamo risolvere i problemi con gli stessi schemi con i quali li abbiamo creati"</a:t>
            </a:r>
          </a:p>
          <a:p>
            <a:pPr algn="ctr" defTabSz="914400" fontAlgn="base">
              <a:spcBef>
                <a:spcPct val="0"/>
              </a:spcBef>
              <a:spcAft>
                <a:spcPct val="0"/>
              </a:spcAft>
            </a:pPr>
            <a:r>
              <a:rPr lang="it-IT" altLang="it-IT" sz="3600">
                <a:solidFill>
                  <a:prstClr val="black"/>
                </a:solidFill>
                <a:latin typeface="Bookman Old Style" panose="02050604050505020204" pitchFamily="18" charset="0"/>
              </a:rPr>
              <a:t>(Einstein)</a:t>
            </a:r>
          </a:p>
          <a:p>
            <a:pPr defTabSz="914400" fontAlgn="base">
              <a:spcBef>
                <a:spcPct val="0"/>
              </a:spcBef>
              <a:spcAft>
                <a:spcPct val="0"/>
              </a:spcAft>
            </a:pPr>
            <a:br>
              <a:rPr lang="it-IT" altLang="it-IT" sz="2400" b="1" i="1" u="sng">
                <a:solidFill>
                  <a:prstClr val="black"/>
                </a:solidFill>
                <a:latin typeface="Times New Roman" panose="02020603050405020304" pitchFamily="18" charset="0"/>
              </a:rPr>
            </a:br>
            <a:endParaRPr lang="it-IT" altLang="it-IT" sz="2400" b="1" i="1" u="sng">
              <a:solidFill>
                <a:prstClr val="black"/>
              </a:solidFill>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numero diapositiva 4">
            <a:extLst>
              <a:ext uri="{FF2B5EF4-FFF2-40B4-BE49-F238E27FC236}">
                <a16:creationId xmlns:a16="http://schemas.microsoft.com/office/drawing/2014/main" id="{CFA3ED1C-1BEE-BD4D-6271-37AD0CA1A8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BF2E14EA-8779-F74D-BFF8-E2B5C6C4FBD4}" type="slidenum">
              <a:rPr lang="it-IT" altLang="it-IT" sz="1400">
                <a:solidFill>
                  <a:prstClr val="black"/>
                </a:solidFill>
                <a:latin typeface="Times New Roman" panose="02020603050405020304" pitchFamily="18" charset="0"/>
              </a:rPr>
              <a:pPr defTabSz="914400" fontAlgn="base">
                <a:spcBef>
                  <a:spcPct val="0"/>
                </a:spcBef>
                <a:spcAft>
                  <a:spcPct val="0"/>
                </a:spcAft>
              </a:pPr>
              <a:t>32</a:t>
            </a:fld>
            <a:endParaRPr lang="it-IT" altLang="it-IT" sz="1400">
              <a:solidFill>
                <a:prstClr val="black"/>
              </a:solidFill>
              <a:latin typeface="Times New Roman" panose="02020603050405020304" pitchFamily="18" charset="0"/>
            </a:endParaRPr>
          </a:p>
        </p:txBody>
      </p:sp>
      <p:sp>
        <p:nvSpPr>
          <p:cNvPr id="45058" name="Text Box 2">
            <a:extLst>
              <a:ext uri="{FF2B5EF4-FFF2-40B4-BE49-F238E27FC236}">
                <a16:creationId xmlns:a16="http://schemas.microsoft.com/office/drawing/2014/main" id="{850789B9-FBCE-F528-B52F-EE325411F304}"/>
              </a:ext>
            </a:extLst>
          </p:cNvPr>
          <p:cNvSpPr txBox="1">
            <a:spLocks noChangeArrowheads="1"/>
          </p:cNvSpPr>
          <p:nvPr/>
        </p:nvSpPr>
        <p:spPr bwMode="auto">
          <a:xfrm>
            <a:off x="2135189" y="260351"/>
            <a:ext cx="813752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endParaRPr lang="it-IT" altLang="it-IT" sz="3600" b="1">
              <a:solidFill>
                <a:prstClr val="black"/>
              </a:solidFill>
              <a:latin typeface="Bookman Old Style" panose="02050604050505020204" pitchFamily="18" charset="0"/>
            </a:endParaRPr>
          </a:p>
          <a:p>
            <a:pPr algn="ctr" defTabSz="914400" fontAlgn="base">
              <a:spcBef>
                <a:spcPct val="0"/>
              </a:spcBef>
              <a:spcAft>
                <a:spcPct val="0"/>
              </a:spcAft>
            </a:pPr>
            <a:endParaRPr lang="it-IT" altLang="it-IT" sz="3600" b="1">
              <a:solidFill>
                <a:prstClr val="black"/>
              </a:solidFill>
              <a:latin typeface="Bookman Old Style" panose="02050604050505020204" pitchFamily="18" charset="0"/>
            </a:endParaRPr>
          </a:p>
          <a:p>
            <a:pPr algn="ctr" defTabSz="914400" fontAlgn="base">
              <a:spcBef>
                <a:spcPct val="0"/>
              </a:spcBef>
              <a:spcAft>
                <a:spcPct val="0"/>
              </a:spcAft>
            </a:pPr>
            <a:r>
              <a:rPr lang="it-IT" altLang="it-IT" sz="3600">
                <a:solidFill>
                  <a:prstClr val="black"/>
                </a:solidFill>
                <a:latin typeface="Bookman Old Style" panose="02050604050505020204" pitchFamily="18" charset="0"/>
              </a:rPr>
              <a:t>Per sapere quando un problema è ben risolto: basta verificare i risultati.</a:t>
            </a:r>
          </a:p>
          <a:p>
            <a:pPr algn="ctr" defTabSz="914400" fontAlgn="base">
              <a:spcBef>
                <a:spcPct val="0"/>
              </a:spcBef>
              <a:spcAft>
                <a:spcPct val="0"/>
              </a:spcAft>
            </a:pPr>
            <a:r>
              <a:rPr lang="it-IT" altLang="it-IT" sz="3600">
                <a:solidFill>
                  <a:prstClr val="black"/>
                </a:solidFill>
                <a:latin typeface="Bookman Old Style" panose="02050604050505020204" pitchFamily="18" charset="0"/>
              </a:rPr>
              <a:t>Se sono adeguati all’obiettivo, il problema è stato affrontato e superato in modo efficace.</a:t>
            </a:r>
            <a:endParaRPr lang="en-GB" altLang="it-IT" sz="3600">
              <a:solidFill>
                <a:prstClr val="black"/>
              </a:solidFill>
              <a:latin typeface="Bookman Old Style" panose="02050604050505020204" pitchFamily="18" charset="0"/>
            </a:endParaRPr>
          </a:p>
          <a:p>
            <a:pPr defTabSz="914400" fontAlgn="base">
              <a:spcBef>
                <a:spcPct val="0"/>
              </a:spcBef>
              <a:spcAft>
                <a:spcPct val="0"/>
              </a:spcAft>
            </a:pPr>
            <a:br>
              <a:rPr lang="en-GB" altLang="it-IT" sz="2400" i="1" u="sng">
                <a:solidFill>
                  <a:prstClr val="black"/>
                </a:solidFill>
                <a:latin typeface="Times New Roman" panose="02020603050405020304" pitchFamily="18" charset="0"/>
              </a:rPr>
            </a:br>
            <a:endParaRPr lang="it-IT" altLang="it-IT" sz="2400" i="1" u="sng">
              <a:solidFill>
                <a:prstClr val="black"/>
              </a:solidFill>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numero diapositiva 4">
            <a:extLst>
              <a:ext uri="{FF2B5EF4-FFF2-40B4-BE49-F238E27FC236}">
                <a16:creationId xmlns:a16="http://schemas.microsoft.com/office/drawing/2014/main" id="{C864DC75-ED63-E526-57F6-594FE29E09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2A8FED8D-EF26-D342-B788-D532B66F68F0}" type="slidenum">
              <a:rPr lang="it-IT" altLang="it-IT" sz="1400">
                <a:solidFill>
                  <a:prstClr val="black"/>
                </a:solidFill>
                <a:latin typeface="Times New Roman" panose="02020603050405020304" pitchFamily="18" charset="0"/>
              </a:rPr>
              <a:pPr defTabSz="914400" fontAlgn="base">
                <a:spcBef>
                  <a:spcPct val="0"/>
                </a:spcBef>
                <a:spcAft>
                  <a:spcPct val="0"/>
                </a:spcAft>
              </a:pPr>
              <a:t>33</a:t>
            </a:fld>
            <a:endParaRPr lang="it-IT" altLang="it-IT" sz="1400">
              <a:solidFill>
                <a:prstClr val="black"/>
              </a:solidFill>
              <a:latin typeface="Times New Roman" panose="02020603050405020304" pitchFamily="18" charset="0"/>
            </a:endParaRPr>
          </a:p>
        </p:txBody>
      </p:sp>
      <p:sp>
        <p:nvSpPr>
          <p:cNvPr id="46082" name="Text Box 2">
            <a:extLst>
              <a:ext uri="{FF2B5EF4-FFF2-40B4-BE49-F238E27FC236}">
                <a16:creationId xmlns:a16="http://schemas.microsoft.com/office/drawing/2014/main" id="{EEFF8761-0FAE-4296-9220-D3F6D067414A}"/>
              </a:ext>
            </a:extLst>
          </p:cNvPr>
          <p:cNvSpPr txBox="1">
            <a:spLocks noChangeArrowheads="1"/>
          </p:cNvSpPr>
          <p:nvPr/>
        </p:nvSpPr>
        <p:spPr bwMode="auto">
          <a:xfrm>
            <a:off x="2135189" y="260350"/>
            <a:ext cx="8137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en-GB" altLang="it-IT" sz="2800" b="1">
                <a:solidFill>
                  <a:srgbClr val="FF6600"/>
                </a:solidFill>
                <a:latin typeface="Bookman Old Style" panose="02050604050505020204" pitchFamily="18" charset="0"/>
              </a:rPr>
              <a:t>Metodo PDCA</a:t>
            </a:r>
          </a:p>
          <a:p>
            <a:pPr algn="ctr" defTabSz="914400" fontAlgn="base">
              <a:spcBef>
                <a:spcPct val="0"/>
              </a:spcBef>
              <a:spcAft>
                <a:spcPct val="0"/>
              </a:spcAft>
            </a:pPr>
            <a:endParaRPr lang="en-GB" altLang="it-IT" sz="2000" b="1">
              <a:solidFill>
                <a:srgbClr val="FF6600"/>
              </a:solidFill>
              <a:latin typeface="Bookman Old Style" panose="02050604050505020204" pitchFamily="18" charset="0"/>
            </a:endParaRPr>
          </a:p>
          <a:p>
            <a:pPr defTabSz="914400" fontAlgn="base">
              <a:spcBef>
                <a:spcPct val="0"/>
              </a:spcBef>
              <a:spcAft>
                <a:spcPct val="0"/>
              </a:spcAft>
            </a:pPr>
            <a:r>
              <a:rPr lang="en-GB" altLang="it-IT" sz="2400" b="1">
                <a:solidFill>
                  <a:prstClr val="black"/>
                </a:solidFill>
                <a:latin typeface="Bookman Old Style" panose="02050604050505020204" pitchFamily="18" charset="0"/>
              </a:rPr>
              <a:t>Plan – Do – Check - Act</a:t>
            </a:r>
          </a:p>
          <a:p>
            <a:pPr defTabSz="914400" fontAlgn="base">
              <a:spcBef>
                <a:spcPct val="0"/>
              </a:spcBef>
              <a:spcAft>
                <a:spcPct val="0"/>
              </a:spcAft>
            </a:pPr>
            <a:r>
              <a:rPr lang="en-GB" altLang="it-IT" sz="1400" b="1">
                <a:solidFill>
                  <a:prstClr val="black"/>
                </a:solidFill>
                <a:latin typeface="Bookman Old Style" panose="02050604050505020204" pitchFamily="18" charset="0"/>
              </a:rPr>
              <a:t>(Ruota di </a:t>
            </a:r>
            <a:r>
              <a:rPr lang="it-IT" altLang="it-IT" sz="1400">
                <a:solidFill>
                  <a:prstClr val="black"/>
                </a:solidFill>
                <a:latin typeface="Bookman Old Style" panose="02050604050505020204" pitchFamily="18" charset="0"/>
              </a:rPr>
              <a:t>William Edwards </a:t>
            </a:r>
            <a:r>
              <a:rPr lang="en-GB" altLang="it-IT" sz="1400" b="1">
                <a:solidFill>
                  <a:prstClr val="black"/>
                </a:solidFill>
                <a:latin typeface="Bookman Old Style" panose="02050604050505020204" pitchFamily="18" charset="0"/>
              </a:rPr>
              <a:t>Deming)</a:t>
            </a:r>
            <a:endParaRPr lang="it-IT" altLang="it-IT" sz="1400" b="1">
              <a:solidFill>
                <a:prstClr val="black"/>
              </a:solidFill>
              <a:latin typeface="Bookman Old Style" panose="02050604050505020204" pitchFamily="18" charset="0"/>
            </a:endParaRPr>
          </a:p>
          <a:p>
            <a:pPr defTabSz="914400" fontAlgn="base">
              <a:spcBef>
                <a:spcPct val="0"/>
              </a:spcBef>
              <a:spcAft>
                <a:spcPct val="0"/>
              </a:spcAft>
            </a:pPr>
            <a:endParaRPr lang="it-IT" altLang="it-IT" sz="1200" b="1">
              <a:solidFill>
                <a:prstClr val="black"/>
              </a:solidFill>
              <a:latin typeface="Bookman Old Style" panose="02050604050505020204" pitchFamily="18" charset="0"/>
            </a:endParaRPr>
          </a:p>
        </p:txBody>
      </p:sp>
      <p:sp>
        <p:nvSpPr>
          <p:cNvPr id="46083" name="Line 4">
            <a:extLst>
              <a:ext uri="{FF2B5EF4-FFF2-40B4-BE49-F238E27FC236}">
                <a16:creationId xmlns:a16="http://schemas.microsoft.com/office/drawing/2014/main" id="{34124B98-4636-9456-72AA-8F1FB10B263A}"/>
              </a:ext>
            </a:extLst>
          </p:cNvPr>
          <p:cNvSpPr>
            <a:spLocks noChangeShapeType="1"/>
          </p:cNvSpPr>
          <p:nvPr/>
        </p:nvSpPr>
        <p:spPr bwMode="auto">
          <a:xfrm>
            <a:off x="8401050" y="981076"/>
            <a:ext cx="0" cy="15843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pPr defTabSz="914400" eaLnBrk="0" fontAlgn="base" hangingPunct="0">
              <a:spcBef>
                <a:spcPct val="0"/>
              </a:spcBef>
              <a:spcAft>
                <a:spcPct val="0"/>
              </a:spcAft>
            </a:pPr>
            <a:endParaRPr lang="it-IT">
              <a:solidFill>
                <a:prstClr val="black"/>
              </a:solidFill>
              <a:latin typeface="Calibri" panose="020F0502020204030204" pitchFamily="34" charset="0"/>
            </a:endParaRPr>
          </a:p>
        </p:txBody>
      </p:sp>
      <p:pic>
        <p:nvPicPr>
          <p:cNvPr id="46084" name="Immagine 1">
            <a:extLst>
              <a:ext uri="{FF2B5EF4-FFF2-40B4-BE49-F238E27FC236}">
                <a16:creationId xmlns:a16="http://schemas.microsoft.com/office/drawing/2014/main" id="{AC5F720D-FA3D-0A98-6FCA-D722A0AE1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6" y="1974851"/>
            <a:ext cx="561657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numero diapositiva 4">
            <a:extLst>
              <a:ext uri="{FF2B5EF4-FFF2-40B4-BE49-F238E27FC236}">
                <a16:creationId xmlns:a16="http://schemas.microsoft.com/office/drawing/2014/main" id="{42234ACF-F040-ECC7-7569-C964A37C5A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53707A7A-FE6F-2449-A2F2-3CF2BBEEA57D}" type="slidenum">
              <a:rPr lang="it-IT" altLang="it-IT" sz="1400">
                <a:solidFill>
                  <a:prstClr val="black"/>
                </a:solidFill>
                <a:latin typeface="Times New Roman" panose="02020603050405020304" pitchFamily="18" charset="0"/>
              </a:rPr>
              <a:pPr defTabSz="914400" fontAlgn="base">
                <a:spcBef>
                  <a:spcPct val="0"/>
                </a:spcBef>
                <a:spcAft>
                  <a:spcPct val="0"/>
                </a:spcAft>
              </a:pPr>
              <a:t>34</a:t>
            </a:fld>
            <a:endParaRPr lang="it-IT" altLang="it-IT" sz="1400">
              <a:solidFill>
                <a:prstClr val="black"/>
              </a:solidFill>
              <a:latin typeface="Times New Roman" panose="02020603050405020304" pitchFamily="18" charset="0"/>
            </a:endParaRPr>
          </a:p>
        </p:txBody>
      </p:sp>
      <p:sp>
        <p:nvSpPr>
          <p:cNvPr id="47106" name="Text Box 2">
            <a:extLst>
              <a:ext uri="{FF2B5EF4-FFF2-40B4-BE49-F238E27FC236}">
                <a16:creationId xmlns:a16="http://schemas.microsoft.com/office/drawing/2014/main" id="{9FF02E73-C4A8-CF3E-E78C-32691AF0B183}"/>
              </a:ext>
            </a:extLst>
          </p:cNvPr>
          <p:cNvSpPr txBox="1">
            <a:spLocks noChangeArrowheads="1"/>
          </p:cNvSpPr>
          <p:nvPr/>
        </p:nvSpPr>
        <p:spPr bwMode="auto">
          <a:xfrm>
            <a:off x="2135189" y="260350"/>
            <a:ext cx="81375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en-GB" altLang="it-IT" sz="2800" b="1">
                <a:solidFill>
                  <a:srgbClr val="FF6600"/>
                </a:solidFill>
                <a:latin typeface="Bookman Old Style" panose="02050604050505020204" pitchFamily="18" charset="0"/>
              </a:rPr>
              <a:t>Metodo PDCA</a:t>
            </a:r>
          </a:p>
          <a:p>
            <a:pPr algn="ctr" defTabSz="914400" fontAlgn="base">
              <a:spcBef>
                <a:spcPct val="0"/>
              </a:spcBef>
              <a:spcAft>
                <a:spcPct val="0"/>
              </a:spcAft>
            </a:pPr>
            <a:endParaRPr lang="en-GB" altLang="it-IT" sz="2000" b="1">
              <a:solidFill>
                <a:srgbClr val="FF6600"/>
              </a:solidFill>
              <a:latin typeface="Bookman Old Style" panose="02050604050505020204" pitchFamily="18" charset="0"/>
            </a:endParaRPr>
          </a:p>
          <a:p>
            <a:pPr defTabSz="914400" fontAlgn="base">
              <a:spcBef>
                <a:spcPct val="0"/>
              </a:spcBef>
              <a:spcAft>
                <a:spcPct val="0"/>
              </a:spcAft>
            </a:pPr>
            <a:endParaRPr lang="it-IT" altLang="it-IT" sz="1200">
              <a:solidFill>
                <a:prstClr val="black"/>
              </a:solidFill>
              <a:latin typeface="Bookman Old Style" panose="02050604050505020204" pitchFamily="18" charset="0"/>
            </a:endParaRPr>
          </a:p>
          <a:p>
            <a:pPr defTabSz="914400" fontAlgn="base">
              <a:spcBef>
                <a:spcPct val="0"/>
              </a:spcBef>
              <a:spcAft>
                <a:spcPct val="0"/>
              </a:spcAft>
            </a:pPr>
            <a:r>
              <a:rPr lang="it-IT" altLang="it-IT" b="1">
                <a:solidFill>
                  <a:srgbClr val="FF6600"/>
                </a:solidFill>
                <a:latin typeface="Bookman Old Style" panose="02050604050505020204" pitchFamily="18" charset="0"/>
              </a:rPr>
              <a:t>PLAN - PIANIFICARE:</a:t>
            </a:r>
            <a:br>
              <a:rPr lang="it-IT" altLang="it-IT" b="1">
                <a:solidFill>
                  <a:srgbClr val="FF6600"/>
                </a:solidFill>
                <a:latin typeface="Bookman Old Style" panose="02050604050505020204" pitchFamily="18" charset="0"/>
              </a:rPr>
            </a:br>
            <a:r>
              <a:rPr lang="it-IT" altLang="it-IT">
                <a:solidFill>
                  <a:prstClr val="black"/>
                </a:solidFill>
                <a:latin typeface="Bookman Old Style" panose="02050604050505020204" pitchFamily="18" charset="0"/>
              </a:rPr>
              <a:t>1.</a:t>
            </a:r>
            <a:r>
              <a:rPr lang="it-IT" altLang="it-IT" b="1">
                <a:solidFill>
                  <a:prstClr val="black"/>
                </a:solidFill>
                <a:latin typeface="Bookman Old Style" panose="02050604050505020204" pitchFamily="18" charset="0"/>
              </a:rPr>
              <a:t> </a:t>
            </a:r>
            <a:r>
              <a:rPr lang="it-IT" altLang="it-IT">
                <a:solidFill>
                  <a:prstClr val="black"/>
                </a:solidFill>
                <a:latin typeface="Bookman Old Style" panose="02050604050505020204" pitchFamily="18" charset="0"/>
              </a:rPr>
              <a:t>Identificare e definire il problema e le cause</a:t>
            </a:r>
          </a:p>
          <a:p>
            <a:pPr defTabSz="914400" fontAlgn="base">
              <a:spcBef>
                <a:spcPct val="0"/>
              </a:spcBef>
              <a:spcAft>
                <a:spcPct val="0"/>
              </a:spcAft>
            </a:pPr>
            <a:r>
              <a:rPr lang="it-IT" altLang="it-IT">
                <a:solidFill>
                  <a:prstClr val="black"/>
                </a:solidFill>
                <a:latin typeface="Bookman Old Style" panose="02050604050505020204" pitchFamily="18" charset="0"/>
              </a:rPr>
              <a:t>	2. Analizzare il problema e le cause</a:t>
            </a:r>
          </a:p>
          <a:p>
            <a:pPr defTabSz="914400" fontAlgn="base">
              <a:spcBef>
                <a:spcPct val="0"/>
              </a:spcBef>
              <a:spcAft>
                <a:spcPct val="0"/>
              </a:spcAft>
            </a:pPr>
            <a:r>
              <a:rPr lang="it-IT" altLang="it-IT">
                <a:solidFill>
                  <a:prstClr val="black"/>
                </a:solidFill>
                <a:latin typeface="Bookman Old Style" panose="02050604050505020204" pitchFamily="18" charset="0"/>
              </a:rPr>
              <a:t>	3. Stabilire le priorità del problema e delle cause</a:t>
            </a:r>
          </a:p>
          <a:p>
            <a:pPr defTabSz="914400" fontAlgn="base">
              <a:spcBef>
                <a:spcPct val="0"/>
              </a:spcBef>
              <a:spcAft>
                <a:spcPct val="0"/>
              </a:spcAft>
            </a:pPr>
            <a:r>
              <a:rPr lang="it-IT" altLang="it-IT" b="1">
                <a:solidFill>
                  <a:srgbClr val="FF6600"/>
                </a:solidFill>
                <a:latin typeface="Bookman Old Style" panose="02050604050505020204" pitchFamily="18" charset="0"/>
              </a:rPr>
              <a:t>DO - REALIZZARE:</a:t>
            </a:r>
            <a:br>
              <a:rPr lang="it-IT" altLang="it-IT" b="1">
                <a:solidFill>
                  <a:prstClr val="black"/>
                </a:solidFill>
                <a:latin typeface="Bookman Old Style" panose="02050604050505020204" pitchFamily="18" charset="0"/>
              </a:rPr>
            </a:br>
            <a:r>
              <a:rPr lang="it-IT" altLang="it-IT">
                <a:solidFill>
                  <a:prstClr val="black"/>
                </a:solidFill>
                <a:latin typeface="Bookman Old Style" panose="02050604050505020204" pitchFamily="18" charset="0"/>
              </a:rPr>
              <a:t>1. Generare potenziali soluzioni</a:t>
            </a:r>
          </a:p>
          <a:p>
            <a:pPr defTabSz="914400" fontAlgn="base">
              <a:spcBef>
                <a:spcPct val="0"/>
              </a:spcBef>
              <a:spcAft>
                <a:spcPct val="0"/>
              </a:spcAft>
            </a:pPr>
            <a:r>
              <a:rPr lang="it-IT" altLang="it-IT">
                <a:solidFill>
                  <a:prstClr val="black"/>
                </a:solidFill>
                <a:latin typeface="Bookman Old Style" panose="02050604050505020204" pitchFamily="18" charset="0"/>
              </a:rPr>
              <a:t>	2. Pianificare le soluzioni</a:t>
            </a:r>
            <a:br>
              <a:rPr lang="it-IT" altLang="it-IT">
                <a:solidFill>
                  <a:prstClr val="black"/>
                </a:solidFill>
                <a:latin typeface="Bookman Old Style" panose="02050604050505020204" pitchFamily="18" charset="0"/>
              </a:rPr>
            </a:br>
            <a:r>
              <a:rPr lang="it-IT" altLang="it-IT">
                <a:solidFill>
                  <a:prstClr val="black"/>
                </a:solidFill>
                <a:latin typeface="Bookman Old Style" panose="02050604050505020204" pitchFamily="18" charset="0"/>
              </a:rPr>
              <a:t>3. Implementare le soluzioni scelte</a:t>
            </a:r>
          </a:p>
          <a:p>
            <a:pPr defTabSz="914400" fontAlgn="base">
              <a:spcBef>
                <a:spcPct val="0"/>
              </a:spcBef>
              <a:spcAft>
                <a:spcPct val="0"/>
              </a:spcAft>
            </a:pPr>
            <a:r>
              <a:rPr lang="it-IT" altLang="it-IT" b="1">
                <a:solidFill>
                  <a:srgbClr val="FF6600"/>
                </a:solidFill>
                <a:latin typeface="Bookman Old Style" panose="02050604050505020204" pitchFamily="18" charset="0"/>
              </a:rPr>
              <a:t>CHECK – VERIFICARE:</a:t>
            </a:r>
            <a:br>
              <a:rPr lang="it-IT" altLang="it-IT" b="1">
                <a:solidFill>
                  <a:srgbClr val="FF6600"/>
                </a:solidFill>
                <a:latin typeface="Bookman Old Style" panose="02050604050505020204" pitchFamily="18" charset="0"/>
              </a:rPr>
            </a:br>
            <a:r>
              <a:rPr lang="it-IT" altLang="it-IT">
                <a:solidFill>
                  <a:prstClr val="black"/>
                </a:solidFill>
                <a:latin typeface="Bookman Old Style" panose="02050604050505020204" pitchFamily="18" charset="0"/>
              </a:rPr>
              <a:t>1. Valutare i risultati e confrontarli con gli obiettivi</a:t>
            </a:r>
            <a:br>
              <a:rPr lang="it-IT" altLang="it-IT">
                <a:solidFill>
                  <a:prstClr val="black"/>
                </a:solidFill>
                <a:latin typeface="Bookman Old Style" panose="02050604050505020204" pitchFamily="18" charset="0"/>
              </a:rPr>
            </a:br>
            <a:r>
              <a:rPr lang="it-IT" altLang="it-IT">
                <a:solidFill>
                  <a:prstClr val="black"/>
                </a:solidFill>
                <a:latin typeface="Bookman Old Style" panose="02050604050505020204" pitchFamily="18" charset="0"/>
              </a:rPr>
              <a:t>2. Se si è raggiunto l’obiettivo: passare alla fase ACT;</a:t>
            </a:r>
            <a:br>
              <a:rPr lang="it-IT" altLang="it-IT">
                <a:solidFill>
                  <a:prstClr val="black"/>
                </a:solidFill>
                <a:latin typeface="Bookman Old Style" panose="02050604050505020204" pitchFamily="18" charset="0"/>
              </a:rPr>
            </a:br>
            <a:r>
              <a:rPr lang="it-IT" altLang="it-IT">
                <a:solidFill>
                  <a:prstClr val="black"/>
                </a:solidFill>
                <a:latin typeface="Bookman Old Style" panose="02050604050505020204" pitchFamily="18" charset="0"/>
              </a:rPr>
              <a:t>3. Se non si è raggiunto l’obiettivo: ripassare alla fase PLAN.</a:t>
            </a:r>
          </a:p>
          <a:p>
            <a:pPr defTabSz="914400" fontAlgn="base">
              <a:spcBef>
                <a:spcPct val="0"/>
              </a:spcBef>
              <a:spcAft>
                <a:spcPct val="0"/>
              </a:spcAft>
            </a:pPr>
            <a:r>
              <a:rPr lang="it-IT" altLang="it-IT" b="1">
                <a:solidFill>
                  <a:srgbClr val="FF6600"/>
                </a:solidFill>
                <a:latin typeface="Bookman Old Style" panose="02050604050505020204" pitchFamily="18" charset="0"/>
              </a:rPr>
              <a:t>ACT – MANTENERE O MIGLIORARE:</a:t>
            </a:r>
            <a:br>
              <a:rPr lang="it-IT" altLang="it-IT" b="1">
                <a:solidFill>
                  <a:srgbClr val="FF6600"/>
                </a:solidFill>
                <a:latin typeface="Bookman Old Style" panose="02050604050505020204" pitchFamily="18" charset="0"/>
              </a:rPr>
            </a:br>
            <a:r>
              <a:rPr lang="it-IT" altLang="it-IT">
                <a:solidFill>
                  <a:prstClr val="black"/>
                </a:solidFill>
                <a:latin typeface="Bookman Old Style" panose="02050604050505020204" pitchFamily="18" charset="0"/>
              </a:rPr>
              <a:t>1. Standardizzare e consolidare le soluzioni</a:t>
            </a:r>
            <a:br>
              <a:rPr lang="it-IT" altLang="it-IT">
                <a:solidFill>
                  <a:prstClr val="black"/>
                </a:solidFill>
                <a:latin typeface="Bookman Old Style" panose="02050604050505020204" pitchFamily="18" charset="0"/>
              </a:rPr>
            </a:br>
            <a:r>
              <a:rPr lang="it-IT" altLang="it-IT">
                <a:solidFill>
                  <a:prstClr val="black"/>
                </a:solidFill>
                <a:latin typeface="Bookman Old Style" panose="02050604050505020204" pitchFamily="18" charset="0"/>
              </a:rPr>
              <a:t>2. Procedere ad un eventuale PDCA per un ulteriore miglioramento del problema</a:t>
            </a:r>
          </a:p>
          <a:p>
            <a:pPr defTabSz="914400" fontAlgn="base">
              <a:spcBef>
                <a:spcPct val="0"/>
              </a:spcBef>
              <a:spcAft>
                <a:spcPct val="0"/>
              </a:spcAft>
            </a:pPr>
            <a:r>
              <a:rPr lang="it-IT" altLang="it-IT">
                <a:solidFill>
                  <a:prstClr val="black"/>
                </a:solidFill>
                <a:latin typeface="Bookman Old Style" panose="02050604050505020204" pitchFamily="18" charset="0"/>
              </a:rPr>
              <a:t>	3. Monitorare l’adozione della soluzione</a:t>
            </a:r>
            <a:br>
              <a:rPr lang="it-IT" altLang="it-IT" b="1">
                <a:solidFill>
                  <a:prstClr val="black"/>
                </a:solidFill>
                <a:latin typeface="Bookman Old Style" panose="02050604050505020204" pitchFamily="18" charset="0"/>
              </a:rPr>
            </a:br>
            <a:endParaRPr lang="it-IT" altLang="it-IT" b="1" i="1" u="sng">
              <a:solidFill>
                <a:prstClr val="black"/>
              </a:solidFill>
              <a:latin typeface="Bookman Old Style" panose="02050604050505020204" pitchFamily="18" charset="0"/>
            </a:endParaRPr>
          </a:p>
        </p:txBody>
      </p:sp>
      <p:sp>
        <p:nvSpPr>
          <p:cNvPr id="47107" name="Line 4">
            <a:extLst>
              <a:ext uri="{FF2B5EF4-FFF2-40B4-BE49-F238E27FC236}">
                <a16:creationId xmlns:a16="http://schemas.microsoft.com/office/drawing/2014/main" id="{94442ECF-B29A-DCD3-B678-4331AF7E6B10}"/>
              </a:ext>
            </a:extLst>
          </p:cNvPr>
          <p:cNvSpPr>
            <a:spLocks noChangeShapeType="1"/>
          </p:cNvSpPr>
          <p:nvPr/>
        </p:nvSpPr>
        <p:spPr bwMode="auto">
          <a:xfrm>
            <a:off x="8401050" y="981076"/>
            <a:ext cx="0" cy="15843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pPr defTabSz="914400" eaLnBrk="0" fontAlgn="base" hangingPunct="0">
              <a:spcBef>
                <a:spcPct val="0"/>
              </a:spcBef>
              <a:spcAft>
                <a:spcPct val="0"/>
              </a:spcAft>
            </a:pPr>
            <a:endParaRPr lang="it-IT">
              <a:solidFill>
                <a:prstClr val="black"/>
              </a:solidFill>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numero diapositiva 4">
            <a:extLst>
              <a:ext uri="{FF2B5EF4-FFF2-40B4-BE49-F238E27FC236}">
                <a16:creationId xmlns:a16="http://schemas.microsoft.com/office/drawing/2014/main" id="{393AE6F3-26C2-EEC4-B8E7-339074566C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C11F72DD-771B-D043-8369-12C9477F0509}" type="slidenum">
              <a:rPr lang="it-IT" altLang="it-IT" sz="1400">
                <a:solidFill>
                  <a:prstClr val="black"/>
                </a:solidFill>
                <a:latin typeface="Times New Roman" panose="02020603050405020304" pitchFamily="18" charset="0"/>
              </a:rPr>
              <a:pPr defTabSz="914400" fontAlgn="base">
                <a:spcBef>
                  <a:spcPct val="0"/>
                </a:spcBef>
                <a:spcAft>
                  <a:spcPct val="0"/>
                </a:spcAft>
              </a:pPr>
              <a:t>35</a:t>
            </a:fld>
            <a:endParaRPr lang="it-IT" altLang="it-IT" sz="1400">
              <a:solidFill>
                <a:prstClr val="black"/>
              </a:solidFill>
              <a:latin typeface="Times New Roman" panose="02020603050405020304" pitchFamily="18" charset="0"/>
            </a:endParaRPr>
          </a:p>
        </p:txBody>
      </p:sp>
      <p:sp>
        <p:nvSpPr>
          <p:cNvPr id="48130" name="Text Box 2">
            <a:extLst>
              <a:ext uri="{FF2B5EF4-FFF2-40B4-BE49-F238E27FC236}">
                <a16:creationId xmlns:a16="http://schemas.microsoft.com/office/drawing/2014/main" id="{FB28B7DA-E90C-462C-3AE5-F733B9D21B17}"/>
              </a:ext>
            </a:extLst>
          </p:cNvPr>
          <p:cNvSpPr txBox="1">
            <a:spLocks noChangeArrowheads="1"/>
          </p:cNvSpPr>
          <p:nvPr/>
        </p:nvSpPr>
        <p:spPr bwMode="auto">
          <a:xfrm>
            <a:off x="2135189" y="260351"/>
            <a:ext cx="8137525"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pPr>
            <a:r>
              <a:rPr lang="it-IT" altLang="it-IT">
                <a:solidFill>
                  <a:prstClr val="black"/>
                </a:solidFill>
              </a:rPr>
              <a:t>I 7 passi del </a:t>
            </a:r>
            <a:r>
              <a:rPr lang="it-IT" altLang="it-IT" b="1">
                <a:solidFill>
                  <a:prstClr val="black"/>
                </a:solidFill>
              </a:rPr>
              <a:t>Problem Solving Strategico® del professor Giorgio Nardone</a:t>
            </a:r>
            <a:endParaRPr lang="it-IT" altLang="it-IT">
              <a:solidFill>
                <a:prstClr val="black"/>
              </a:solidFill>
            </a:endParaRPr>
          </a:p>
          <a:p>
            <a:pPr defTabSz="914400" eaLnBrk="0" fontAlgn="base" hangingPunct="0">
              <a:spcBef>
                <a:spcPct val="0"/>
              </a:spcBef>
              <a:spcAft>
                <a:spcPct val="0"/>
              </a:spcAft>
            </a:pPr>
            <a:r>
              <a:rPr lang="it-IT" altLang="it-IT" b="1">
                <a:solidFill>
                  <a:prstClr val="black"/>
                </a:solidFill>
              </a:rPr>
              <a:t>1 – Definire il problema</a:t>
            </a:r>
            <a:endParaRPr lang="it-IT" altLang="it-IT">
              <a:solidFill>
                <a:prstClr val="black"/>
              </a:solidFill>
            </a:endParaRPr>
          </a:p>
          <a:p>
            <a:pPr defTabSz="914400" eaLnBrk="0" fontAlgn="base" hangingPunct="0">
              <a:spcBef>
                <a:spcPct val="0"/>
              </a:spcBef>
              <a:spcAft>
                <a:spcPct val="0"/>
              </a:spcAft>
            </a:pPr>
            <a:r>
              <a:rPr lang="it-IT" altLang="it-IT">
                <a:solidFill>
                  <a:prstClr val="black"/>
                </a:solidFill>
              </a:rPr>
              <a:t>“partendo dopo, per arrivare prima”: quanto più tempo spendiamo per definire il problema, tanto più ne risparmieremo dopo per trovare la soluzione.</a:t>
            </a:r>
          </a:p>
          <a:p>
            <a:pPr defTabSz="914400" eaLnBrk="0" fontAlgn="base" hangingPunct="0">
              <a:spcBef>
                <a:spcPct val="0"/>
              </a:spcBef>
              <a:spcAft>
                <a:spcPct val="0"/>
              </a:spcAft>
            </a:pPr>
            <a:r>
              <a:rPr lang="it-IT" altLang="it-IT">
                <a:solidFill>
                  <a:prstClr val="black"/>
                </a:solidFill>
              </a:rPr>
              <a:t>Le persone hanno la tendenza a voler cercare nella realtà ciò che conferma le proprie idee, desideri, convinzioni e sensazioni. È necessario cercare di</a:t>
            </a:r>
            <a:r>
              <a:rPr lang="it-IT" altLang="it-IT" b="1">
                <a:solidFill>
                  <a:prstClr val="black"/>
                </a:solidFill>
              </a:rPr>
              <a:t> guardare il problema da più angolazioni e prospettive.</a:t>
            </a:r>
            <a:r>
              <a:rPr lang="it-IT" altLang="it-IT">
                <a:solidFill>
                  <a:prstClr val="black"/>
                </a:solidFill>
              </a:rPr>
              <a:t> </a:t>
            </a:r>
          </a:p>
          <a:p>
            <a:pPr defTabSz="914400" eaLnBrk="0" fontAlgn="base" hangingPunct="0">
              <a:spcBef>
                <a:spcPct val="0"/>
              </a:spcBef>
              <a:spcAft>
                <a:spcPct val="0"/>
              </a:spcAft>
            </a:pPr>
            <a:r>
              <a:rPr lang="it-IT" altLang="it-IT" b="1">
                <a:solidFill>
                  <a:prstClr val="black"/>
                </a:solidFill>
              </a:rPr>
              <a:t>2 – Concordare l’obiettivo</a:t>
            </a:r>
            <a:endParaRPr lang="it-IT" altLang="it-IT">
              <a:solidFill>
                <a:prstClr val="black"/>
              </a:solidFill>
            </a:endParaRPr>
          </a:p>
          <a:p>
            <a:pPr defTabSz="914400" eaLnBrk="0" fontAlgn="base" hangingPunct="0">
              <a:spcBef>
                <a:spcPct val="0"/>
              </a:spcBef>
              <a:spcAft>
                <a:spcPct val="0"/>
              </a:spcAft>
            </a:pPr>
            <a:r>
              <a:rPr lang="it-IT" altLang="it-IT">
                <a:solidFill>
                  <a:prstClr val="black"/>
                </a:solidFill>
              </a:rPr>
              <a:t>Dopo aver chiarito, con noi stessi o con gli altri, qual è il problema, è giunto il momento di descrivere quali sarebbero </a:t>
            </a:r>
            <a:r>
              <a:rPr lang="it-IT" altLang="it-IT" b="1">
                <a:solidFill>
                  <a:prstClr val="black"/>
                </a:solidFill>
              </a:rPr>
              <a:t>i cambiamenti concreti che, una volta</a:t>
            </a:r>
            <a:br>
              <a:rPr lang="it-IT" altLang="it-IT">
                <a:solidFill>
                  <a:prstClr val="black"/>
                </a:solidFill>
              </a:rPr>
            </a:br>
            <a:r>
              <a:rPr lang="it-IT" altLang="it-IT" b="1">
                <a:solidFill>
                  <a:prstClr val="black"/>
                </a:solidFill>
              </a:rPr>
              <a:t>realizzati, farebbero affermare con certezza che il problema è stato risolto.</a:t>
            </a:r>
            <a:r>
              <a:rPr lang="it-IT" altLang="it-IT">
                <a:solidFill>
                  <a:prstClr val="black"/>
                </a:solidFill>
              </a:rPr>
              <a:t>  </a:t>
            </a:r>
            <a:r>
              <a:rPr lang="it-IT" altLang="it-IT" b="1">
                <a:solidFill>
                  <a:prstClr val="black"/>
                </a:solidFill>
              </a:rPr>
              <a:t>La resistenza al cambiamento,</a:t>
            </a:r>
            <a:r>
              <a:rPr lang="it-IT" altLang="it-IT">
                <a:solidFill>
                  <a:prstClr val="black"/>
                </a:solidFill>
              </a:rPr>
              <a:t> conscia o inconscia che sia, è prerogativa umana: ecco perché la costruzione mentale dei propri desideri rappresenta una tappa fondamentale del </a:t>
            </a:r>
            <a:r>
              <a:rPr lang="it-IT" altLang="it-IT" b="1">
                <a:solidFill>
                  <a:prstClr val="black"/>
                </a:solidFill>
              </a:rPr>
              <a:t>Problem Solving Strategico®.</a:t>
            </a:r>
            <a:endParaRPr lang="it-IT" altLang="it-IT">
              <a:solidFill>
                <a:prstClr val="black"/>
              </a:solidFill>
            </a:endParaRPr>
          </a:p>
          <a:p>
            <a:pPr defTabSz="914400" eaLnBrk="0" fontAlgn="base" hangingPunct="0">
              <a:spcBef>
                <a:spcPct val="0"/>
              </a:spcBef>
              <a:spcAft>
                <a:spcPct val="0"/>
              </a:spcAft>
            </a:pPr>
            <a:r>
              <a:rPr lang="it-IT" altLang="it-IT" b="1">
                <a:solidFill>
                  <a:prstClr val="black"/>
                </a:solidFill>
              </a:rPr>
              <a:t>3 – Valutare le tentate soluzioni</a:t>
            </a:r>
            <a:endParaRPr lang="it-IT" altLang="it-IT">
              <a:solidFill>
                <a:prstClr val="black"/>
              </a:solidFill>
            </a:endParaRPr>
          </a:p>
          <a:p>
            <a:pPr defTabSz="914400" eaLnBrk="0" fontAlgn="base" hangingPunct="0">
              <a:spcBef>
                <a:spcPct val="0"/>
              </a:spcBef>
              <a:spcAft>
                <a:spcPct val="0"/>
              </a:spcAft>
            </a:pPr>
            <a:r>
              <a:rPr lang="it-IT" altLang="it-IT">
                <a:solidFill>
                  <a:prstClr val="black"/>
                </a:solidFill>
              </a:rPr>
              <a:t>La terza fase consiste nell’individuazione e nella valutazione di tutti i </a:t>
            </a:r>
            <a:r>
              <a:rPr lang="it-IT" altLang="it-IT" b="1">
                <a:solidFill>
                  <a:prstClr val="black"/>
                </a:solidFill>
              </a:rPr>
              <a:t>tentativi fallimentari</a:t>
            </a:r>
            <a:r>
              <a:rPr lang="it-IT" altLang="it-IT">
                <a:solidFill>
                  <a:prstClr val="black"/>
                </a:solidFill>
              </a:rPr>
              <a:t> che abbiamo messo in tavola per cercare di risolvere quel problema. </a:t>
            </a:r>
            <a:r>
              <a:rPr lang="it-IT" altLang="it-IT" i="1">
                <a:solidFill>
                  <a:prstClr val="black"/>
                </a:solidFill>
              </a:rPr>
              <a:t>La soluzione passa da qui: </a:t>
            </a:r>
            <a:r>
              <a:rPr lang="it-IT" altLang="it-IT">
                <a:solidFill>
                  <a:prstClr val="black"/>
                </a:solidFill>
              </a:rPr>
              <a:t>attraverso quei </a:t>
            </a:r>
            <a:r>
              <a:rPr lang="it-IT" altLang="it-IT" b="1">
                <a:solidFill>
                  <a:prstClr val="black"/>
                </a:solidFill>
              </a:rPr>
              <a:t>tentativi che non hanno avuto successo.</a:t>
            </a:r>
            <a:r>
              <a:rPr lang="it-IT" altLang="it-IT">
                <a:solidFill>
                  <a:prstClr val="black"/>
                </a:solidFill>
              </a:rPr>
              <a:t> Porre l’attenzione sui </a:t>
            </a:r>
            <a:r>
              <a:rPr lang="it-IT" altLang="it-IT" b="1">
                <a:solidFill>
                  <a:prstClr val="black"/>
                </a:solidFill>
              </a:rPr>
              <a:t>tentativi fallimentari</a:t>
            </a:r>
            <a:r>
              <a:rPr lang="it-IT" altLang="it-IT">
                <a:solidFill>
                  <a:prstClr val="black"/>
                </a:solidFill>
              </a:rPr>
              <a:t> che sono stati mesi in atto ci solleva dalla </a:t>
            </a:r>
            <a:r>
              <a:rPr lang="it-IT" altLang="it-IT" b="1">
                <a:solidFill>
                  <a:prstClr val="black"/>
                </a:solidFill>
              </a:rPr>
              <a:t>trappola,</a:t>
            </a:r>
            <a:r>
              <a:rPr lang="it-IT" altLang="it-IT">
                <a:solidFill>
                  <a:prstClr val="black"/>
                </a:solidFill>
              </a:rPr>
              <a:t> tutta umana, di sforzarci continuamente a trovare soluzioni, ancor prima di aver indagato su </a:t>
            </a:r>
            <a:r>
              <a:rPr lang="it-IT" altLang="it-IT" b="1" i="1">
                <a:solidFill>
                  <a:prstClr val="black"/>
                </a:solidFill>
              </a:rPr>
              <a:t>ciò che non funziona. </a:t>
            </a:r>
            <a:r>
              <a:rPr lang="it-IT" altLang="it-IT">
                <a:solidFill>
                  <a:prstClr val="black"/>
                </a:solidFill>
              </a:rPr>
              <a:t>Questa terza fase serve per predisporre la nostra mente e a cercare </a:t>
            </a:r>
            <a:r>
              <a:rPr lang="it-IT" altLang="it-IT" b="1">
                <a:solidFill>
                  <a:prstClr val="black"/>
                </a:solidFill>
              </a:rPr>
              <a:t>possibili soluzioni alternative.</a:t>
            </a:r>
            <a:endParaRPr lang="it-IT" altLang="it-IT" b="1" i="1" u="sng">
              <a:solidFill>
                <a:prstClr val="black"/>
              </a:solidFill>
              <a:latin typeface="Bookman Old Style" panose="02050604050505020204" pitchFamily="18" charset="0"/>
            </a:endParaRPr>
          </a:p>
        </p:txBody>
      </p:sp>
      <p:sp>
        <p:nvSpPr>
          <p:cNvPr id="48131" name="Line 4">
            <a:extLst>
              <a:ext uri="{FF2B5EF4-FFF2-40B4-BE49-F238E27FC236}">
                <a16:creationId xmlns:a16="http://schemas.microsoft.com/office/drawing/2014/main" id="{1BD1A392-360B-4DBE-43A5-7D4181EF6836}"/>
              </a:ext>
            </a:extLst>
          </p:cNvPr>
          <p:cNvSpPr>
            <a:spLocks noChangeShapeType="1"/>
          </p:cNvSpPr>
          <p:nvPr/>
        </p:nvSpPr>
        <p:spPr bwMode="auto">
          <a:xfrm>
            <a:off x="8401050" y="981076"/>
            <a:ext cx="0" cy="15843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pPr defTabSz="914400" eaLnBrk="0" fontAlgn="base" hangingPunct="0">
              <a:spcBef>
                <a:spcPct val="0"/>
              </a:spcBef>
              <a:spcAft>
                <a:spcPct val="0"/>
              </a:spcAft>
            </a:pPr>
            <a:endParaRPr lang="it-IT">
              <a:solidFill>
                <a:prstClr val="black"/>
              </a:solidFill>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numero diapositiva 4">
            <a:extLst>
              <a:ext uri="{FF2B5EF4-FFF2-40B4-BE49-F238E27FC236}">
                <a16:creationId xmlns:a16="http://schemas.microsoft.com/office/drawing/2014/main" id="{1811AC5E-ECFD-BD10-5C41-D0970BEF84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807A815B-2C09-2C42-AD1A-9F9954BE6675}" type="slidenum">
              <a:rPr lang="it-IT" altLang="it-IT" sz="1400">
                <a:solidFill>
                  <a:prstClr val="black"/>
                </a:solidFill>
                <a:latin typeface="Times New Roman" panose="02020603050405020304" pitchFamily="18" charset="0"/>
              </a:rPr>
              <a:pPr defTabSz="914400" fontAlgn="base">
                <a:spcBef>
                  <a:spcPct val="0"/>
                </a:spcBef>
                <a:spcAft>
                  <a:spcPct val="0"/>
                </a:spcAft>
              </a:pPr>
              <a:t>36</a:t>
            </a:fld>
            <a:endParaRPr lang="it-IT" altLang="it-IT" sz="1400">
              <a:solidFill>
                <a:prstClr val="black"/>
              </a:solidFill>
              <a:latin typeface="Times New Roman" panose="02020603050405020304" pitchFamily="18" charset="0"/>
            </a:endParaRPr>
          </a:p>
        </p:txBody>
      </p:sp>
      <p:sp>
        <p:nvSpPr>
          <p:cNvPr id="49154" name="Text Box 2">
            <a:extLst>
              <a:ext uri="{FF2B5EF4-FFF2-40B4-BE49-F238E27FC236}">
                <a16:creationId xmlns:a16="http://schemas.microsoft.com/office/drawing/2014/main" id="{8070CE24-3DBE-6225-467A-A3FE66939F7F}"/>
              </a:ext>
            </a:extLst>
          </p:cNvPr>
          <p:cNvSpPr txBox="1">
            <a:spLocks noChangeArrowheads="1"/>
          </p:cNvSpPr>
          <p:nvPr/>
        </p:nvSpPr>
        <p:spPr bwMode="auto">
          <a:xfrm>
            <a:off x="2135189" y="260350"/>
            <a:ext cx="81375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pPr>
            <a:r>
              <a:rPr lang="it-IT" altLang="it-IT" b="1">
                <a:solidFill>
                  <a:prstClr val="black"/>
                </a:solidFill>
              </a:rPr>
              <a:t>4 – La tecnica del come peggiorare</a:t>
            </a:r>
            <a:endParaRPr lang="it-IT" altLang="it-IT">
              <a:solidFill>
                <a:prstClr val="black"/>
              </a:solidFill>
            </a:endParaRPr>
          </a:p>
          <a:p>
            <a:pPr defTabSz="914400" eaLnBrk="0" fontAlgn="base" hangingPunct="0">
              <a:spcBef>
                <a:spcPct val="0"/>
              </a:spcBef>
              <a:spcAft>
                <a:spcPct val="0"/>
              </a:spcAft>
            </a:pPr>
            <a:r>
              <a:rPr lang="it-IT" altLang="it-IT">
                <a:solidFill>
                  <a:prstClr val="black"/>
                </a:solidFill>
              </a:rPr>
              <a:t>Occorre ora porre a se stessi una semplice domanda: </a:t>
            </a:r>
            <a:r>
              <a:rPr lang="it-IT" altLang="it-IT" b="1">
                <a:solidFill>
                  <a:prstClr val="black"/>
                </a:solidFill>
              </a:rPr>
              <a:t>“Se volessi far peggiorare ulteriormente la situazione invece di migliorarla, come potrei fare?” </a:t>
            </a:r>
            <a:r>
              <a:rPr lang="it-IT" altLang="it-IT">
                <a:solidFill>
                  <a:prstClr val="black"/>
                </a:solidFill>
              </a:rPr>
              <a:t>A questo punto bisogna immaginarsi per bene e nel dettaglio tutte le possibili modalità.</a:t>
            </a:r>
          </a:p>
          <a:p>
            <a:pPr defTabSz="914400" eaLnBrk="0" fontAlgn="base" hangingPunct="0">
              <a:spcBef>
                <a:spcPct val="0"/>
              </a:spcBef>
              <a:spcAft>
                <a:spcPct val="0"/>
              </a:spcAft>
            </a:pPr>
            <a:r>
              <a:rPr lang="it-IT" altLang="it-IT" b="1">
                <a:solidFill>
                  <a:prstClr val="black"/>
                </a:solidFill>
              </a:rPr>
              <a:t>La tecnica del come peggiorare riesce a diffondere una vera e propria avversione verso tutte le possibili azioni fallimentari</a:t>
            </a:r>
            <a:r>
              <a:rPr lang="it-IT" altLang="it-IT">
                <a:solidFill>
                  <a:prstClr val="black"/>
                </a:solidFill>
              </a:rPr>
              <a:t> descritte. E porterà alla crescita di una </a:t>
            </a:r>
            <a:r>
              <a:rPr lang="it-IT" altLang="it-IT" b="1">
                <a:solidFill>
                  <a:prstClr val="black"/>
                </a:solidFill>
              </a:rPr>
              <a:t>forte leva motivazionale propulsiva.</a:t>
            </a:r>
            <a:endParaRPr lang="it-IT" altLang="it-IT">
              <a:solidFill>
                <a:prstClr val="black"/>
              </a:solidFill>
            </a:endParaRPr>
          </a:p>
          <a:p>
            <a:pPr defTabSz="914400" eaLnBrk="0" fontAlgn="base" hangingPunct="0">
              <a:spcBef>
                <a:spcPct val="0"/>
              </a:spcBef>
              <a:spcAft>
                <a:spcPct val="0"/>
              </a:spcAft>
            </a:pPr>
            <a:r>
              <a:rPr lang="it-IT" altLang="it-IT" b="1">
                <a:solidFill>
                  <a:prstClr val="black"/>
                </a:solidFill>
              </a:rPr>
              <a:t>5 – La tecnica dello scenario oltre il problema</a:t>
            </a:r>
            <a:endParaRPr lang="it-IT" altLang="it-IT">
              <a:solidFill>
                <a:prstClr val="black"/>
              </a:solidFill>
            </a:endParaRPr>
          </a:p>
          <a:p>
            <a:pPr defTabSz="914400" eaLnBrk="0" fontAlgn="base" hangingPunct="0">
              <a:spcBef>
                <a:spcPct val="0"/>
              </a:spcBef>
              <a:spcAft>
                <a:spcPct val="0"/>
              </a:spcAft>
            </a:pPr>
            <a:r>
              <a:rPr lang="it-IT" altLang="it-IT">
                <a:solidFill>
                  <a:prstClr val="black"/>
                </a:solidFill>
              </a:rPr>
              <a:t>La quinta fase consiste nell’</a:t>
            </a:r>
            <a:r>
              <a:rPr lang="it-IT" altLang="it-IT" b="1">
                <a:solidFill>
                  <a:prstClr val="black"/>
                </a:solidFill>
              </a:rPr>
              <a:t>immaginare, </a:t>
            </a:r>
            <a:r>
              <a:rPr lang="it-IT" altLang="it-IT">
                <a:solidFill>
                  <a:prstClr val="black"/>
                </a:solidFill>
              </a:rPr>
              <a:t>in modo dettagliato, </a:t>
            </a:r>
            <a:r>
              <a:rPr lang="it-IT" altLang="it-IT" b="1">
                <a:solidFill>
                  <a:prstClr val="black"/>
                </a:solidFill>
              </a:rPr>
              <a:t>gli scenari che si presenterebbero al di là del problema. </a:t>
            </a:r>
            <a:r>
              <a:rPr lang="it-IT" altLang="it-IT">
                <a:solidFill>
                  <a:prstClr val="black"/>
                </a:solidFill>
              </a:rPr>
              <a:t>In altre parole, dobbiamo figurarci </a:t>
            </a:r>
            <a:r>
              <a:rPr lang="it-IT" altLang="it-IT" i="1">
                <a:solidFill>
                  <a:prstClr val="black"/>
                </a:solidFill>
              </a:rPr>
              <a:t>mentalmente </a:t>
            </a:r>
            <a:r>
              <a:rPr lang="it-IT" altLang="it-IT" b="1">
                <a:solidFill>
                  <a:prstClr val="black"/>
                </a:solidFill>
              </a:rPr>
              <a:t>quali sarebbero tutte le caratteristiche della situazione ideale risolta. </a:t>
            </a:r>
            <a:endParaRPr lang="it-IT" altLang="it-IT">
              <a:solidFill>
                <a:prstClr val="black"/>
              </a:solidFill>
            </a:endParaRPr>
          </a:p>
          <a:p>
            <a:pPr defTabSz="914400" eaLnBrk="0" fontAlgn="base" hangingPunct="0">
              <a:spcBef>
                <a:spcPct val="0"/>
              </a:spcBef>
              <a:spcAft>
                <a:spcPct val="0"/>
              </a:spcAft>
            </a:pPr>
            <a:r>
              <a:rPr lang="it-IT" altLang="it-IT" i="1">
                <a:solidFill>
                  <a:prstClr val="black"/>
                </a:solidFill>
              </a:rPr>
              <a:t>Su questa base</a:t>
            </a:r>
            <a:r>
              <a:rPr lang="it-IT" altLang="it-IT">
                <a:solidFill>
                  <a:prstClr val="black"/>
                </a:solidFill>
              </a:rPr>
              <a:t>, in un secondo momento, sarà possibile individuare quegli </a:t>
            </a:r>
            <a:r>
              <a:rPr lang="it-IT" altLang="it-IT" b="1">
                <a:solidFill>
                  <a:prstClr val="black"/>
                </a:solidFill>
              </a:rPr>
              <a:t>aspetti che sono concretamente realizzabili.</a:t>
            </a:r>
            <a:endParaRPr lang="it-IT" altLang="it-IT">
              <a:solidFill>
                <a:prstClr val="black"/>
              </a:solidFill>
            </a:endParaRPr>
          </a:p>
          <a:p>
            <a:pPr defTabSz="914400" eaLnBrk="0" fontAlgn="base" hangingPunct="0">
              <a:spcBef>
                <a:spcPct val="0"/>
              </a:spcBef>
              <a:spcAft>
                <a:spcPct val="0"/>
              </a:spcAft>
            </a:pPr>
            <a:r>
              <a:rPr lang="it-IT" altLang="it-IT" b="1">
                <a:solidFill>
                  <a:prstClr val="black"/>
                </a:solidFill>
              </a:rPr>
              <a:t>La tecnica dello scenario oltre il problema</a:t>
            </a:r>
            <a:r>
              <a:rPr lang="it-IT" altLang="it-IT">
                <a:solidFill>
                  <a:prstClr val="black"/>
                </a:solidFill>
              </a:rPr>
              <a:t> ci aiuta inolter a capire le possibili controindicazioni indesiderate della realizzazione del nostro progetto e, eventualmente, a gestirle preventivamente.</a:t>
            </a:r>
          </a:p>
          <a:p>
            <a:pPr defTabSz="914400" eaLnBrk="0" fontAlgn="base" hangingPunct="0">
              <a:spcBef>
                <a:spcPct val="0"/>
              </a:spcBef>
              <a:spcAft>
                <a:spcPct val="0"/>
              </a:spcAft>
            </a:pPr>
            <a:r>
              <a:rPr lang="it-IT" altLang="it-IT">
                <a:solidFill>
                  <a:prstClr val="black"/>
                </a:solidFill>
              </a:rPr>
              <a:t> </a:t>
            </a:r>
          </a:p>
          <a:p>
            <a:pPr algn="ctr" defTabSz="914400" fontAlgn="base">
              <a:spcBef>
                <a:spcPct val="0"/>
              </a:spcBef>
              <a:spcAft>
                <a:spcPct val="0"/>
              </a:spcAft>
            </a:pPr>
            <a:br>
              <a:rPr lang="it-IT" altLang="it-IT" b="1">
                <a:solidFill>
                  <a:prstClr val="black"/>
                </a:solidFill>
                <a:latin typeface="Bookman Old Style" panose="02050604050505020204" pitchFamily="18" charset="0"/>
              </a:rPr>
            </a:br>
            <a:endParaRPr lang="it-IT" altLang="it-IT" b="1" i="1" u="sng">
              <a:solidFill>
                <a:prstClr val="black"/>
              </a:solidFill>
              <a:latin typeface="Bookman Old Style" panose="02050604050505020204" pitchFamily="18" charset="0"/>
            </a:endParaRPr>
          </a:p>
        </p:txBody>
      </p:sp>
      <p:sp>
        <p:nvSpPr>
          <p:cNvPr id="49155" name="Line 4">
            <a:extLst>
              <a:ext uri="{FF2B5EF4-FFF2-40B4-BE49-F238E27FC236}">
                <a16:creationId xmlns:a16="http://schemas.microsoft.com/office/drawing/2014/main" id="{9DF862C8-8E7C-A0A4-70DC-F21217E42DE1}"/>
              </a:ext>
            </a:extLst>
          </p:cNvPr>
          <p:cNvSpPr>
            <a:spLocks noChangeShapeType="1"/>
          </p:cNvSpPr>
          <p:nvPr/>
        </p:nvSpPr>
        <p:spPr bwMode="auto">
          <a:xfrm>
            <a:off x="8401050" y="981076"/>
            <a:ext cx="0" cy="15843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pPr defTabSz="914400" eaLnBrk="0" fontAlgn="base" hangingPunct="0">
              <a:spcBef>
                <a:spcPct val="0"/>
              </a:spcBef>
              <a:spcAft>
                <a:spcPct val="0"/>
              </a:spcAft>
            </a:pPr>
            <a:endParaRPr lang="it-IT">
              <a:solidFill>
                <a:prstClr val="black"/>
              </a:solidFill>
              <a:latin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numero diapositiva 4">
            <a:extLst>
              <a:ext uri="{FF2B5EF4-FFF2-40B4-BE49-F238E27FC236}">
                <a16:creationId xmlns:a16="http://schemas.microsoft.com/office/drawing/2014/main" id="{25F07E97-037C-44D0-5A32-B239E01F3E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3EDEAEF0-48FA-E146-AB84-6E7EF7FE5F88}" type="slidenum">
              <a:rPr lang="it-IT" altLang="it-IT" sz="1400">
                <a:solidFill>
                  <a:prstClr val="black"/>
                </a:solidFill>
                <a:latin typeface="Times New Roman" panose="02020603050405020304" pitchFamily="18" charset="0"/>
              </a:rPr>
              <a:pPr defTabSz="914400" fontAlgn="base">
                <a:spcBef>
                  <a:spcPct val="0"/>
                </a:spcBef>
                <a:spcAft>
                  <a:spcPct val="0"/>
                </a:spcAft>
              </a:pPr>
              <a:t>37</a:t>
            </a:fld>
            <a:endParaRPr lang="it-IT" altLang="it-IT" sz="1400">
              <a:solidFill>
                <a:prstClr val="black"/>
              </a:solidFill>
              <a:latin typeface="Times New Roman" panose="02020603050405020304" pitchFamily="18" charset="0"/>
            </a:endParaRPr>
          </a:p>
        </p:txBody>
      </p:sp>
      <p:sp>
        <p:nvSpPr>
          <p:cNvPr id="51202" name="Text Box 2">
            <a:extLst>
              <a:ext uri="{FF2B5EF4-FFF2-40B4-BE49-F238E27FC236}">
                <a16:creationId xmlns:a16="http://schemas.microsoft.com/office/drawing/2014/main" id="{E65FBAA9-D46B-DEC0-9632-B48AF95098C7}"/>
              </a:ext>
            </a:extLst>
          </p:cNvPr>
          <p:cNvSpPr txBox="1">
            <a:spLocks noChangeArrowheads="1"/>
          </p:cNvSpPr>
          <p:nvPr/>
        </p:nvSpPr>
        <p:spPr bwMode="auto">
          <a:xfrm>
            <a:off x="2135189" y="260351"/>
            <a:ext cx="813752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pPr>
            <a:r>
              <a:rPr lang="it-IT" altLang="it-IT" b="1">
                <a:solidFill>
                  <a:prstClr val="black"/>
                </a:solidFill>
              </a:rPr>
              <a:t>6 – La tecnica dello scalatore, o dei piccoli passi</a:t>
            </a:r>
            <a:endParaRPr lang="it-IT" altLang="it-IT">
              <a:solidFill>
                <a:prstClr val="black"/>
              </a:solidFill>
            </a:endParaRPr>
          </a:p>
          <a:p>
            <a:pPr defTabSz="914400" eaLnBrk="0" fontAlgn="base" hangingPunct="0">
              <a:spcBef>
                <a:spcPct val="0"/>
              </a:spcBef>
              <a:spcAft>
                <a:spcPct val="0"/>
              </a:spcAft>
            </a:pPr>
            <a:r>
              <a:rPr lang="it-IT" altLang="it-IT">
                <a:solidFill>
                  <a:prstClr val="black"/>
                </a:solidFill>
              </a:rPr>
              <a:t>Ora non resta altro da fare che concentrarci sulla nostra </a:t>
            </a:r>
            <a:r>
              <a:rPr lang="it-IT" altLang="it-IT" b="1">
                <a:solidFill>
                  <a:prstClr val="black"/>
                </a:solidFill>
              </a:rPr>
              <a:t>scelta,</a:t>
            </a:r>
            <a:r>
              <a:rPr lang="it-IT" altLang="it-IT">
                <a:solidFill>
                  <a:prstClr val="black"/>
                </a:solidFill>
              </a:rPr>
              <a:t> partendo dal più piccolo, importante, passo. È spesso difficile capire quale sia il primo intervento da realizzare: </a:t>
            </a:r>
            <a:r>
              <a:rPr lang="it-IT" altLang="it-IT" b="1">
                <a:solidFill>
                  <a:prstClr val="black"/>
                </a:solidFill>
              </a:rPr>
              <a:t>la tecnica dello scalatore, o dei piccoli passi, ci viene in aiuto in questo senso. </a:t>
            </a:r>
            <a:endParaRPr lang="it-IT" altLang="it-IT">
              <a:solidFill>
                <a:prstClr val="black"/>
              </a:solidFill>
            </a:endParaRPr>
          </a:p>
          <a:p>
            <a:pPr defTabSz="914400" eaLnBrk="0" fontAlgn="base" hangingPunct="0">
              <a:spcBef>
                <a:spcPct val="0"/>
              </a:spcBef>
              <a:spcAft>
                <a:spcPct val="0"/>
              </a:spcAft>
            </a:pPr>
            <a:r>
              <a:rPr lang="it-IT" altLang="it-IT">
                <a:solidFill>
                  <a:prstClr val="black"/>
                </a:solidFill>
              </a:rPr>
              <a:t>La tecnica consiste nel pensare a come farebbe </a:t>
            </a:r>
            <a:r>
              <a:rPr lang="it-IT" altLang="it-IT" b="1">
                <a:solidFill>
                  <a:prstClr val="black"/>
                </a:solidFill>
              </a:rPr>
              <a:t>uno scalatore che vuole raggiungere la vetta di una montagna alta:</a:t>
            </a:r>
            <a:r>
              <a:rPr lang="it-IT" altLang="it-IT">
                <a:solidFill>
                  <a:prstClr val="black"/>
                </a:solidFill>
              </a:rPr>
              <a:t> studia il suo percorso iniziando dalla vetta e procedendo a ritroso fino al </a:t>
            </a:r>
            <a:r>
              <a:rPr lang="it-IT" altLang="it-IT" b="1">
                <a:solidFill>
                  <a:prstClr val="black"/>
                </a:solidFill>
              </a:rPr>
              <a:t>punto di partenza.</a:t>
            </a:r>
            <a:r>
              <a:rPr lang="it-IT" altLang="it-IT">
                <a:solidFill>
                  <a:prstClr val="black"/>
                </a:solidFill>
              </a:rPr>
              <a:t>  Ciò consente di evitare quei percorsi fuorvianti che potrebbero allontanarlo dall’obiettivo e, al tempo stesso, di costruire </a:t>
            </a:r>
            <a:r>
              <a:rPr lang="it-IT" altLang="it-IT" b="1">
                <a:solidFill>
                  <a:prstClr val="black"/>
                </a:solidFill>
              </a:rPr>
              <a:t>il suo percorso concretamente realizzabile.</a:t>
            </a:r>
            <a:endParaRPr lang="it-IT" altLang="it-IT">
              <a:solidFill>
                <a:prstClr val="black"/>
              </a:solidFill>
            </a:endParaRPr>
          </a:p>
          <a:p>
            <a:pPr defTabSz="914400" eaLnBrk="0" fontAlgn="base" hangingPunct="0">
              <a:spcBef>
                <a:spcPct val="0"/>
              </a:spcBef>
              <a:spcAft>
                <a:spcPct val="0"/>
              </a:spcAft>
            </a:pPr>
            <a:r>
              <a:rPr lang="it-IT" altLang="it-IT">
                <a:solidFill>
                  <a:prstClr val="black"/>
                </a:solidFill>
              </a:rPr>
              <a:t> </a:t>
            </a:r>
          </a:p>
          <a:p>
            <a:pPr defTabSz="914400" eaLnBrk="0" fontAlgn="base" hangingPunct="0">
              <a:spcBef>
                <a:spcPct val="0"/>
              </a:spcBef>
              <a:spcAft>
                <a:spcPct val="0"/>
              </a:spcAft>
            </a:pPr>
            <a:r>
              <a:rPr lang="it-IT" altLang="it-IT" b="1">
                <a:solidFill>
                  <a:prstClr val="black"/>
                </a:solidFill>
              </a:rPr>
              <a:t>7 – Aggiustare progressivamente il tiro</a:t>
            </a:r>
            <a:endParaRPr lang="it-IT" altLang="it-IT">
              <a:solidFill>
                <a:prstClr val="black"/>
              </a:solidFill>
            </a:endParaRPr>
          </a:p>
          <a:p>
            <a:pPr defTabSz="914400" eaLnBrk="0" fontAlgn="base" hangingPunct="0">
              <a:spcBef>
                <a:spcPct val="0"/>
              </a:spcBef>
              <a:spcAft>
                <a:spcPct val="0"/>
              </a:spcAft>
            </a:pPr>
            <a:r>
              <a:rPr lang="it-IT" altLang="it-IT" b="1">
                <a:solidFill>
                  <a:prstClr val="black"/>
                </a:solidFill>
              </a:rPr>
              <a:t>Un problema complesso può richiedere più di una soluzione.</a:t>
            </a:r>
            <a:r>
              <a:rPr lang="it-IT" altLang="it-IT">
                <a:solidFill>
                  <a:prstClr val="black"/>
                </a:solidFill>
              </a:rPr>
              <a:t> È molto importante, poi, affrontare </a:t>
            </a:r>
            <a:r>
              <a:rPr lang="it-IT" altLang="it-IT" b="1">
                <a:solidFill>
                  <a:prstClr val="black"/>
                </a:solidFill>
              </a:rPr>
              <a:t>un problema alla volta,</a:t>
            </a:r>
            <a:r>
              <a:rPr lang="it-IT" altLang="it-IT">
                <a:solidFill>
                  <a:prstClr val="black"/>
                </a:solidFill>
              </a:rPr>
              <a:t> iniziando da quello più accessibile </a:t>
            </a:r>
            <a:r>
              <a:rPr lang="it-IT" altLang="it-IT" i="1">
                <a:solidFill>
                  <a:prstClr val="black"/>
                </a:solidFill>
              </a:rPr>
              <a:t>hic et nunc.</a:t>
            </a:r>
            <a:endParaRPr lang="it-IT" altLang="it-IT">
              <a:solidFill>
                <a:prstClr val="black"/>
              </a:solidFill>
            </a:endParaRPr>
          </a:p>
          <a:p>
            <a:pPr defTabSz="914400" eaLnBrk="0" fontAlgn="base" hangingPunct="0">
              <a:spcBef>
                <a:spcPct val="0"/>
              </a:spcBef>
              <a:spcAft>
                <a:spcPct val="0"/>
              </a:spcAft>
            </a:pPr>
            <a:r>
              <a:rPr lang="it-IT" altLang="it-IT">
                <a:solidFill>
                  <a:prstClr val="black"/>
                </a:solidFill>
              </a:rPr>
              <a:t>Una volta risolto il primo, è possibile procedere con il secondo e così via, </a:t>
            </a:r>
            <a:r>
              <a:rPr lang="it-IT" altLang="it-IT" b="1">
                <a:solidFill>
                  <a:prstClr val="black"/>
                </a:solidFill>
              </a:rPr>
              <a:t>mantenendo però la visione globale sulle possibili interazioni e concatenazioni dei problemi. </a:t>
            </a:r>
            <a:endParaRPr lang="it-IT" altLang="it-IT">
              <a:solidFill>
                <a:prstClr val="black"/>
              </a:solidFill>
            </a:endParaRPr>
          </a:p>
          <a:p>
            <a:pPr defTabSz="914400" eaLnBrk="0" fontAlgn="base" hangingPunct="0">
              <a:spcBef>
                <a:spcPct val="0"/>
              </a:spcBef>
              <a:spcAft>
                <a:spcPct val="0"/>
              </a:spcAft>
            </a:pPr>
            <a:r>
              <a:rPr lang="it-IT" altLang="it-IT">
                <a:solidFill>
                  <a:prstClr val="black"/>
                </a:solidFill>
              </a:rPr>
              <a:t> </a:t>
            </a:r>
          </a:p>
          <a:p>
            <a:pPr algn="ctr" defTabSz="914400" fontAlgn="base">
              <a:spcBef>
                <a:spcPct val="0"/>
              </a:spcBef>
              <a:spcAft>
                <a:spcPct val="0"/>
              </a:spcAft>
            </a:pPr>
            <a:br>
              <a:rPr lang="it-IT" altLang="it-IT" b="1">
                <a:solidFill>
                  <a:prstClr val="black"/>
                </a:solidFill>
                <a:latin typeface="Bookman Old Style" panose="02050604050505020204" pitchFamily="18" charset="0"/>
              </a:rPr>
            </a:br>
            <a:endParaRPr lang="it-IT" altLang="it-IT" b="1" i="1" u="sng">
              <a:solidFill>
                <a:prstClr val="black"/>
              </a:solidFill>
              <a:latin typeface="Bookman Old Style" panose="02050604050505020204" pitchFamily="18" charset="0"/>
            </a:endParaRPr>
          </a:p>
        </p:txBody>
      </p:sp>
      <p:sp>
        <p:nvSpPr>
          <p:cNvPr id="51203" name="Line 4">
            <a:extLst>
              <a:ext uri="{FF2B5EF4-FFF2-40B4-BE49-F238E27FC236}">
                <a16:creationId xmlns:a16="http://schemas.microsoft.com/office/drawing/2014/main" id="{A3C0BF93-2C88-6DD2-E6CA-431B5752620D}"/>
              </a:ext>
            </a:extLst>
          </p:cNvPr>
          <p:cNvSpPr>
            <a:spLocks noChangeShapeType="1"/>
          </p:cNvSpPr>
          <p:nvPr/>
        </p:nvSpPr>
        <p:spPr bwMode="auto">
          <a:xfrm>
            <a:off x="8401050" y="981076"/>
            <a:ext cx="0" cy="15843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pPr defTabSz="914400" eaLnBrk="0" fontAlgn="base" hangingPunct="0">
              <a:spcBef>
                <a:spcPct val="0"/>
              </a:spcBef>
              <a:spcAft>
                <a:spcPct val="0"/>
              </a:spcAft>
            </a:pPr>
            <a:endParaRPr lang="it-IT">
              <a:solidFill>
                <a:prstClr val="black"/>
              </a:solidFill>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numero diapositiva 4">
            <a:extLst>
              <a:ext uri="{FF2B5EF4-FFF2-40B4-BE49-F238E27FC236}">
                <a16:creationId xmlns:a16="http://schemas.microsoft.com/office/drawing/2014/main" id="{B2CDD3DA-04B1-D95C-D532-39C656786C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E6A30C96-A1D6-7247-AB46-5F49DC2BE7EC}" type="slidenum">
              <a:rPr lang="it-IT" altLang="it-IT" sz="1400">
                <a:solidFill>
                  <a:prstClr val="black"/>
                </a:solidFill>
                <a:latin typeface="Times New Roman" panose="02020603050405020304" pitchFamily="18" charset="0"/>
              </a:rPr>
              <a:pPr defTabSz="914400" fontAlgn="base">
                <a:spcBef>
                  <a:spcPct val="0"/>
                </a:spcBef>
                <a:spcAft>
                  <a:spcPct val="0"/>
                </a:spcAft>
              </a:pPr>
              <a:t>4</a:t>
            </a:fld>
            <a:endParaRPr lang="it-IT" altLang="it-IT" sz="1400">
              <a:solidFill>
                <a:prstClr val="black"/>
              </a:solidFill>
              <a:latin typeface="Times New Roman" panose="02020603050405020304" pitchFamily="18" charset="0"/>
            </a:endParaRPr>
          </a:p>
        </p:txBody>
      </p:sp>
      <p:sp>
        <p:nvSpPr>
          <p:cNvPr id="21506" name="Text Box 2">
            <a:extLst>
              <a:ext uri="{FF2B5EF4-FFF2-40B4-BE49-F238E27FC236}">
                <a16:creationId xmlns:a16="http://schemas.microsoft.com/office/drawing/2014/main" id="{CB53AF34-E7A5-16CF-BA48-F6040280506D}"/>
              </a:ext>
            </a:extLst>
          </p:cNvPr>
          <p:cNvSpPr txBox="1">
            <a:spLocks noChangeArrowheads="1"/>
          </p:cNvSpPr>
          <p:nvPr/>
        </p:nvSpPr>
        <p:spPr bwMode="auto">
          <a:xfrm>
            <a:off x="2135189" y="260350"/>
            <a:ext cx="81375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dirty="0">
                <a:solidFill>
                  <a:prstClr val="black"/>
                </a:solidFill>
                <a:latin typeface="Bookman Old Style" panose="02050604050505020204" pitchFamily="18" charset="0"/>
              </a:rPr>
              <a:t>Il dilemma del prigioniero</a:t>
            </a:r>
          </a:p>
          <a:p>
            <a:pPr algn="ctr" defTabSz="914400" fontAlgn="base">
              <a:spcBef>
                <a:spcPct val="0"/>
              </a:spcBef>
              <a:spcAft>
                <a:spcPct val="0"/>
              </a:spcAft>
            </a:pPr>
            <a:endParaRPr lang="it-IT" altLang="it-IT" dirty="0">
              <a:solidFill>
                <a:prstClr val="black"/>
              </a:solidFill>
              <a:latin typeface="Bookman Old Style" panose="02050604050505020204" pitchFamily="18" charset="0"/>
            </a:endParaRPr>
          </a:p>
          <a:p>
            <a:pPr algn="ctr" defTabSz="914400" fontAlgn="base">
              <a:spcBef>
                <a:spcPct val="0"/>
              </a:spcBef>
              <a:spcAft>
                <a:spcPct val="0"/>
              </a:spcAft>
            </a:pPr>
            <a:r>
              <a:rPr lang="it-IT" altLang="it-IT" dirty="0">
                <a:solidFill>
                  <a:prstClr val="black"/>
                </a:solidFill>
                <a:latin typeface="Bookman Old Style" panose="02050604050505020204" pitchFamily="18" charset="0"/>
                <a:hlinkClick r:id="rId2"/>
              </a:rPr>
              <a:t>https://www.youtube.com/watch?v=kNoUn8qJv8I</a:t>
            </a:r>
            <a:endParaRPr lang="it-IT" altLang="it-IT" dirty="0">
              <a:solidFill>
                <a:prstClr val="black"/>
              </a:solidFill>
              <a:latin typeface="Bookman Old Style" panose="02050604050505020204" pitchFamily="18" charset="0"/>
            </a:endParaRPr>
          </a:p>
          <a:p>
            <a:pPr algn="ctr" defTabSz="914400" fontAlgn="base">
              <a:spcBef>
                <a:spcPct val="0"/>
              </a:spcBef>
              <a:spcAft>
                <a:spcPct val="0"/>
              </a:spcAft>
            </a:pPr>
            <a:endParaRPr lang="it-IT" altLang="it-IT" dirty="0">
              <a:solidFill>
                <a:prstClr val="black"/>
              </a:solidFill>
              <a:latin typeface="Bookman Old Style" panose="02050604050505020204" pitchFamily="18" charset="0"/>
            </a:endParaRPr>
          </a:p>
          <a:p>
            <a:pPr algn="ctr" defTabSz="914400" fontAlgn="base">
              <a:spcBef>
                <a:spcPct val="0"/>
              </a:spcBef>
              <a:spcAft>
                <a:spcPct val="0"/>
              </a:spcAft>
            </a:pPr>
            <a:endParaRPr lang="it-IT" altLang="it-IT" dirty="0">
              <a:solidFill>
                <a:prstClr val="black"/>
              </a:solidFill>
              <a:latin typeface="Bookman Old Style" panose="02050604050505020204" pitchFamily="18" charset="0"/>
            </a:endParaRPr>
          </a:p>
          <a:p>
            <a:pPr algn="ctr" defTabSz="914400" fontAlgn="base">
              <a:spcBef>
                <a:spcPct val="0"/>
              </a:spcBef>
              <a:spcAft>
                <a:spcPct val="0"/>
              </a:spcAft>
            </a:pPr>
            <a:r>
              <a:rPr lang="it-IT" altLang="it-IT" dirty="0">
                <a:solidFill>
                  <a:prstClr val="black"/>
                </a:solidFill>
                <a:latin typeface="Bookman Old Style" panose="02050604050505020204" pitchFamily="18" charset="0"/>
              </a:rPr>
              <a:t>Il paradosso dell’avvocato</a:t>
            </a:r>
          </a:p>
          <a:p>
            <a:pPr algn="ctr" defTabSz="914400" fontAlgn="base">
              <a:spcBef>
                <a:spcPct val="0"/>
              </a:spcBef>
              <a:spcAft>
                <a:spcPct val="0"/>
              </a:spcAft>
            </a:pPr>
            <a:endParaRPr lang="it-IT" altLang="it-IT" dirty="0">
              <a:solidFill>
                <a:prstClr val="black"/>
              </a:solidFill>
              <a:latin typeface="Bookman Old Style" panose="02050604050505020204" pitchFamily="18" charset="0"/>
            </a:endParaRPr>
          </a:p>
          <a:p>
            <a:pPr algn="ctr" defTabSz="914400" fontAlgn="base">
              <a:spcBef>
                <a:spcPct val="0"/>
              </a:spcBef>
              <a:spcAft>
                <a:spcPct val="0"/>
              </a:spcAft>
            </a:pPr>
            <a:r>
              <a:rPr lang="it-IT" altLang="it-IT" dirty="0">
                <a:solidFill>
                  <a:prstClr val="black"/>
                </a:solidFill>
                <a:latin typeface="Bookman Old Style" panose="02050604050505020204" pitchFamily="18" charset="0"/>
                <a:hlinkClick r:id="rId3"/>
              </a:rPr>
              <a:t>https://www.youtube.com/watch?v=V92qf5t_5LA</a:t>
            </a:r>
            <a:endParaRPr lang="it-IT" altLang="it-IT" dirty="0">
              <a:solidFill>
                <a:prstClr val="black"/>
              </a:solidFill>
              <a:latin typeface="Bookman Old Style" panose="02050604050505020204" pitchFamily="18" charset="0"/>
            </a:endParaRPr>
          </a:p>
          <a:p>
            <a:pPr algn="ctr" defTabSz="914400" fontAlgn="base">
              <a:spcBef>
                <a:spcPct val="0"/>
              </a:spcBef>
              <a:spcAft>
                <a:spcPct val="0"/>
              </a:spcAft>
            </a:pPr>
            <a:endParaRPr lang="it-IT" altLang="it-IT" dirty="0">
              <a:solidFill>
                <a:prstClr val="black"/>
              </a:solidFill>
              <a:latin typeface="Bookman Old Style" panose="02050604050505020204" pitchFamily="18" charset="0"/>
            </a:endParaRPr>
          </a:p>
          <a:p>
            <a:pPr algn="ctr" defTabSz="914400" fontAlgn="base">
              <a:spcBef>
                <a:spcPct val="0"/>
              </a:spcBef>
              <a:spcAft>
                <a:spcPct val="0"/>
              </a:spcAft>
            </a:pPr>
            <a:endParaRPr lang="it-IT" altLang="it-IT" dirty="0">
              <a:solidFill>
                <a:srgbClr val="0563C1"/>
              </a:solidFill>
              <a:latin typeface="Bookman Old Style" panose="02050604050505020204" pitchFamily="18" charset="0"/>
              <a:hlinkClick r:id="rId4">
                <a:extLst>
                  <a:ext uri="{A12FA001-AC4F-418D-AE19-62706E023703}">
                    <ahyp:hlinkClr xmlns:ahyp="http://schemas.microsoft.com/office/drawing/2018/hyperlinkcolor" val="tx"/>
                  </a:ext>
                </a:extLst>
              </a:hlinkClick>
            </a:endParaRPr>
          </a:p>
          <a:p>
            <a:pPr algn="ctr" defTabSz="914400" fontAlgn="base">
              <a:spcBef>
                <a:spcPct val="0"/>
              </a:spcBef>
              <a:spcAft>
                <a:spcPct val="0"/>
              </a:spcAft>
            </a:pPr>
            <a:r>
              <a:rPr lang="it-IT" altLang="it-IT" dirty="0">
                <a:solidFill>
                  <a:prstClr val="black"/>
                </a:solidFill>
                <a:latin typeface="Bookman Old Style" panose="02050604050505020204" pitchFamily="18" charset="0"/>
              </a:rPr>
              <a:t>Il problema di Monty Hall</a:t>
            </a:r>
          </a:p>
          <a:p>
            <a:pPr algn="ctr" defTabSz="914400" fontAlgn="base">
              <a:spcBef>
                <a:spcPct val="0"/>
              </a:spcBef>
              <a:spcAft>
                <a:spcPct val="0"/>
              </a:spcAft>
            </a:pPr>
            <a:endParaRPr lang="it-IT" altLang="it-IT" dirty="0">
              <a:solidFill>
                <a:srgbClr val="0563C1"/>
              </a:solidFill>
              <a:latin typeface="Bookman Old Style" panose="02050604050505020204" pitchFamily="18" charset="0"/>
              <a:hlinkClick r:id="" action="ppaction://noaction">
                <a:extLst>
                  <a:ext uri="{A12FA001-AC4F-418D-AE19-62706E023703}">
                    <ahyp:hlinkClr xmlns:ahyp="http://schemas.microsoft.com/office/drawing/2018/hyperlinkcolor" val="tx"/>
                  </a:ext>
                </a:extLst>
              </a:hlinkClick>
            </a:endParaRPr>
          </a:p>
          <a:p>
            <a:pPr algn="ctr" defTabSz="914400" fontAlgn="base">
              <a:spcBef>
                <a:spcPct val="0"/>
              </a:spcBef>
              <a:spcAft>
                <a:spcPct val="0"/>
              </a:spcAft>
            </a:pPr>
            <a:r>
              <a:rPr lang="it-IT" altLang="it-IT" dirty="0">
                <a:solidFill>
                  <a:srgbClr val="0563C1"/>
                </a:solidFill>
                <a:latin typeface="Bookman Old Style" panose="02050604050505020204" pitchFamily="18" charset="0"/>
                <a:hlinkClick r:id="" action="ppaction://noaction">
                  <a:extLst>
                    <a:ext uri="{A12FA001-AC4F-418D-AE19-62706E023703}">
                      <ahyp:hlinkClr xmlns:ahyp="http://schemas.microsoft.com/office/drawing/2018/hyperlinkcolor" val="tx"/>
                    </a:ext>
                  </a:extLst>
                </a:hlinkClick>
              </a:rPr>
              <a:t>https://www.youtube.com/watch?v=PJWmi7Ovaag&amp;t=3s</a:t>
            </a:r>
            <a:endParaRPr lang="it-IT" altLang="it-IT" dirty="0">
              <a:solidFill>
                <a:prstClr val="black"/>
              </a:solidFill>
              <a:latin typeface="Bookman Old Style" panose="02050604050505020204" pitchFamily="18" charset="0"/>
            </a:endParaRPr>
          </a:p>
          <a:p>
            <a:pPr algn="ctr" defTabSz="914400" fontAlgn="base">
              <a:spcBef>
                <a:spcPct val="0"/>
              </a:spcBef>
              <a:spcAft>
                <a:spcPct val="0"/>
              </a:spcAft>
            </a:pPr>
            <a:endParaRPr lang="it-IT" altLang="it-IT" dirty="0">
              <a:solidFill>
                <a:prstClr val="black"/>
              </a:solidFill>
              <a:latin typeface="Bookman Old Style" panose="02050604050505020204" pitchFamily="18" charset="0"/>
            </a:endParaRPr>
          </a:p>
        </p:txBody>
      </p:sp>
    </p:spTree>
    <p:extLst>
      <p:ext uri="{BB962C8B-B14F-4D97-AF65-F5344CB8AC3E}">
        <p14:creationId xmlns:p14="http://schemas.microsoft.com/office/powerpoint/2010/main" val="377733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numero diapositiva 4">
            <a:extLst>
              <a:ext uri="{FF2B5EF4-FFF2-40B4-BE49-F238E27FC236}">
                <a16:creationId xmlns:a16="http://schemas.microsoft.com/office/drawing/2014/main" id="{762D45A5-BBDD-DB91-12DE-5A40045182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A584115E-CC49-C84B-856D-D413682FFA25}" type="slidenum">
              <a:rPr lang="it-IT" altLang="it-IT" sz="1400">
                <a:solidFill>
                  <a:prstClr val="black"/>
                </a:solidFill>
                <a:latin typeface="Times New Roman" panose="02020603050405020304" pitchFamily="18" charset="0"/>
              </a:rPr>
              <a:pPr defTabSz="914400" fontAlgn="base">
                <a:spcBef>
                  <a:spcPct val="0"/>
                </a:spcBef>
                <a:spcAft>
                  <a:spcPct val="0"/>
                </a:spcAft>
              </a:pPr>
              <a:t>5</a:t>
            </a:fld>
            <a:endParaRPr lang="it-IT" altLang="it-IT" sz="1400">
              <a:solidFill>
                <a:prstClr val="black"/>
              </a:solidFill>
              <a:latin typeface="Times New Roman" panose="02020603050405020304" pitchFamily="18" charset="0"/>
            </a:endParaRPr>
          </a:p>
        </p:txBody>
      </p:sp>
      <p:sp>
        <p:nvSpPr>
          <p:cNvPr id="17410" name="Text Box 2">
            <a:extLst>
              <a:ext uri="{FF2B5EF4-FFF2-40B4-BE49-F238E27FC236}">
                <a16:creationId xmlns:a16="http://schemas.microsoft.com/office/drawing/2014/main" id="{16A35913-2B12-B6FE-1C87-9F36A4F6EBDF}"/>
              </a:ext>
            </a:extLst>
          </p:cNvPr>
          <p:cNvSpPr txBox="1">
            <a:spLocks noChangeArrowheads="1"/>
          </p:cNvSpPr>
          <p:nvPr/>
        </p:nvSpPr>
        <p:spPr bwMode="auto">
          <a:xfrm>
            <a:off x="2135189" y="260351"/>
            <a:ext cx="8137525"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3600" b="1">
                <a:solidFill>
                  <a:srgbClr val="FF6600"/>
                </a:solidFill>
                <a:latin typeface="Times New Roman" panose="02020603050405020304" pitchFamily="18" charset="0"/>
              </a:rPr>
              <a:t>Vocabolario</a:t>
            </a:r>
          </a:p>
          <a:p>
            <a:pPr algn="ctr" defTabSz="914400" fontAlgn="base">
              <a:spcBef>
                <a:spcPct val="0"/>
              </a:spcBef>
              <a:spcAft>
                <a:spcPct val="0"/>
              </a:spcAft>
            </a:pPr>
            <a:endParaRPr lang="it-IT" altLang="it-IT" sz="1600" b="1">
              <a:solidFill>
                <a:srgbClr val="FF6600"/>
              </a:solidFill>
              <a:latin typeface="Times New Roman" panose="02020603050405020304" pitchFamily="18" charset="0"/>
            </a:endParaRPr>
          </a:p>
          <a:p>
            <a:pPr defTabSz="914400" fontAlgn="base">
              <a:spcBef>
                <a:spcPct val="0"/>
              </a:spcBef>
              <a:spcAft>
                <a:spcPct val="0"/>
              </a:spcAft>
            </a:pPr>
            <a:r>
              <a:rPr lang="it-IT" altLang="it-IT" sz="2600" b="1">
                <a:solidFill>
                  <a:prstClr val="black"/>
                </a:solidFill>
                <a:latin typeface="Bookman Old Style" panose="02050604050505020204" pitchFamily="18" charset="0"/>
              </a:rPr>
              <a:t>Problem finding – rendersi conto del disagio</a:t>
            </a:r>
          </a:p>
          <a:p>
            <a:pPr defTabSz="914400" fontAlgn="base">
              <a:spcBef>
                <a:spcPct val="0"/>
              </a:spcBef>
              <a:spcAft>
                <a:spcPct val="0"/>
              </a:spcAft>
            </a:pPr>
            <a:br>
              <a:rPr lang="it-IT" altLang="it-IT" sz="2600" b="1">
                <a:solidFill>
                  <a:prstClr val="black"/>
                </a:solidFill>
                <a:latin typeface="Bookman Old Style" panose="02050604050505020204" pitchFamily="18" charset="0"/>
              </a:rPr>
            </a:br>
            <a:r>
              <a:rPr lang="it-IT" altLang="it-IT" sz="2600" b="1">
                <a:solidFill>
                  <a:prstClr val="black"/>
                </a:solidFill>
                <a:latin typeface="Bookman Old Style" panose="02050604050505020204" pitchFamily="18" charset="0"/>
              </a:rPr>
              <a:t>Problem analysis – scomporlo in problema principale ed in problemi secondari </a:t>
            </a:r>
          </a:p>
          <a:p>
            <a:pPr defTabSz="914400" fontAlgn="base">
              <a:spcBef>
                <a:spcPct val="0"/>
              </a:spcBef>
              <a:spcAft>
                <a:spcPct val="0"/>
              </a:spcAft>
            </a:pPr>
            <a:endParaRPr lang="it-IT" altLang="it-IT" sz="2600" b="1">
              <a:solidFill>
                <a:prstClr val="black"/>
              </a:solidFill>
              <a:latin typeface="Bookman Old Style" panose="02050604050505020204" pitchFamily="18" charset="0"/>
            </a:endParaRPr>
          </a:p>
          <a:p>
            <a:pPr defTabSz="914400" fontAlgn="base">
              <a:spcBef>
                <a:spcPct val="0"/>
              </a:spcBef>
              <a:spcAft>
                <a:spcPct val="0"/>
              </a:spcAft>
            </a:pPr>
            <a:r>
              <a:rPr lang="it-IT" altLang="it-IT" sz="2600" b="1">
                <a:solidFill>
                  <a:prstClr val="black"/>
                </a:solidFill>
                <a:latin typeface="Bookman Old Style" panose="02050604050505020204" pitchFamily="18" charset="0"/>
              </a:rPr>
              <a:t>Problem setting – definire quale è il problema e la causa</a:t>
            </a:r>
          </a:p>
          <a:p>
            <a:pPr defTabSz="914400" fontAlgn="base">
              <a:spcBef>
                <a:spcPct val="0"/>
              </a:spcBef>
              <a:spcAft>
                <a:spcPct val="0"/>
              </a:spcAft>
            </a:pPr>
            <a:br>
              <a:rPr lang="it-IT" altLang="it-IT" sz="2600" b="1">
                <a:solidFill>
                  <a:prstClr val="black"/>
                </a:solidFill>
                <a:latin typeface="Bookman Old Style" panose="02050604050505020204" pitchFamily="18" charset="0"/>
              </a:rPr>
            </a:br>
            <a:r>
              <a:rPr lang="it-IT" altLang="it-IT" sz="2600" b="1">
                <a:solidFill>
                  <a:prstClr val="black"/>
                </a:solidFill>
                <a:latin typeface="Bookman Old Style" panose="02050604050505020204" pitchFamily="18" charset="0"/>
              </a:rPr>
              <a:t>Problem solving – stabilire come affrontarlo</a:t>
            </a:r>
          </a:p>
          <a:p>
            <a:pPr defTabSz="914400" fontAlgn="base">
              <a:spcBef>
                <a:spcPct val="0"/>
              </a:spcBef>
              <a:spcAft>
                <a:spcPct val="0"/>
              </a:spcAft>
            </a:pPr>
            <a:br>
              <a:rPr lang="it-IT" altLang="it-IT" sz="2600" b="1">
                <a:solidFill>
                  <a:prstClr val="black"/>
                </a:solidFill>
                <a:latin typeface="Bookman Old Style" panose="02050604050505020204" pitchFamily="18" charset="0"/>
              </a:rPr>
            </a:br>
            <a:r>
              <a:rPr lang="it-IT" altLang="it-IT" sz="2600" b="1">
                <a:solidFill>
                  <a:prstClr val="black"/>
                </a:solidFill>
                <a:latin typeface="Bookman Old Style" panose="02050604050505020204" pitchFamily="18" charset="0"/>
              </a:rPr>
              <a:t>Decision making – decidere come agire</a:t>
            </a:r>
          </a:p>
          <a:p>
            <a:pPr defTabSz="914400" fontAlgn="base">
              <a:spcBef>
                <a:spcPct val="0"/>
              </a:spcBef>
              <a:spcAft>
                <a:spcPct val="0"/>
              </a:spcAft>
            </a:pPr>
            <a:br>
              <a:rPr lang="it-IT" altLang="it-IT" sz="2600" b="1">
                <a:solidFill>
                  <a:prstClr val="black"/>
                </a:solidFill>
                <a:latin typeface="Bookman Old Style" panose="02050604050505020204" pitchFamily="18" charset="0"/>
              </a:rPr>
            </a:br>
            <a:r>
              <a:rPr lang="it-IT" altLang="it-IT" sz="2600" b="1">
                <a:solidFill>
                  <a:prstClr val="black"/>
                </a:solidFill>
                <a:latin typeface="Bookman Old Style" panose="02050604050505020204" pitchFamily="18" charset="0"/>
              </a:rPr>
              <a:t>Decision taking – passare all’azione</a:t>
            </a:r>
            <a:br>
              <a:rPr lang="it-IT" altLang="it-IT" sz="2400" b="1">
                <a:solidFill>
                  <a:prstClr val="black"/>
                </a:solidFill>
                <a:latin typeface="Times New Roman" panose="02020603050405020304" pitchFamily="18" charset="0"/>
              </a:rPr>
            </a:br>
            <a:endParaRPr lang="it-IT" altLang="it-IT" sz="2400" b="1">
              <a:solidFill>
                <a:prstClr val="black"/>
              </a:solidFill>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numero diapositiva 4">
            <a:extLst>
              <a:ext uri="{FF2B5EF4-FFF2-40B4-BE49-F238E27FC236}">
                <a16:creationId xmlns:a16="http://schemas.microsoft.com/office/drawing/2014/main" id="{7F0ABB25-E22D-5ED5-A7E1-5AD86FA4CC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7C827315-76BA-254A-B544-153805BD0405}" type="slidenum">
              <a:rPr lang="it-IT" altLang="it-IT" sz="1400">
                <a:solidFill>
                  <a:prstClr val="black"/>
                </a:solidFill>
                <a:latin typeface="Times New Roman" panose="02020603050405020304" pitchFamily="18" charset="0"/>
              </a:rPr>
              <a:pPr defTabSz="914400" fontAlgn="base">
                <a:spcBef>
                  <a:spcPct val="0"/>
                </a:spcBef>
                <a:spcAft>
                  <a:spcPct val="0"/>
                </a:spcAft>
              </a:pPr>
              <a:t>6</a:t>
            </a:fld>
            <a:endParaRPr lang="it-IT" altLang="it-IT" sz="1400">
              <a:solidFill>
                <a:prstClr val="black"/>
              </a:solidFill>
              <a:latin typeface="Times New Roman" panose="02020603050405020304" pitchFamily="18" charset="0"/>
            </a:endParaRPr>
          </a:p>
        </p:txBody>
      </p:sp>
      <p:sp>
        <p:nvSpPr>
          <p:cNvPr id="18434" name="Text Box 2">
            <a:extLst>
              <a:ext uri="{FF2B5EF4-FFF2-40B4-BE49-F238E27FC236}">
                <a16:creationId xmlns:a16="http://schemas.microsoft.com/office/drawing/2014/main" id="{A9844A25-3492-6A89-68C3-B404E2F8C923}"/>
              </a:ext>
            </a:extLst>
          </p:cNvPr>
          <p:cNvSpPr txBox="1">
            <a:spLocks noChangeArrowheads="1"/>
          </p:cNvSpPr>
          <p:nvPr/>
        </p:nvSpPr>
        <p:spPr bwMode="auto">
          <a:xfrm>
            <a:off x="2135189" y="260350"/>
            <a:ext cx="8137525"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2400" b="1">
                <a:solidFill>
                  <a:srgbClr val="FF6600"/>
                </a:solidFill>
                <a:latin typeface="Bookman Old Style" panose="02050604050505020204" pitchFamily="18" charset="0"/>
              </a:rPr>
              <a:t>LO SVILUPPO DEL PROCESSO DECISIONALE</a:t>
            </a:r>
          </a:p>
          <a:p>
            <a:pPr algn="ctr" defTabSz="914400" fontAlgn="base">
              <a:spcBef>
                <a:spcPct val="0"/>
              </a:spcBef>
              <a:spcAft>
                <a:spcPct val="0"/>
              </a:spcAft>
            </a:pPr>
            <a:endParaRPr lang="it-IT" altLang="it-IT" sz="1000" b="1">
              <a:solidFill>
                <a:prstClr val="black"/>
              </a:solidFill>
              <a:latin typeface="Bookman Old Style" panose="02050604050505020204" pitchFamily="18" charset="0"/>
            </a:endParaRPr>
          </a:p>
          <a:p>
            <a:pPr defTabSz="914400" fontAlgn="base">
              <a:spcBef>
                <a:spcPct val="0"/>
              </a:spcBef>
              <a:spcAft>
                <a:spcPct val="0"/>
              </a:spcAft>
            </a:pPr>
            <a:r>
              <a:rPr lang="it-IT" altLang="it-IT" sz="2000" b="1">
                <a:solidFill>
                  <a:srgbClr val="FF6600"/>
                </a:solidFill>
                <a:latin typeface="Bookman Old Style" panose="02050604050505020204" pitchFamily="18" charset="0"/>
              </a:rPr>
              <a:t>FASI/</a:t>
            </a:r>
            <a:r>
              <a:rPr lang="it-IT" altLang="it-IT" sz="2000" b="1">
                <a:solidFill>
                  <a:prstClr val="black"/>
                </a:solidFill>
                <a:latin typeface="Bookman Old Style" panose="02050604050505020204" pitchFamily="18" charset="0"/>
              </a:rPr>
              <a:t>AZIONI</a:t>
            </a:r>
          </a:p>
          <a:p>
            <a:pPr algn="ctr" defTabSz="914400" fontAlgn="base">
              <a:spcBef>
                <a:spcPct val="0"/>
              </a:spcBef>
              <a:spcAft>
                <a:spcPct val="0"/>
              </a:spcAft>
            </a:pPr>
            <a:r>
              <a:rPr lang="en-GB" altLang="it-IT" b="1">
                <a:solidFill>
                  <a:prstClr val="black"/>
                </a:solidFill>
                <a:latin typeface="Bookman Old Style" panose="02050604050505020204" pitchFamily="18" charset="0"/>
              </a:rPr>
              <a:t>Problem analysis</a:t>
            </a:r>
            <a:endParaRPr lang="it-IT" altLang="it-IT" b="1">
              <a:solidFill>
                <a:prstClr val="black"/>
              </a:solidFill>
              <a:latin typeface="Bookman Old Style" panose="02050604050505020204" pitchFamily="18" charset="0"/>
            </a:endParaRPr>
          </a:p>
          <a:p>
            <a:pPr defTabSz="914400" fontAlgn="base">
              <a:spcBef>
                <a:spcPct val="0"/>
              </a:spcBef>
              <a:spcAft>
                <a:spcPct val="0"/>
              </a:spcAft>
              <a:buFontTx/>
              <a:buAutoNum type="alphaUcPeriod"/>
            </a:pPr>
            <a:r>
              <a:rPr lang="it-IT" altLang="it-IT" b="1">
                <a:solidFill>
                  <a:srgbClr val="FF6600"/>
                </a:solidFill>
                <a:latin typeface="Bookman Old Style" panose="02050604050505020204" pitchFamily="18" charset="0"/>
              </a:rPr>
              <a:t>Problem finding</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Riconoscere la situazione</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Scegliere il vero problema</a:t>
            </a:r>
          </a:p>
          <a:p>
            <a:pPr defTabSz="914400" fontAlgn="base">
              <a:spcBef>
                <a:spcPct val="0"/>
              </a:spcBef>
              <a:spcAft>
                <a:spcPct val="0"/>
              </a:spcAft>
            </a:pPr>
            <a:r>
              <a:rPr lang="it-IT" altLang="it-IT" b="1">
                <a:solidFill>
                  <a:srgbClr val="FF6600"/>
                </a:solidFill>
                <a:latin typeface="Bookman Old Style" panose="02050604050505020204" pitchFamily="18" charset="0"/>
              </a:rPr>
              <a:t>B.</a:t>
            </a:r>
            <a:r>
              <a:rPr lang="it-IT" altLang="it-IT" b="1">
                <a:solidFill>
                  <a:prstClr val="black"/>
                </a:solidFill>
                <a:latin typeface="Bookman Old Style" panose="02050604050505020204" pitchFamily="18" charset="0"/>
              </a:rPr>
              <a:t>  </a:t>
            </a:r>
            <a:r>
              <a:rPr lang="it-IT" altLang="it-IT" b="1">
                <a:solidFill>
                  <a:srgbClr val="FF6600"/>
                </a:solidFill>
                <a:latin typeface="Bookman Old Style" panose="02050604050505020204" pitchFamily="18" charset="0"/>
              </a:rPr>
              <a:t>Problem setting</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Specificare il problema</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Identificare la causa</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Verificare la causa</a:t>
            </a:r>
          </a:p>
          <a:p>
            <a:pPr algn="ctr" defTabSz="914400" fontAlgn="base">
              <a:spcBef>
                <a:spcPct val="0"/>
              </a:spcBef>
              <a:spcAft>
                <a:spcPct val="0"/>
              </a:spcAft>
            </a:pPr>
            <a:r>
              <a:rPr lang="en-GB" altLang="it-IT" b="1">
                <a:solidFill>
                  <a:prstClr val="black"/>
                </a:solidFill>
                <a:latin typeface="Bookman Old Style" panose="02050604050505020204" pitchFamily="18" charset="0"/>
              </a:rPr>
              <a:t>Decision making</a:t>
            </a:r>
          </a:p>
          <a:p>
            <a:pPr defTabSz="914400" fontAlgn="base">
              <a:spcBef>
                <a:spcPct val="0"/>
              </a:spcBef>
              <a:spcAft>
                <a:spcPct val="0"/>
              </a:spcAft>
            </a:pPr>
            <a:r>
              <a:rPr lang="en-GB" altLang="it-IT" b="1">
                <a:solidFill>
                  <a:srgbClr val="FF6600"/>
                </a:solidFill>
                <a:latin typeface="Bookman Old Style" panose="02050604050505020204" pitchFamily="18" charset="0"/>
              </a:rPr>
              <a:t>C. Problem solving</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Fissare gli obiettivi</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Individuare le alternative</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Valutare le alternative</a:t>
            </a:r>
          </a:p>
          <a:p>
            <a:pPr defTabSz="914400" fontAlgn="base">
              <a:spcBef>
                <a:spcPct val="0"/>
              </a:spcBef>
              <a:spcAft>
                <a:spcPct val="0"/>
              </a:spcAft>
            </a:pPr>
            <a:r>
              <a:rPr lang="it-IT" altLang="it-IT" b="1">
                <a:solidFill>
                  <a:srgbClr val="FF6600"/>
                </a:solidFill>
                <a:latin typeface="Bookman Old Style" panose="02050604050505020204" pitchFamily="18" charset="0"/>
              </a:rPr>
              <a:t>D. Decision taking</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Prendere la decisione</a:t>
            </a:r>
          </a:p>
          <a:p>
            <a:pPr defTabSz="914400" fontAlgn="base">
              <a:spcBef>
                <a:spcPct val="0"/>
              </a:spcBef>
              <a:spcAft>
                <a:spcPct val="0"/>
              </a:spcAft>
            </a:pPr>
            <a:r>
              <a:rPr lang="it-IT" altLang="it-IT" b="1">
                <a:solidFill>
                  <a:srgbClr val="FF6600"/>
                </a:solidFill>
                <a:latin typeface="Bookman Old Style" panose="02050604050505020204" pitchFamily="18" charset="0"/>
              </a:rPr>
              <a:t>E. Realizzazione</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Elaborare un piano di azione</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Anticipare  i  problemi     potenziali</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Monitorare i risultati</a:t>
            </a:r>
          </a:p>
          <a:p>
            <a:pPr defTabSz="914400" fontAlgn="base">
              <a:spcBef>
                <a:spcPct val="0"/>
              </a:spcBef>
              <a:spcAft>
                <a:spcPct val="0"/>
              </a:spcAft>
              <a:buFontTx/>
              <a:buAutoNum type="arabicPeriod"/>
            </a:pPr>
            <a:r>
              <a:rPr lang="it-IT" altLang="it-IT">
                <a:solidFill>
                  <a:prstClr val="black"/>
                </a:solidFill>
                <a:latin typeface="Bookman Old Style" panose="02050604050505020204" pitchFamily="18" charset="0"/>
              </a:rPr>
              <a:t>Pensare alle possibili novità</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numero diapositiva 4">
            <a:extLst>
              <a:ext uri="{FF2B5EF4-FFF2-40B4-BE49-F238E27FC236}">
                <a16:creationId xmlns:a16="http://schemas.microsoft.com/office/drawing/2014/main" id="{C2D3951D-CDEC-BC66-22F9-ADFC2F3ABB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08F1914D-0E77-C240-988B-9276A35C23FF}" type="slidenum">
              <a:rPr lang="it-IT" altLang="it-IT" sz="1400">
                <a:solidFill>
                  <a:prstClr val="black"/>
                </a:solidFill>
                <a:latin typeface="Times New Roman" panose="02020603050405020304" pitchFamily="18" charset="0"/>
              </a:rPr>
              <a:pPr defTabSz="914400" fontAlgn="base">
                <a:spcBef>
                  <a:spcPct val="0"/>
                </a:spcBef>
                <a:spcAft>
                  <a:spcPct val="0"/>
                </a:spcAft>
              </a:pPr>
              <a:t>7</a:t>
            </a:fld>
            <a:endParaRPr lang="it-IT" altLang="it-IT" sz="1400">
              <a:solidFill>
                <a:prstClr val="black"/>
              </a:solidFill>
              <a:latin typeface="Times New Roman" panose="02020603050405020304" pitchFamily="18" charset="0"/>
            </a:endParaRPr>
          </a:p>
        </p:txBody>
      </p:sp>
      <p:sp>
        <p:nvSpPr>
          <p:cNvPr id="19458" name="Text Box 2">
            <a:extLst>
              <a:ext uri="{FF2B5EF4-FFF2-40B4-BE49-F238E27FC236}">
                <a16:creationId xmlns:a16="http://schemas.microsoft.com/office/drawing/2014/main" id="{6316DC1F-1AF9-CB35-A9C7-9721C747D81A}"/>
              </a:ext>
            </a:extLst>
          </p:cNvPr>
          <p:cNvSpPr txBox="1">
            <a:spLocks noChangeArrowheads="1"/>
          </p:cNvSpPr>
          <p:nvPr/>
        </p:nvSpPr>
        <p:spPr bwMode="auto">
          <a:xfrm>
            <a:off x="2135189" y="260350"/>
            <a:ext cx="8137525"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it-IT" altLang="it-IT" sz="2400" b="1" i="1">
                <a:solidFill>
                  <a:prstClr val="black"/>
                </a:solidFill>
                <a:latin typeface="Bookman Old Style" panose="02050604050505020204" pitchFamily="18" charset="0"/>
              </a:rPr>
              <a:t>PROBLEM ANALYSIS</a:t>
            </a:r>
          </a:p>
          <a:p>
            <a:pPr algn="ctr" defTabSz="914400" fontAlgn="base">
              <a:spcBef>
                <a:spcPct val="0"/>
              </a:spcBef>
              <a:spcAft>
                <a:spcPct val="0"/>
              </a:spcAft>
              <a:buFontTx/>
              <a:buAutoNum type="alphaUcPeriod"/>
            </a:pPr>
            <a:r>
              <a:rPr lang="it-IT" altLang="it-IT" sz="4000" b="1">
                <a:solidFill>
                  <a:srgbClr val="FF6600"/>
                </a:solidFill>
                <a:latin typeface="Times New Roman" panose="02020603050405020304" pitchFamily="18" charset="0"/>
              </a:rPr>
              <a:t> </a:t>
            </a:r>
            <a:r>
              <a:rPr lang="it-IT" altLang="it-IT" sz="4000" b="1">
                <a:solidFill>
                  <a:srgbClr val="FF6600"/>
                </a:solidFill>
                <a:latin typeface="Bookman Old Style" panose="02050604050505020204" pitchFamily="18" charset="0"/>
              </a:rPr>
              <a:t>Problem finding</a:t>
            </a:r>
          </a:p>
          <a:p>
            <a:pPr algn="ctr" defTabSz="914400" fontAlgn="base">
              <a:spcBef>
                <a:spcPct val="0"/>
              </a:spcBef>
              <a:spcAft>
                <a:spcPct val="0"/>
              </a:spcAft>
            </a:pPr>
            <a:endParaRPr lang="it-IT" altLang="it-IT" sz="1600" b="1" u="sng">
              <a:solidFill>
                <a:srgbClr val="FF6600"/>
              </a:solidFill>
              <a:latin typeface="Times New Roman" panose="02020603050405020304" pitchFamily="18" charset="0"/>
            </a:endParaRPr>
          </a:p>
          <a:p>
            <a:pPr defTabSz="914400" fontAlgn="base">
              <a:spcBef>
                <a:spcPct val="0"/>
              </a:spcBef>
              <a:spcAft>
                <a:spcPct val="0"/>
              </a:spcAft>
            </a:pPr>
            <a:r>
              <a:rPr lang="it-IT" altLang="it-IT" sz="3200" b="1" u="sng">
                <a:solidFill>
                  <a:prstClr val="black"/>
                </a:solidFill>
                <a:latin typeface="Bookman Old Style" panose="02050604050505020204" pitchFamily="18" charset="0"/>
              </a:rPr>
              <a:t>1 Riconoscere la situazione</a:t>
            </a:r>
          </a:p>
          <a:p>
            <a:pPr defTabSz="914400" fontAlgn="base">
              <a:spcBef>
                <a:spcPct val="0"/>
              </a:spcBef>
              <a:spcAft>
                <a:spcPct val="0"/>
              </a:spcAft>
            </a:pPr>
            <a:endParaRPr lang="it-IT" altLang="it-IT" sz="3200" b="1" u="sng">
              <a:solidFill>
                <a:prstClr val="black"/>
              </a:solidFill>
              <a:latin typeface="Bookman Old Style" panose="02050604050505020204" pitchFamily="18" charset="0"/>
            </a:endParaRPr>
          </a:p>
          <a:p>
            <a:pPr defTabSz="914400" fontAlgn="base">
              <a:spcBef>
                <a:spcPct val="0"/>
              </a:spcBef>
              <a:spcAft>
                <a:spcPct val="0"/>
              </a:spcAft>
              <a:buFontTx/>
              <a:buChar char="•"/>
            </a:pPr>
            <a:r>
              <a:rPr lang="it-IT" altLang="it-IT" sz="3200">
                <a:solidFill>
                  <a:prstClr val="black"/>
                </a:solidFill>
                <a:latin typeface="Bookman Old Style" panose="02050604050505020204" pitchFamily="18" charset="0"/>
              </a:rPr>
              <a:t>caratteristiche</a:t>
            </a:r>
          </a:p>
          <a:p>
            <a:pPr defTabSz="914400" fontAlgn="base">
              <a:spcBef>
                <a:spcPct val="0"/>
              </a:spcBef>
              <a:spcAft>
                <a:spcPct val="0"/>
              </a:spcAft>
              <a:buFontTx/>
              <a:buChar char="•"/>
            </a:pPr>
            <a:r>
              <a:rPr lang="it-IT" altLang="it-IT" sz="3200">
                <a:solidFill>
                  <a:prstClr val="black"/>
                </a:solidFill>
                <a:latin typeface="Bookman Old Style" panose="02050604050505020204" pitchFamily="18" charset="0"/>
              </a:rPr>
              <a:t>livello di complessità</a:t>
            </a:r>
          </a:p>
          <a:p>
            <a:pPr defTabSz="914400" fontAlgn="base">
              <a:spcBef>
                <a:spcPct val="0"/>
              </a:spcBef>
              <a:spcAft>
                <a:spcPct val="0"/>
              </a:spcAft>
              <a:buFontTx/>
              <a:buChar char="•"/>
            </a:pPr>
            <a:r>
              <a:rPr lang="it-IT" altLang="it-IT" sz="3200">
                <a:solidFill>
                  <a:prstClr val="black"/>
                </a:solidFill>
                <a:latin typeface="Bookman Old Style" panose="02050604050505020204" pitchFamily="18" charset="0"/>
              </a:rPr>
              <a:t>variabili chiave</a:t>
            </a:r>
          </a:p>
          <a:p>
            <a:pPr defTabSz="914400" fontAlgn="base">
              <a:spcBef>
                <a:spcPct val="0"/>
              </a:spcBef>
              <a:spcAft>
                <a:spcPct val="0"/>
              </a:spcAft>
              <a:buFontTx/>
              <a:buChar char="•"/>
            </a:pPr>
            <a:r>
              <a:rPr lang="it-IT" altLang="it-IT" sz="3200">
                <a:solidFill>
                  <a:prstClr val="black"/>
                </a:solidFill>
                <a:latin typeface="Bookman Old Style" panose="02050604050505020204" pitchFamily="18" charset="0"/>
              </a:rPr>
              <a:t>criticità</a:t>
            </a:r>
          </a:p>
          <a:p>
            <a:pPr defTabSz="914400" fontAlgn="base">
              <a:spcBef>
                <a:spcPct val="0"/>
              </a:spcBef>
              <a:spcAft>
                <a:spcPct val="0"/>
              </a:spcAft>
              <a:buFontTx/>
              <a:buChar char="•"/>
            </a:pPr>
            <a:r>
              <a:rPr lang="it-IT" altLang="it-IT" sz="3200">
                <a:solidFill>
                  <a:prstClr val="black"/>
                </a:solidFill>
                <a:latin typeface="Bookman Old Style" panose="02050604050505020204" pitchFamily="18" charset="0"/>
              </a:rPr>
              <a:t>informazioni mancanti </a:t>
            </a:r>
          </a:p>
          <a:p>
            <a:pPr defTabSz="914400" fontAlgn="base">
              <a:spcBef>
                <a:spcPct val="0"/>
              </a:spcBef>
              <a:spcAft>
                <a:spcPct val="0"/>
              </a:spcAft>
              <a:buFontTx/>
              <a:buChar char="•"/>
            </a:pPr>
            <a:r>
              <a:rPr lang="it-IT" altLang="it-IT" sz="3200">
                <a:solidFill>
                  <a:prstClr val="black"/>
                </a:solidFill>
                <a:latin typeface="Bookman Old Style" panose="02050604050505020204" pitchFamily="18" charset="0"/>
              </a:rPr>
              <a:t>novità rispetto al passato</a:t>
            </a:r>
          </a:p>
          <a:p>
            <a:pPr defTabSz="914400" fontAlgn="base">
              <a:spcBef>
                <a:spcPct val="0"/>
              </a:spcBef>
              <a:spcAft>
                <a:spcPct val="0"/>
              </a:spcAft>
              <a:buFontTx/>
              <a:buChar char="•"/>
            </a:pPr>
            <a:r>
              <a:rPr lang="it-IT" altLang="it-IT" sz="3200">
                <a:solidFill>
                  <a:prstClr val="black"/>
                </a:solidFill>
                <a:latin typeface="Bookman Old Style" panose="02050604050505020204" pitchFamily="18" charset="0"/>
              </a:rPr>
              <a:t>analogie rispetto al passato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numero diapositiva 4">
            <a:extLst>
              <a:ext uri="{FF2B5EF4-FFF2-40B4-BE49-F238E27FC236}">
                <a16:creationId xmlns:a16="http://schemas.microsoft.com/office/drawing/2014/main" id="{E8ACCD97-77E1-635D-9531-3B66B3653E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4C8C1726-C99A-5F47-956C-5FEE816A6D5C}" type="slidenum">
              <a:rPr lang="it-IT" altLang="it-IT" sz="1400">
                <a:solidFill>
                  <a:prstClr val="black"/>
                </a:solidFill>
                <a:latin typeface="Times New Roman" panose="02020603050405020304" pitchFamily="18" charset="0"/>
              </a:rPr>
              <a:pPr defTabSz="914400" fontAlgn="base">
                <a:spcBef>
                  <a:spcPct val="0"/>
                </a:spcBef>
                <a:spcAft>
                  <a:spcPct val="0"/>
                </a:spcAft>
              </a:pPr>
              <a:t>8</a:t>
            </a:fld>
            <a:endParaRPr lang="it-IT" altLang="it-IT" sz="1400">
              <a:solidFill>
                <a:prstClr val="black"/>
              </a:solidFill>
              <a:latin typeface="Times New Roman" panose="02020603050405020304" pitchFamily="18" charset="0"/>
            </a:endParaRPr>
          </a:p>
        </p:txBody>
      </p:sp>
      <p:sp>
        <p:nvSpPr>
          <p:cNvPr id="20482" name="Text Box 2">
            <a:extLst>
              <a:ext uri="{FF2B5EF4-FFF2-40B4-BE49-F238E27FC236}">
                <a16:creationId xmlns:a16="http://schemas.microsoft.com/office/drawing/2014/main" id="{45AF920D-A453-A07C-77E0-C67BA276D6A7}"/>
              </a:ext>
            </a:extLst>
          </p:cNvPr>
          <p:cNvSpPr txBox="1">
            <a:spLocks noChangeArrowheads="1"/>
          </p:cNvSpPr>
          <p:nvPr/>
        </p:nvSpPr>
        <p:spPr bwMode="auto">
          <a:xfrm>
            <a:off x="2135189" y="188914"/>
            <a:ext cx="813752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4000" b="1">
                <a:solidFill>
                  <a:srgbClr val="FF6600"/>
                </a:solidFill>
                <a:latin typeface="Times New Roman" panose="02020603050405020304" pitchFamily="18" charset="0"/>
              </a:rPr>
              <a:t> </a:t>
            </a:r>
            <a:r>
              <a:rPr lang="it-IT" altLang="it-IT" sz="4000" b="1">
                <a:solidFill>
                  <a:srgbClr val="FF6600"/>
                </a:solidFill>
                <a:latin typeface="Bookman Old Style" panose="02050604050505020204" pitchFamily="18" charset="0"/>
              </a:rPr>
              <a:t>A. Problem finding</a:t>
            </a:r>
          </a:p>
          <a:p>
            <a:pPr algn="ctr" defTabSz="914400" fontAlgn="base">
              <a:spcBef>
                <a:spcPct val="0"/>
              </a:spcBef>
              <a:spcAft>
                <a:spcPct val="0"/>
              </a:spcAft>
            </a:pPr>
            <a:endParaRPr lang="it-IT" altLang="it-IT" sz="1400" b="1">
              <a:solidFill>
                <a:srgbClr val="FF6600"/>
              </a:solidFill>
              <a:latin typeface="Times New Roman" panose="02020603050405020304" pitchFamily="18" charset="0"/>
            </a:endParaRPr>
          </a:p>
          <a:p>
            <a:pPr defTabSz="914400" fontAlgn="base">
              <a:spcBef>
                <a:spcPct val="0"/>
              </a:spcBef>
              <a:spcAft>
                <a:spcPct val="0"/>
              </a:spcAft>
            </a:pPr>
            <a:r>
              <a:rPr lang="it-IT" altLang="it-IT" sz="2600" b="1" u="sng">
                <a:solidFill>
                  <a:prstClr val="black"/>
                </a:solidFill>
                <a:latin typeface="Bookman Old Style" panose="02050604050505020204" pitchFamily="18" charset="0"/>
              </a:rPr>
              <a:t>2 Scegliere il “vero problema”</a:t>
            </a:r>
          </a:p>
          <a:p>
            <a:pPr defTabSz="914400" fontAlgn="base">
              <a:spcBef>
                <a:spcPct val="0"/>
              </a:spcBef>
              <a:spcAft>
                <a:spcPct val="0"/>
              </a:spcAft>
            </a:pPr>
            <a:endParaRPr lang="it-IT" altLang="it-IT" sz="1600" b="1" u="sng">
              <a:solidFill>
                <a:prstClr val="black"/>
              </a:solidFill>
              <a:latin typeface="Bookman Old Style" panose="02050604050505020204" pitchFamily="18" charset="0"/>
            </a:endParaRPr>
          </a:p>
          <a:p>
            <a:pPr defTabSz="914400" fontAlgn="base">
              <a:spcBef>
                <a:spcPct val="0"/>
              </a:spcBef>
              <a:spcAft>
                <a:spcPct val="0"/>
              </a:spcAft>
              <a:buFontTx/>
              <a:buChar char="•"/>
            </a:pPr>
            <a:r>
              <a:rPr lang="it-IT" altLang="it-IT" sz="2600">
                <a:solidFill>
                  <a:prstClr val="black"/>
                </a:solidFill>
                <a:latin typeface="Bookman Old Style" panose="02050604050505020204" pitchFamily="18" charset="0"/>
              </a:rPr>
              <a:t>domandarsi se si è davvero in presenza di un problema (vale a dire: di una deviazione da una norma, standard, situazione attesa, ecc.).</a:t>
            </a:r>
          </a:p>
          <a:p>
            <a:pPr defTabSz="914400" fontAlgn="base">
              <a:spcBef>
                <a:spcPct val="0"/>
              </a:spcBef>
              <a:spcAft>
                <a:spcPct val="0"/>
              </a:spcAft>
              <a:buFontTx/>
              <a:buChar char="•"/>
            </a:pPr>
            <a:r>
              <a:rPr lang="it-IT" altLang="it-IT" sz="2600">
                <a:solidFill>
                  <a:prstClr val="black"/>
                </a:solidFill>
                <a:latin typeface="Bookman Old Style" panose="02050604050505020204" pitchFamily="18" charset="0"/>
              </a:rPr>
              <a:t>formulare ipotesi di verifica dell’esistenza del problema in termini concreti.</a:t>
            </a:r>
          </a:p>
          <a:p>
            <a:pPr defTabSz="914400" fontAlgn="base">
              <a:spcBef>
                <a:spcPct val="0"/>
              </a:spcBef>
              <a:spcAft>
                <a:spcPct val="0"/>
              </a:spcAft>
              <a:buFontTx/>
              <a:buChar char="•"/>
            </a:pPr>
            <a:r>
              <a:rPr lang="it-IT" altLang="it-IT" sz="2600">
                <a:solidFill>
                  <a:prstClr val="black"/>
                </a:solidFill>
                <a:latin typeface="Bookman Old Style" panose="02050604050505020204" pitchFamily="18" charset="0"/>
              </a:rPr>
              <a:t>provare a disarticolare il problema in più sottoproblemi.</a:t>
            </a:r>
          </a:p>
          <a:p>
            <a:pPr defTabSz="914400" fontAlgn="base">
              <a:spcBef>
                <a:spcPct val="0"/>
              </a:spcBef>
              <a:spcAft>
                <a:spcPct val="0"/>
              </a:spcAft>
              <a:buFontTx/>
              <a:buChar char="•"/>
            </a:pPr>
            <a:r>
              <a:rPr lang="it-IT" altLang="it-IT" sz="2600">
                <a:solidFill>
                  <a:prstClr val="black"/>
                </a:solidFill>
                <a:latin typeface="Bookman Old Style" panose="02050604050505020204" pitchFamily="18" charset="0"/>
              </a:rPr>
              <a:t>in caso di presenza di più problemi, pesarli in ordine di importanza ed elencarne le priorità.</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numero diapositiva 4">
            <a:extLst>
              <a:ext uri="{FF2B5EF4-FFF2-40B4-BE49-F238E27FC236}">
                <a16:creationId xmlns:a16="http://schemas.microsoft.com/office/drawing/2014/main" id="{0EDA971E-E7CE-8975-1142-B5B8D921BE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9C444A3C-F93C-3E48-823F-BFB9F5432EFB}" type="slidenum">
              <a:rPr lang="it-IT" altLang="it-IT" sz="1400">
                <a:solidFill>
                  <a:prstClr val="black"/>
                </a:solidFill>
                <a:latin typeface="Times New Roman" panose="02020603050405020304" pitchFamily="18" charset="0"/>
              </a:rPr>
              <a:pPr defTabSz="914400" fontAlgn="base">
                <a:spcBef>
                  <a:spcPct val="0"/>
                </a:spcBef>
                <a:spcAft>
                  <a:spcPct val="0"/>
                </a:spcAft>
              </a:pPr>
              <a:t>9</a:t>
            </a:fld>
            <a:endParaRPr lang="it-IT" altLang="it-IT" sz="1400">
              <a:solidFill>
                <a:prstClr val="black"/>
              </a:solidFill>
              <a:latin typeface="Times New Roman" panose="02020603050405020304" pitchFamily="18" charset="0"/>
            </a:endParaRPr>
          </a:p>
        </p:txBody>
      </p:sp>
      <p:sp>
        <p:nvSpPr>
          <p:cNvPr id="21506" name="Text Box 2">
            <a:extLst>
              <a:ext uri="{FF2B5EF4-FFF2-40B4-BE49-F238E27FC236}">
                <a16:creationId xmlns:a16="http://schemas.microsoft.com/office/drawing/2014/main" id="{B77E3EDC-5A1B-9D2E-087E-217D5CAFC8B0}"/>
              </a:ext>
            </a:extLst>
          </p:cNvPr>
          <p:cNvSpPr txBox="1">
            <a:spLocks noChangeArrowheads="1"/>
          </p:cNvSpPr>
          <p:nvPr/>
        </p:nvSpPr>
        <p:spPr bwMode="auto">
          <a:xfrm>
            <a:off x="2135189" y="188914"/>
            <a:ext cx="81375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it-IT" altLang="it-IT" sz="4000" b="1">
                <a:solidFill>
                  <a:srgbClr val="FF6600"/>
                </a:solidFill>
                <a:latin typeface="Times New Roman" panose="02020603050405020304" pitchFamily="18" charset="0"/>
              </a:rPr>
              <a:t> </a:t>
            </a:r>
            <a:r>
              <a:rPr lang="it-IT" altLang="it-IT" sz="4000" b="1">
                <a:solidFill>
                  <a:srgbClr val="FF6600"/>
                </a:solidFill>
                <a:latin typeface="Bookman Old Style" panose="02050604050505020204" pitchFamily="18" charset="0"/>
              </a:rPr>
              <a:t>A. Problem finding</a:t>
            </a:r>
          </a:p>
          <a:p>
            <a:pPr algn="ctr" defTabSz="914400" fontAlgn="base">
              <a:spcBef>
                <a:spcPct val="0"/>
              </a:spcBef>
              <a:spcAft>
                <a:spcPct val="0"/>
              </a:spcAft>
            </a:pPr>
            <a:endParaRPr lang="it-IT" altLang="it-IT" sz="1400" b="1">
              <a:solidFill>
                <a:srgbClr val="FF6600"/>
              </a:solidFill>
              <a:latin typeface="Times New Roman" panose="02020603050405020304" pitchFamily="18" charset="0"/>
            </a:endParaRPr>
          </a:p>
          <a:p>
            <a:pPr defTabSz="914400" fontAlgn="base">
              <a:spcBef>
                <a:spcPct val="0"/>
              </a:spcBef>
              <a:spcAft>
                <a:spcPct val="0"/>
              </a:spcAft>
            </a:pPr>
            <a:r>
              <a:rPr lang="it-IT" altLang="it-IT" sz="2600" b="1" u="sng">
                <a:solidFill>
                  <a:prstClr val="black"/>
                </a:solidFill>
                <a:latin typeface="Bookman Old Style" panose="02050604050505020204" pitchFamily="18" charset="0"/>
              </a:rPr>
              <a:t>2 Scegliere il “vero problema”</a:t>
            </a:r>
          </a:p>
          <a:p>
            <a:pPr defTabSz="914400" fontAlgn="base">
              <a:spcBef>
                <a:spcPct val="0"/>
              </a:spcBef>
              <a:spcAft>
                <a:spcPct val="0"/>
              </a:spcAft>
            </a:pPr>
            <a:endParaRPr lang="it-IT" altLang="it-IT" sz="1600" b="1" u="sng">
              <a:solidFill>
                <a:prstClr val="black"/>
              </a:solidFill>
              <a:latin typeface="Bookman Old Style" panose="02050604050505020204" pitchFamily="18" charset="0"/>
            </a:endParaRPr>
          </a:p>
          <a:p>
            <a:pPr defTabSz="914400" fontAlgn="base">
              <a:spcBef>
                <a:spcPct val="0"/>
              </a:spcBef>
              <a:spcAft>
                <a:spcPct val="0"/>
              </a:spcAft>
            </a:pPr>
            <a:r>
              <a:rPr lang="it-IT" altLang="it-IT">
                <a:solidFill>
                  <a:prstClr val="black"/>
                </a:solidFill>
                <a:latin typeface="Bookman Old Style" panose="02050604050505020204" pitchFamily="18" charset="0"/>
              </a:rPr>
              <a:t>Andare al di là di quello che a prima vista può apparire</a:t>
            </a:r>
          </a:p>
          <a:p>
            <a:pPr defTabSz="914400" fontAlgn="base">
              <a:spcBef>
                <a:spcPct val="0"/>
              </a:spcBef>
              <a:spcAft>
                <a:spcPct val="0"/>
              </a:spcAft>
            </a:pPr>
            <a:endParaRPr lang="it-IT" altLang="it-IT">
              <a:solidFill>
                <a:prstClr val="black"/>
              </a:solidFill>
              <a:latin typeface="Bookman Old Style" panose="02050604050505020204" pitchFamily="18" charset="0"/>
            </a:endParaRPr>
          </a:p>
          <a:p>
            <a:pPr defTabSz="914400" fontAlgn="base">
              <a:spcBef>
                <a:spcPct val="0"/>
              </a:spcBef>
              <a:spcAft>
                <a:spcPct val="0"/>
              </a:spcAft>
            </a:pPr>
            <a:endParaRPr lang="it-IT" altLang="it-IT">
              <a:solidFill>
                <a:prstClr val="black"/>
              </a:solidFill>
              <a:latin typeface="Bookman Old Style" panose="02050604050505020204" pitchFamily="18" charset="0"/>
            </a:endParaRPr>
          </a:p>
          <a:p>
            <a:pPr defTabSz="914400" fontAlgn="base">
              <a:spcBef>
                <a:spcPct val="0"/>
              </a:spcBef>
              <a:spcAft>
                <a:spcPct val="0"/>
              </a:spcAft>
            </a:pPr>
            <a:endParaRPr lang="it-IT" altLang="it-IT">
              <a:solidFill>
                <a:prstClr val="black"/>
              </a:solidFill>
              <a:latin typeface="Bookman Old Style" panose="02050604050505020204" pitchFamily="18" charset="0"/>
            </a:endParaRPr>
          </a:p>
          <a:p>
            <a:pPr defTabSz="914400" fontAlgn="base">
              <a:spcBef>
                <a:spcPct val="0"/>
              </a:spcBef>
              <a:spcAft>
                <a:spcPct val="0"/>
              </a:spcAft>
            </a:pPr>
            <a:endParaRPr lang="it-IT" altLang="it-IT">
              <a:solidFill>
                <a:prstClr val="black"/>
              </a:solidFill>
              <a:latin typeface="Bookman Old Style" panose="02050604050505020204" pitchFamily="18" charset="0"/>
            </a:endParaRPr>
          </a:p>
          <a:p>
            <a:pPr algn="ctr" defTabSz="914400" fontAlgn="base">
              <a:spcBef>
                <a:spcPct val="0"/>
              </a:spcBef>
              <a:spcAft>
                <a:spcPct val="0"/>
              </a:spcAft>
            </a:pPr>
            <a:r>
              <a:rPr lang="it-IT" altLang="it-IT">
                <a:solidFill>
                  <a:prstClr val="black"/>
                </a:solidFill>
                <a:latin typeface="Bookman Old Style" panose="02050604050505020204" pitchFamily="18" charset="0"/>
                <a:hlinkClick r:id="rId2"/>
              </a:rPr>
              <a:t>https://www.youtube.com/watch?v=UnGHV9dWSrs</a:t>
            </a:r>
            <a:endParaRPr lang="it-IT" altLang="it-IT">
              <a:solidFill>
                <a:prstClr val="black"/>
              </a:solidFill>
              <a:latin typeface="Bookman Old Style" panose="02050604050505020204" pitchFamily="18" charset="0"/>
            </a:endParaRPr>
          </a:p>
          <a:p>
            <a:pPr algn="ctr" defTabSz="914400" fontAlgn="base">
              <a:spcBef>
                <a:spcPct val="0"/>
              </a:spcBef>
              <a:spcAft>
                <a:spcPct val="0"/>
              </a:spcAft>
            </a:pPr>
            <a:r>
              <a:rPr lang="it-IT" altLang="it-IT">
                <a:solidFill>
                  <a:prstClr val="black"/>
                </a:solidFill>
                <a:latin typeface="Bookman Old Style" panose="02050604050505020204" pitchFamily="18" charset="0"/>
              </a:rPr>
              <a:t>Dal Film Patch Adams 1998</a:t>
            </a:r>
          </a:p>
        </p:txBody>
      </p:sp>
    </p:spTree>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3866</TotalTime>
  <Words>2495</Words>
  <Application>Microsoft Office PowerPoint</Application>
  <PresentationFormat>Widescreen</PresentationFormat>
  <Paragraphs>392</Paragraphs>
  <Slides>37</Slides>
  <Notes>2</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37</vt:i4>
      </vt:variant>
    </vt:vector>
  </HeadingPairs>
  <TitlesOfParts>
    <vt:vector size="46" baseType="lpstr">
      <vt:lpstr>Arial</vt:lpstr>
      <vt:lpstr>Bookman Old Style</vt:lpstr>
      <vt:lpstr>Calibri</vt:lpstr>
      <vt:lpstr>Calibri Light</vt:lpstr>
      <vt:lpstr>Century Gothic</vt:lpstr>
      <vt:lpstr>Times New Roman</vt:lpstr>
      <vt:lpstr>Wingdings 3</vt:lpstr>
      <vt:lpstr>Filo</vt:lpstr>
      <vt:lpstr>Tema di Office</vt:lpstr>
      <vt:lpstr>Presentazione standard di PowerPoint</vt:lpstr>
      <vt:lpstr>Presentazione standard di PowerPoint</vt:lpstr>
      <vt:lpstr>Problem solving operativo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William James, il grande filosofo (psicologo) americano. una volta disse: «Iniziate ad essere ora ciò che vorrete divenire d’ora in avanti.” … Vi chiederete ma come? La più grande guida del nostro iniziare ad essere è l’immaginazione… ovvero l’abilità di saper scegliere tra le possibilità che ci vengono offerte. Avere immaginazione richiede coraggio e impegno ma allo stesso tempo ci dona speranza».</vt:lpstr>
      <vt:lpstr>https://www.youtube.com/watch?v=g5tdQHRzGMk Dal Film Davanti agli occhi 2007</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dc:creator>
  <cp:lastModifiedBy>Musso Ludovica</cp:lastModifiedBy>
  <cp:revision>76</cp:revision>
  <cp:lastPrinted>2024-11-27T06:53:35Z</cp:lastPrinted>
  <dcterms:created xsi:type="dcterms:W3CDTF">2024-09-30T14:50:38Z</dcterms:created>
  <dcterms:modified xsi:type="dcterms:W3CDTF">2025-02-27T19:41:08Z</dcterms:modified>
</cp:coreProperties>
</file>