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1"/>
  </p:notesMasterIdLst>
  <p:sldIdLst>
    <p:sldId id="277" r:id="rId2"/>
    <p:sldId id="256" r:id="rId3"/>
    <p:sldId id="257" r:id="rId4"/>
    <p:sldId id="268" r:id="rId5"/>
    <p:sldId id="258" r:id="rId6"/>
    <p:sldId id="273" r:id="rId7"/>
    <p:sldId id="269" r:id="rId8"/>
    <p:sldId id="259" r:id="rId9"/>
    <p:sldId id="278" r:id="rId10"/>
    <p:sldId id="274" r:id="rId11"/>
    <p:sldId id="282" r:id="rId12"/>
    <p:sldId id="283" r:id="rId13"/>
    <p:sldId id="266" r:id="rId14"/>
    <p:sldId id="265" r:id="rId15"/>
    <p:sldId id="270" r:id="rId16"/>
    <p:sldId id="281" r:id="rId17"/>
    <p:sldId id="271" r:id="rId18"/>
    <p:sldId id="272" r:id="rId19"/>
    <p:sldId id="275" r:id="rId20"/>
    <p:sldId id="276" r:id="rId21"/>
    <p:sldId id="263" r:id="rId22"/>
    <p:sldId id="264" r:id="rId23"/>
    <p:sldId id="260" r:id="rId24"/>
    <p:sldId id="262" r:id="rId25"/>
    <p:sldId id="261" r:id="rId26"/>
    <p:sldId id="267" r:id="rId27"/>
    <p:sldId id="279"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5" autoAdjust="0"/>
    <p:restoredTop sz="94674"/>
  </p:normalViewPr>
  <p:slideViewPr>
    <p:cSldViewPr snapToGrid="0">
      <p:cViewPr varScale="1">
        <p:scale>
          <a:sx n="115" d="100"/>
          <a:sy n="115" d="100"/>
        </p:scale>
        <p:origin x="22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0A46F-4B5D-4D4D-8F84-3A570F17C5F4}" type="datetimeFigureOut">
              <a:rPr lang="it-IT" smtClean="0"/>
              <a:t>01/10/24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4F17-BC7A-3245-9D0C-251135702A2E}" type="slidenum">
              <a:rPr lang="it-IT" smtClean="0"/>
              <a:t>‹N›</a:t>
            </a:fld>
            <a:endParaRPr lang="it-IT"/>
          </a:p>
        </p:txBody>
      </p:sp>
    </p:spTree>
    <p:extLst>
      <p:ext uri="{BB962C8B-B14F-4D97-AF65-F5344CB8AC3E}">
        <p14:creationId xmlns:p14="http://schemas.microsoft.com/office/powerpoint/2010/main" val="38587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25BCCDA-3121-BC4D-8D1E-793365811D08}" type="datetime1">
              <a:rPr lang="it-IT" smtClean="0"/>
              <a:t>01/10/24</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385430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52981EC-7E78-CD4B-BA5C-96D5A59277DC}" type="datetime1">
              <a:rPr lang="it-IT" smtClean="0"/>
              <a:t>01/10/24</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326551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5C094D4-9CDC-8343-8B59-82D09712D4EA}" type="datetime1">
              <a:rPr lang="it-IT" smtClean="0"/>
              <a:t>01/10/24</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460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D08A6E2-6C31-2E48-88A3-B0611937ACCE}" type="datetime1">
              <a:rPr lang="it-IT" smtClean="0"/>
              <a:t>01/10/24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159843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E97DDAF9-0876-DF4C-9801-AECF4E28E0AE}" type="datetime1">
              <a:rPr lang="it-IT" smtClean="0"/>
              <a:t>01/10/24</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716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DD6AFB64-7495-C24F-AA19-2EBB9368F1FD}" type="datetime1">
              <a:rPr lang="it-IT" smtClean="0"/>
              <a:t>01/10/24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2338088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CFD8043-0F1E-B44C-A4A6-6FF3EA6637F6}" type="datetime1">
              <a:rPr lang="it-IT" smtClean="0"/>
              <a:t>01/10/24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2456696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15C5C53-D04B-484A-8187-0BA92BEA6853}" type="datetime1">
              <a:rPr lang="it-IT" smtClean="0"/>
              <a:t>01/10/24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99074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F10D0A1-2799-F14C-A12D-D6332F92F3F3}" type="datetime1">
              <a:rPr lang="it-IT" smtClean="0"/>
              <a:t>01/10/24</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103258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BE8BEB4-203A-2243-9B75-C8CFE8DA6E76}" type="datetime1">
              <a:rPr lang="it-IT" smtClean="0"/>
              <a:t>01/10/24</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27278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8D9EB19-4F7B-3342-A8E2-D17A3D80E721}" type="datetime1">
              <a:rPr lang="it-IT" smtClean="0"/>
              <a:t>01/10/24</a:t>
            </a:fld>
            <a:endParaRPr lang="it-IT"/>
          </a:p>
        </p:txBody>
      </p:sp>
      <p:sp>
        <p:nvSpPr>
          <p:cNvPr id="6" name="Footer Placeholder 5"/>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85356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55ECE1E-3017-D84E-8735-8482EAA662DD}" type="datetime1">
              <a:rPr lang="it-IT" smtClean="0"/>
              <a:t>01/10/24</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14749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51C5559-EB95-2446-B990-5379822ED070}" type="datetime1">
              <a:rPr lang="it-IT" smtClean="0"/>
              <a:t>01/10/24</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35076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511FC-2B39-4540-BCBA-1E23A1F2D321}" type="datetime1">
              <a:rPr lang="it-IT" smtClean="0"/>
              <a:t>01/10/24</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54756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83149C8-36F7-EB4C-B4B9-ED9141EBF063}" type="datetime1">
              <a:rPr lang="it-IT" smtClean="0"/>
              <a:t>01/10/24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345858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BCB561-0F47-6243-B4FF-9AAE32477156}" type="datetime1">
              <a:rPr lang="it-IT" smtClean="0"/>
              <a:t>01/10/24</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D156FE6-A72B-4C5A-8929-0E1FE75A4334}" type="slidenum">
              <a:rPr lang="it-IT" smtClean="0"/>
              <a:t>‹N›</a:t>
            </a:fld>
            <a:endParaRPr lang="it-IT"/>
          </a:p>
        </p:txBody>
      </p:sp>
    </p:spTree>
    <p:extLst>
      <p:ext uri="{BB962C8B-B14F-4D97-AF65-F5344CB8AC3E}">
        <p14:creationId xmlns:p14="http://schemas.microsoft.com/office/powerpoint/2010/main" val="66886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7E6F905-4607-AE46-9F53-A85DAC30B3E4}" type="datetime1">
              <a:rPr lang="it-IT" smtClean="0"/>
              <a:t>01/10/24</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D156FE6-A72B-4C5A-8929-0E1FE75A4334}" type="slidenum">
              <a:rPr lang="it-IT" smtClean="0"/>
              <a:t>‹N›</a:t>
            </a:fld>
            <a:endParaRPr lang="it-IT"/>
          </a:p>
        </p:txBody>
      </p:sp>
    </p:spTree>
    <p:extLst>
      <p:ext uri="{BB962C8B-B14F-4D97-AF65-F5344CB8AC3E}">
        <p14:creationId xmlns:p14="http://schemas.microsoft.com/office/powerpoint/2010/main" val="558099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7F14E017-BDF5-164F-AF7F-7E733A7803A7}"/>
              </a:ext>
            </a:extLst>
          </p:cNvPr>
          <p:cNvPicPr>
            <a:picLocks noGrp="1" noChangeAspect="1"/>
          </p:cNvPicPr>
          <p:nvPr>
            <p:ph idx="1"/>
          </p:nvPr>
        </p:nvPicPr>
        <p:blipFill>
          <a:blip r:embed="rId2"/>
          <a:stretch>
            <a:fillRect/>
          </a:stretch>
        </p:blipFill>
        <p:spPr>
          <a:xfrm>
            <a:off x="6336667" y="3440506"/>
            <a:ext cx="1420491" cy="1164437"/>
          </a:xfrm>
          <a:prstGeom prst="rect">
            <a:avLst/>
          </a:prstGeom>
        </p:spPr>
      </p:pic>
      <p:pic>
        <p:nvPicPr>
          <p:cNvPr id="4" name="Immagine 3">
            <a:extLst>
              <a:ext uri="{FF2B5EF4-FFF2-40B4-BE49-F238E27FC236}">
                <a16:creationId xmlns:a16="http://schemas.microsoft.com/office/drawing/2014/main" id="{4D8DAEFE-526A-CEF2-70F1-B66964093253}"/>
              </a:ext>
            </a:extLst>
          </p:cNvPr>
          <p:cNvPicPr>
            <a:picLocks noChangeAspect="1"/>
          </p:cNvPicPr>
          <p:nvPr/>
        </p:nvPicPr>
        <p:blipFill>
          <a:blip r:embed="rId3"/>
          <a:stretch>
            <a:fillRect/>
          </a:stretch>
        </p:blipFill>
        <p:spPr>
          <a:xfrm>
            <a:off x="624" y="0"/>
            <a:ext cx="10688224" cy="6858000"/>
          </a:xfrm>
          <a:prstGeom prst="rect">
            <a:avLst/>
          </a:prstGeom>
        </p:spPr>
      </p:pic>
      <p:sp>
        <p:nvSpPr>
          <p:cNvPr id="6" name="CasellaDiTesto 5">
            <a:extLst>
              <a:ext uri="{FF2B5EF4-FFF2-40B4-BE49-F238E27FC236}">
                <a16:creationId xmlns:a16="http://schemas.microsoft.com/office/drawing/2014/main" id="{0EF8F2A9-766C-BD52-2BEB-938746F17868}"/>
              </a:ext>
            </a:extLst>
          </p:cNvPr>
          <p:cNvSpPr txBox="1"/>
          <p:nvPr/>
        </p:nvSpPr>
        <p:spPr>
          <a:xfrm>
            <a:off x="4707929" y="2013854"/>
            <a:ext cx="6098458" cy="1292662"/>
          </a:xfrm>
          <a:prstGeom prst="rect">
            <a:avLst/>
          </a:prstGeom>
          <a:noFill/>
        </p:spPr>
        <p:txBody>
          <a:bodyPr wrap="square">
            <a:spAutoFit/>
          </a:bodyPr>
          <a:lstStyle/>
          <a:p>
            <a:pPr algn="ctr"/>
            <a:r>
              <a:rPr lang="it-IT" sz="2400" b="1" dirty="0"/>
              <a:t>CENTRO APICE</a:t>
            </a:r>
          </a:p>
          <a:p>
            <a:pPr algn="ctr"/>
            <a:endParaRPr lang="it-IT" b="1" dirty="0"/>
          </a:p>
          <a:p>
            <a:r>
              <a:rPr lang="it-IT" b="1" dirty="0"/>
              <a:t>Centro clinico specialistico per il sostegno psicoterapeutico agli  individui e alle organizzazioni</a:t>
            </a:r>
          </a:p>
        </p:txBody>
      </p:sp>
      <p:pic>
        <p:nvPicPr>
          <p:cNvPr id="8" name="Immagine 7">
            <a:extLst>
              <a:ext uri="{FF2B5EF4-FFF2-40B4-BE49-F238E27FC236}">
                <a16:creationId xmlns:a16="http://schemas.microsoft.com/office/drawing/2014/main" id="{B07A4525-3D72-4F4F-061D-B2372D5E13C7}"/>
              </a:ext>
            </a:extLst>
          </p:cNvPr>
          <p:cNvPicPr>
            <a:picLocks noChangeAspect="1"/>
          </p:cNvPicPr>
          <p:nvPr/>
        </p:nvPicPr>
        <p:blipFill>
          <a:blip r:embed="rId2"/>
          <a:stretch>
            <a:fillRect/>
          </a:stretch>
        </p:blipFill>
        <p:spPr>
          <a:xfrm>
            <a:off x="10688848" y="1661882"/>
            <a:ext cx="1420491" cy="1164437"/>
          </a:xfrm>
          <a:prstGeom prst="rect">
            <a:avLst/>
          </a:prstGeom>
        </p:spPr>
      </p:pic>
      <p:sp>
        <p:nvSpPr>
          <p:cNvPr id="2" name="Segnaposto numero diapositiva 1">
            <a:extLst>
              <a:ext uri="{FF2B5EF4-FFF2-40B4-BE49-F238E27FC236}">
                <a16:creationId xmlns:a16="http://schemas.microsoft.com/office/drawing/2014/main" id="{6DBFF92C-E4EE-D7D1-B16C-541AC3DB3E6B}"/>
              </a:ext>
            </a:extLst>
          </p:cNvPr>
          <p:cNvSpPr>
            <a:spLocks noGrp="1"/>
          </p:cNvSpPr>
          <p:nvPr>
            <p:ph type="sldNum" sz="quarter" idx="12"/>
          </p:nvPr>
        </p:nvSpPr>
        <p:spPr/>
        <p:txBody>
          <a:bodyPr/>
          <a:lstStyle/>
          <a:p>
            <a:fld id="{0D156FE6-A72B-4C5A-8929-0E1FE75A4334}" type="slidenum">
              <a:rPr lang="it-IT" smtClean="0"/>
              <a:t>1</a:t>
            </a:fld>
            <a:endParaRPr lang="it-IT"/>
          </a:p>
        </p:txBody>
      </p:sp>
      <p:sp>
        <p:nvSpPr>
          <p:cNvPr id="3" name="CasellaDiTesto 2">
            <a:extLst>
              <a:ext uri="{FF2B5EF4-FFF2-40B4-BE49-F238E27FC236}">
                <a16:creationId xmlns:a16="http://schemas.microsoft.com/office/drawing/2014/main" id="{F03B61B5-1A93-16C2-718C-6BC918914881}"/>
              </a:ext>
            </a:extLst>
          </p:cNvPr>
          <p:cNvSpPr txBox="1"/>
          <p:nvPr/>
        </p:nvSpPr>
        <p:spPr>
          <a:xfrm>
            <a:off x="6958361" y="3992137"/>
            <a:ext cx="3323063" cy="707886"/>
          </a:xfrm>
          <a:prstGeom prst="rect">
            <a:avLst/>
          </a:prstGeom>
          <a:noFill/>
        </p:spPr>
        <p:txBody>
          <a:bodyPr wrap="square" rtlCol="0">
            <a:spAutoFit/>
          </a:bodyPr>
          <a:lstStyle/>
          <a:p>
            <a:pPr algn="ctr"/>
            <a:r>
              <a:rPr lang="it-IT" sz="2000" b="1" dirty="0">
                <a:solidFill>
                  <a:schemeClr val="bg1"/>
                </a:solidFill>
              </a:rPr>
              <a:t>Modulo 1</a:t>
            </a:r>
          </a:p>
          <a:p>
            <a:pPr algn="ctr"/>
            <a:r>
              <a:rPr lang="it-IT" sz="2000" b="1" dirty="0">
                <a:solidFill>
                  <a:schemeClr val="bg1"/>
                </a:solidFill>
              </a:rPr>
              <a:t>Roma 2-3 ottobre 2024</a:t>
            </a:r>
          </a:p>
        </p:txBody>
      </p:sp>
    </p:spTree>
    <p:extLst>
      <p:ext uri="{BB962C8B-B14F-4D97-AF65-F5344CB8AC3E}">
        <p14:creationId xmlns:p14="http://schemas.microsoft.com/office/powerpoint/2010/main" val="2279959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78A4C9-1277-65B9-0C33-247AB883A7D3}"/>
              </a:ext>
            </a:extLst>
          </p:cNvPr>
          <p:cNvSpPr>
            <a:spLocks noGrp="1"/>
          </p:cNvSpPr>
          <p:nvPr>
            <p:ph type="title"/>
          </p:nvPr>
        </p:nvSpPr>
        <p:spPr>
          <a:xfrm>
            <a:off x="2343597" y="309716"/>
            <a:ext cx="8911687" cy="1280890"/>
          </a:xfrm>
        </p:spPr>
        <p:txBody>
          <a:bodyPr/>
          <a:lstStyle/>
          <a:p>
            <a:pPr algn="ctr"/>
            <a:r>
              <a:rPr lang="it-IT" b="1" dirty="0">
                <a:solidFill>
                  <a:srgbClr val="00B050"/>
                </a:solidFill>
              </a:rPr>
              <a:t>Atteggiamenti e comportamenti </a:t>
            </a:r>
          </a:p>
        </p:txBody>
      </p:sp>
      <p:sp>
        <p:nvSpPr>
          <p:cNvPr id="3" name="Segnaposto contenuto 2">
            <a:extLst>
              <a:ext uri="{FF2B5EF4-FFF2-40B4-BE49-F238E27FC236}">
                <a16:creationId xmlns:a16="http://schemas.microsoft.com/office/drawing/2014/main" id="{00AC368B-7ED0-0C69-00FB-7B4424251835}"/>
              </a:ext>
            </a:extLst>
          </p:cNvPr>
          <p:cNvSpPr>
            <a:spLocks noGrp="1"/>
          </p:cNvSpPr>
          <p:nvPr>
            <p:ph idx="1"/>
          </p:nvPr>
        </p:nvSpPr>
        <p:spPr>
          <a:xfrm>
            <a:off x="1740310" y="1179871"/>
            <a:ext cx="10161637" cy="5368413"/>
          </a:xfrm>
        </p:spPr>
        <p:txBody>
          <a:bodyPr>
            <a:normAutofit fontScale="92500" lnSpcReduction="10000"/>
          </a:bodyPr>
          <a:lstStyle/>
          <a:p>
            <a:r>
              <a:rPr lang="it-IT" dirty="0"/>
              <a:t>In psicologia, </a:t>
            </a:r>
            <a:r>
              <a:rPr lang="it-IT" b="1" dirty="0">
                <a:solidFill>
                  <a:srgbClr val="00B050"/>
                </a:solidFill>
              </a:rPr>
              <a:t>"atteggiamenti" </a:t>
            </a:r>
            <a:r>
              <a:rPr lang="it-IT" dirty="0"/>
              <a:t>e </a:t>
            </a:r>
            <a:r>
              <a:rPr lang="it-IT" b="1" dirty="0">
                <a:solidFill>
                  <a:srgbClr val="00B050"/>
                </a:solidFill>
              </a:rPr>
              <a:t>"comportamenti" </a:t>
            </a:r>
            <a:r>
              <a:rPr lang="it-IT" dirty="0"/>
              <a:t>sono concetti distinti ma strettamente interconnessi. Ecco una panoramica delle loro differenze e dell'interazione tra di essi:</a:t>
            </a:r>
          </a:p>
          <a:p>
            <a:r>
              <a:rPr lang="it-IT" b="1" dirty="0">
                <a:solidFill>
                  <a:srgbClr val="00B050"/>
                </a:solidFill>
              </a:rPr>
              <a:t>Differenze</a:t>
            </a:r>
          </a:p>
          <a:p>
            <a:pPr marL="0" indent="0">
              <a:buNone/>
            </a:pPr>
            <a:endParaRPr lang="it-IT" b="1" dirty="0">
              <a:solidFill>
                <a:srgbClr val="00B050"/>
              </a:solidFill>
            </a:endParaRPr>
          </a:p>
          <a:p>
            <a:pPr marL="0" indent="0">
              <a:buNone/>
            </a:pPr>
            <a:r>
              <a:rPr lang="it-IT" b="1" dirty="0">
                <a:solidFill>
                  <a:srgbClr val="00B050"/>
                </a:solidFill>
              </a:rPr>
              <a:t>1.Definizione</a:t>
            </a:r>
            <a:r>
              <a:rPr lang="it-IT" dirty="0"/>
              <a:t>:</a:t>
            </a:r>
          </a:p>
          <a:p>
            <a:pPr marL="0" indent="0">
              <a:buNone/>
            </a:pPr>
            <a:r>
              <a:rPr lang="it-IT" b="1" dirty="0">
                <a:solidFill>
                  <a:srgbClr val="00B050"/>
                </a:solidFill>
              </a:rPr>
              <a:t>- Atteggiamenti</a:t>
            </a:r>
            <a:r>
              <a:rPr lang="it-IT" dirty="0"/>
              <a:t>: Sono predisposizioni a rispondere in un certo modo a persone, oggetti o situazioni, e sono spesso composti da tre componenti: </a:t>
            </a:r>
            <a:r>
              <a:rPr lang="it-IT" b="1" dirty="0">
                <a:solidFill>
                  <a:srgbClr val="00B050"/>
                </a:solidFill>
              </a:rPr>
              <a:t>cognitiva (credenze e opinioni), affettiva (emozioni) e comportamentale (tendenze a comportarsi in un certo modo)</a:t>
            </a:r>
            <a:r>
              <a:rPr lang="it-IT" dirty="0">
                <a:solidFill>
                  <a:schemeClr val="tx1"/>
                </a:solidFill>
              </a:rPr>
              <a:t>.</a:t>
            </a:r>
          </a:p>
          <a:p>
            <a:pPr>
              <a:buFontTx/>
              <a:buChar char="-"/>
            </a:pPr>
            <a:r>
              <a:rPr lang="it-IT" b="1" dirty="0">
                <a:solidFill>
                  <a:srgbClr val="00B050"/>
                </a:solidFill>
              </a:rPr>
              <a:t>Comportamenti</a:t>
            </a:r>
            <a:r>
              <a:rPr lang="it-IT" dirty="0"/>
              <a:t>: Si riferiscono alle azioni osservabili degli individui, cioè a come una persona agisce in una situazione specifica.</a:t>
            </a:r>
          </a:p>
          <a:p>
            <a:pPr>
              <a:buFontTx/>
              <a:buChar char="-"/>
            </a:pPr>
            <a:endParaRPr lang="it-IT" dirty="0"/>
          </a:p>
          <a:p>
            <a:pPr marL="0" indent="0">
              <a:buNone/>
            </a:pPr>
            <a:r>
              <a:rPr lang="it-IT" b="1" dirty="0">
                <a:solidFill>
                  <a:srgbClr val="00B050"/>
                </a:solidFill>
              </a:rPr>
              <a:t>2.Misurabilità</a:t>
            </a:r>
            <a:r>
              <a:rPr lang="it-IT" dirty="0"/>
              <a:t>:</a:t>
            </a:r>
          </a:p>
          <a:p>
            <a:pPr>
              <a:buFontTx/>
              <a:buChar char="-"/>
            </a:pPr>
            <a:r>
              <a:rPr lang="it-IT" dirty="0"/>
              <a:t>Gli atteggiamenti sono spesso misurati attraverso questionari e scale psicometriche, poiché non sono direttamente osservabili. I ricercatori fanno inferenze sugli atteggiamenti in base alle risposte fornite.</a:t>
            </a:r>
          </a:p>
          <a:p>
            <a:pPr>
              <a:buFontTx/>
              <a:buChar char="-"/>
            </a:pPr>
            <a:r>
              <a:rPr lang="it-IT" dirty="0"/>
              <a:t>I comportamenti, al contrario, sono misurati attraverso osservazioni dirette o report oggettivi delle azioni di un individuo.</a:t>
            </a:r>
          </a:p>
          <a:p>
            <a:pPr>
              <a:buFontTx/>
              <a:buChar char="-"/>
            </a:pPr>
            <a:endParaRPr lang="it-IT" dirty="0"/>
          </a:p>
          <a:p>
            <a:endParaRPr lang="it-IT" dirty="0"/>
          </a:p>
        </p:txBody>
      </p:sp>
      <p:sp>
        <p:nvSpPr>
          <p:cNvPr id="4" name="Segnaposto numero diapositiva 3">
            <a:extLst>
              <a:ext uri="{FF2B5EF4-FFF2-40B4-BE49-F238E27FC236}">
                <a16:creationId xmlns:a16="http://schemas.microsoft.com/office/drawing/2014/main" id="{238242F2-C850-823D-5D99-097B20FD88AF}"/>
              </a:ext>
            </a:extLst>
          </p:cNvPr>
          <p:cNvSpPr>
            <a:spLocks noGrp="1"/>
          </p:cNvSpPr>
          <p:nvPr>
            <p:ph type="sldNum" sz="quarter" idx="12"/>
          </p:nvPr>
        </p:nvSpPr>
        <p:spPr/>
        <p:txBody>
          <a:bodyPr/>
          <a:lstStyle/>
          <a:p>
            <a:fld id="{0D156FE6-A72B-4C5A-8929-0E1FE75A4334}" type="slidenum">
              <a:rPr lang="it-IT" smtClean="0"/>
              <a:t>10</a:t>
            </a:fld>
            <a:endParaRPr lang="it-IT"/>
          </a:p>
        </p:txBody>
      </p:sp>
    </p:spTree>
    <p:extLst>
      <p:ext uri="{BB962C8B-B14F-4D97-AF65-F5344CB8AC3E}">
        <p14:creationId xmlns:p14="http://schemas.microsoft.com/office/powerpoint/2010/main" val="233031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514DF4B-015B-09AB-8823-E9BCC8B8041C}"/>
              </a:ext>
            </a:extLst>
          </p:cNvPr>
          <p:cNvSpPr>
            <a:spLocks noGrp="1"/>
          </p:cNvSpPr>
          <p:nvPr>
            <p:ph idx="1"/>
          </p:nvPr>
        </p:nvSpPr>
        <p:spPr>
          <a:xfrm>
            <a:off x="2323741" y="2236839"/>
            <a:ext cx="8915400" cy="3777622"/>
          </a:xfrm>
        </p:spPr>
        <p:txBody>
          <a:bodyPr/>
          <a:lstStyle/>
          <a:p>
            <a:pPr marL="0" indent="0">
              <a:buNone/>
            </a:pPr>
            <a:r>
              <a:rPr lang="it-IT" sz="2000" b="1" dirty="0">
                <a:solidFill>
                  <a:srgbClr val="00B050"/>
                </a:solidFill>
              </a:rPr>
              <a:t>3.Stabilità e cambiamento</a:t>
            </a:r>
            <a:r>
              <a:rPr lang="it-IT" sz="2000" dirty="0"/>
              <a:t>:</a:t>
            </a:r>
          </a:p>
          <a:p>
            <a:pPr marL="0" indent="0">
              <a:buNone/>
            </a:pPr>
            <a:r>
              <a:rPr lang="it-IT" sz="2000" dirty="0"/>
              <a:t>-Gli atteggiamenti tendono a essere più stabili nel tempo, anche se possono cambiare in risposta a nuove informazioni o esperienze.</a:t>
            </a:r>
          </a:p>
          <a:p>
            <a:pPr marL="0" indent="0">
              <a:buNone/>
            </a:pPr>
            <a:r>
              <a:rPr lang="it-IT" sz="2000" dirty="0"/>
              <a:t>-I comportamenti possono variare più facilmente in base a fattori situazionali, contesti e alle influenze ambientali.</a:t>
            </a:r>
          </a:p>
          <a:p>
            <a:endParaRPr lang="it-IT" dirty="0"/>
          </a:p>
        </p:txBody>
      </p:sp>
      <p:sp>
        <p:nvSpPr>
          <p:cNvPr id="2" name="Segnaposto numero diapositiva 1">
            <a:extLst>
              <a:ext uri="{FF2B5EF4-FFF2-40B4-BE49-F238E27FC236}">
                <a16:creationId xmlns:a16="http://schemas.microsoft.com/office/drawing/2014/main" id="{7AAB61B6-EA72-F818-6477-D8D92F9C77E2}"/>
              </a:ext>
            </a:extLst>
          </p:cNvPr>
          <p:cNvSpPr>
            <a:spLocks noGrp="1"/>
          </p:cNvSpPr>
          <p:nvPr>
            <p:ph type="sldNum" sz="quarter" idx="12"/>
          </p:nvPr>
        </p:nvSpPr>
        <p:spPr/>
        <p:txBody>
          <a:bodyPr/>
          <a:lstStyle/>
          <a:p>
            <a:fld id="{0D156FE6-A72B-4C5A-8929-0E1FE75A4334}" type="slidenum">
              <a:rPr lang="it-IT" smtClean="0"/>
              <a:t>11</a:t>
            </a:fld>
            <a:endParaRPr lang="it-IT"/>
          </a:p>
        </p:txBody>
      </p:sp>
    </p:spTree>
    <p:extLst>
      <p:ext uri="{BB962C8B-B14F-4D97-AF65-F5344CB8AC3E}">
        <p14:creationId xmlns:p14="http://schemas.microsoft.com/office/powerpoint/2010/main" val="171307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FD136B3-BFCF-35FC-04C6-64267F679F4B}"/>
              </a:ext>
            </a:extLst>
          </p:cNvPr>
          <p:cNvSpPr>
            <a:spLocks noGrp="1"/>
          </p:cNvSpPr>
          <p:nvPr>
            <p:ph idx="1"/>
          </p:nvPr>
        </p:nvSpPr>
        <p:spPr>
          <a:xfrm>
            <a:off x="2589212" y="250723"/>
            <a:ext cx="8915400" cy="6607277"/>
          </a:xfrm>
        </p:spPr>
        <p:txBody>
          <a:bodyPr>
            <a:normAutofit/>
          </a:bodyPr>
          <a:lstStyle/>
          <a:p>
            <a:pPr marL="0" indent="0" algn="ctr">
              <a:buNone/>
            </a:pPr>
            <a:r>
              <a:rPr lang="it-IT" sz="2400" b="1" dirty="0">
                <a:solidFill>
                  <a:srgbClr val="00B050"/>
                </a:solidFill>
              </a:rPr>
              <a:t>Interazione tra atteggiamenti e comportamenti</a:t>
            </a:r>
          </a:p>
          <a:p>
            <a:pPr marL="0" indent="0">
              <a:buNone/>
            </a:pPr>
            <a:r>
              <a:rPr lang="it-IT" b="1" dirty="0">
                <a:solidFill>
                  <a:srgbClr val="00B050"/>
                </a:solidFill>
              </a:rPr>
              <a:t>1. Discrepanza tra atteggiamenti e comportamenti</a:t>
            </a:r>
            <a:r>
              <a:rPr lang="it-IT" dirty="0"/>
              <a:t>: È possibile che ci sia una incoerenza tra atteggiamenti e comportamenti. Ad esempio, una persona potrebbe avere un atteggiamento positivo nei confronti di uno stile di vita sano, ma non seguire effettivamente comportamenti salutari. Questa discrepanza può essere influenzata da fattori come la pressione sociale, le abitudini consolidate o la mancanza di motivazione.</a:t>
            </a:r>
          </a:p>
          <a:p>
            <a:pPr marL="0" indent="0">
              <a:buNone/>
            </a:pPr>
            <a:r>
              <a:rPr lang="it-IT" b="1" dirty="0">
                <a:solidFill>
                  <a:srgbClr val="00B050"/>
                </a:solidFill>
              </a:rPr>
              <a:t>2. Modificazione degli atteggiamenti attraverso il comportamento</a:t>
            </a:r>
            <a:r>
              <a:rPr lang="it-IT" dirty="0"/>
              <a:t>: Esiste anche una relazione inversa, secondo la quale i comportamenti possono influenzare gli atteggiamenti. Ad esempio, una persona che inizia a praticare regolarmente esercizio fisico potrebbe sviluppare atteggiamenti più positivi nei confronti dell'attività fisica.</a:t>
            </a:r>
          </a:p>
          <a:p>
            <a:pPr marL="0" indent="0">
              <a:buNone/>
            </a:pPr>
            <a:r>
              <a:rPr lang="it-IT" b="1" dirty="0">
                <a:solidFill>
                  <a:srgbClr val="00B050"/>
                </a:solidFill>
              </a:rPr>
              <a:t>3. Ricerca della coerenza</a:t>
            </a:r>
            <a:r>
              <a:rPr lang="it-IT" dirty="0"/>
              <a:t>: Gli individui tendono a cercare coerenza tra i loro atteggiamenti e i loro comportamenti. Quando sperimentano una dissonanza (cioè un conflitto tra atteggiamento e comportamento), possono modificare uno dei due per </a:t>
            </a:r>
            <a:r>
              <a:rPr lang="it-IT" b="1" dirty="0">
                <a:solidFill>
                  <a:srgbClr val="00B050"/>
                </a:solidFill>
              </a:rPr>
              <a:t>ristabilire l'armonia</a:t>
            </a:r>
            <a:r>
              <a:rPr lang="it-IT" dirty="0"/>
              <a:t>.</a:t>
            </a:r>
          </a:p>
          <a:p>
            <a:r>
              <a:rPr lang="it-IT" b="1" dirty="0">
                <a:solidFill>
                  <a:srgbClr val="00B050"/>
                </a:solidFill>
              </a:rPr>
              <a:t>In sintesi, gli atteggiamenti e i comportamenti sono interrelati e influenzano reciprocamente la condotta degli individui.</a:t>
            </a:r>
            <a:r>
              <a:rPr lang="it-IT" dirty="0"/>
              <a:t> La comprensione di questa interazione è fondamentale in campo psicologico, specialmente in ambiti come il cambiamento del comportamento e la psicologia sociale.</a:t>
            </a:r>
          </a:p>
          <a:p>
            <a:endParaRPr lang="it-IT" dirty="0"/>
          </a:p>
        </p:txBody>
      </p:sp>
      <p:sp>
        <p:nvSpPr>
          <p:cNvPr id="2" name="Segnaposto numero diapositiva 1">
            <a:extLst>
              <a:ext uri="{FF2B5EF4-FFF2-40B4-BE49-F238E27FC236}">
                <a16:creationId xmlns:a16="http://schemas.microsoft.com/office/drawing/2014/main" id="{9EFCA0CE-155B-C9D2-13CB-B1E6E26DFC9E}"/>
              </a:ext>
            </a:extLst>
          </p:cNvPr>
          <p:cNvSpPr>
            <a:spLocks noGrp="1"/>
          </p:cNvSpPr>
          <p:nvPr>
            <p:ph type="sldNum" sz="quarter" idx="12"/>
          </p:nvPr>
        </p:nvSpPr>
        <p:spPr/>
        <p:txBody>
          <a:bodyPr/>
          <a:lstStyle/>
          <a:p>
            <a:fld id="{0D156FE6-A72B-4C5A-8929-0E1FE75A4334}" type="slidenum">
              <a:rPr lang="it-IT" smtClean="0"/>
              <a:t>12</a:t>
            </a:fld>
            <a:endParaRPr lang="it-IT"/>
          </a:p>
        </p:txBody>
      </p:sp>
    </p:spTree>
    <p:extLst>
      <p:ext uri="{BB962C8B-B14F-4D97-AF65-F5344CB8AC3E}">
        <p14:creationId xmlns:p14="http://schemas.microsoft.com/office/powerpoint/2010/main" val="308965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019709-9DA7-8512-6CFD-CB898583F014}"/>
              </a:ext>
            </a:extLst>
          </p:cNvPr>
          <p:cNvSpPr>
            <a:spLocks noGrp="1"/>
          </p:cNvSpPr>
          <p:nvPr>
            <p:ph type="title"/>
          </p:nvPr>
        </p:nvSpPr>
        <p:spPr>
          <a:xfrm>
            <a:off x="1422016" y="306333"/>
            <a:ext cx="8911687" cy="1280890"/>
          </a:xfrm>
        </p:spPr>
        <p:txBody>
          <a:bodyPr/>
          <a:lstStyle/>
          <a:p>
            <a:pPr algn="ctr"/>
            <a:r>
              <a:rPr lang="it-IT" b="1" dirty="0">
                <a:solidFill>
                  <a:srgbClr val="00B050"/>
                </a:solidFill>
              </a:rPr>
              <a:t>Fattori Predittivi</a:t>
            </a:r>
            <a:br>
              <a:rPr lang="it-IT" dirty="0"/>
            </a:br>
            <a:endParaRPr lang="it-IT" dirty="0"/>
          </a:p>
        </p:txBody>
      </p:sp>
      <p:sp>
        <p:nvSpPr>
          <p:cNvPr id="3" name="Segnaposto contenuto 2">
            <a:extLst>
              <a:ext uri="{FF2B5EF4-FFF2-40B4-BE49-F238E27FC236}">
                <a16:creationId xmlns:a16="http://schemas.microsoft.com/office/drawing/2014/main" id="{68AE0579-28E2-076A-B2EC-BC6EA1EF82EF}"/>
              </a:ext>
            </a:extLst>
          </p:cNvPr>
          <p:cNvSpPr>
            <a:spLocks noGrp="1"/>
          </p:cNvSpPr>
          <p:nvPr>
            <p:ph idx="1"/>
          </p:nvPr>
        </p:nvSpPr>
        <p:spPr>
          <a:xfrm>
            <a:off x="1858297" y="1445342"/>
            <a:ext cx="9646315" cy="4465880"/>
          </a:xfrm>
        </p:spPr>
        <p:txBody>
          <a:bodyPr>
            <a:normAutofit fontScale="92500" lnSpcReduction="20000"/>
          </a:bodyPr>
          <a:lstStyle/>
          <a:p>
            <a:endParaRPr lang="it-IT" dirty="0"/>
          </a:p>
          <a:p>
            <a:r>
              <a:rPr lang="it-IT" dirty="0"/>
              <a:t>I fattori predittivi delle persone possono variare notevolmente a seconda del contesto in cui si applicano. Ecco alcuni ambiti e i relativi fattori predittivi:</a:t>
            </a:r>
          </a:p>
          <a:p>
            <a:r>
              <a:rPr lang="it-IT" b="1" dirty="0">
                <a:solidFill>
                  <a:srgbClr val="00B050"/>
                </a:solidFill>
              </a:rPr>
              <a:t>1. Salute e Benessere</a:t>
            </a:r>
          </a:p>
          <a:p>
            <a:pPr marL="0" indent="0">
              <a:buNone/>
            </a:pPr>
            <a:r>
              <a:rPr lang="it-IT" b="1" dirty="0"/>
              <a:t>- Stile di vita</a:t>
            </a:r>
            <a:r>
              <a:rPr lang="it-IT" dirty="0"/>
              <a:t>: Alimentazione, attività fisica, consumo di alcol e tabacco.</a:t>
            </a:r>
          </a:p>
          <a:p>
            <a:pPr marL="0" indent="0">
              <a:buNone/>
            </a:pPr>
            <a:r>
              <a:rPr lang="it-IT" b="1" dirty="0"/>
              <a:t>- Genetica</a:t>
            </a:r>
            <a:r>
              <a:rPr lang="it-IT" dirty="0"/>
              <a:t>: Storia familiare di malattie.</a:t>
            </a:r>
          </a:p>
          <a:p>
            <a:pPr marL="0" indent="0">
              <a:buNone/>
            </a:pPr>
            <a:r>
              <a:rPr lang="it-IT" b="1" dirty="0"/>
              <a:t>- Ambiente</a:t>
            </a:r>
            <a:r>
              <a:rPr lang="it-IT" dirty="0"/>
              <a:t>: Esposizione a inquinanti, condizioni abitative.</a:t>
            </a:r>
          </a:p>
          <a:p>
            <a:pPr marL="0" indent="0">
              <a:buNone/>
            </a:pPr>
            <a:r>
              <a:rPr lang="it-IT" b="1" dirty="0"/>
              <a:t>- Fattori psicologici</a:t>
            </a:r>
            <a:r>
              <a:rPr lang="it-IT" dirty="0"/>
              <a:t>: Stress, salute mentale, resilienza.</a:t>
            </a:r>
          </a:p>
          <a:p>
            <a:r>
              <a:rPr lang="it-IT" b="1" dirty="0">
                <a:solidFill>
                  <a:srgbClr val="00B050"/>
                </a:solidFill>
              </a:rPr>
              <a:t>2. Performance Accademica</a:t>
            </a:r>
          </a:p>
          <a:p>
            <a:pPr marL="0" indent="0">
              <a:buNone/>
            </a:pPr>
            <a:r>
              <a:rPr lang="it-IT" b="1" dirty="0"/>
              <a:t>- Motivazione</a:t>
            </a:r>
            <a:r>
              <a:rPr lang="it-IT" dirty="0"/>
              <a:t>: Livello di interesse e impegno nello studio.</a:t>
            </a:r>
          </a:p>
          <a:p>
            <a:pPr marL="0" indent="0">
              <a:buNone/>
            </a:pPr>
            <a:r>
              <a:rPr lang="it-IT" b="1" dirty="0"/>
              <a:t>- Background familiare</a:t>
            </a:r>
            <a:r>
              <a:rPr lang="it-IT" dirty="0"/>
              <a:t>: Supporto educativo ricevuto.</a:t>
            </a:r>
          </a:p>
          <a:p>
            <a:pPr marL="0" indent="0">
              <a:buNone/>
            </a:pPr>
            <a:r>
              <a:rPr lang="it-IT" b="1" dirty="0"/>
              <a:t>- Competenze di studio</a:t>
            </a:r>
            <a:r>
              <a:rPr lang="it-IT" dirty="0"/>
              <a:t>: Tecniche di apprendimento e organizzazione.</a:t>
            </a:r>
          </a:p>
          <a:p>
            <a:pPr marL="0" indent="0">
              <a:buNone/>
            </a:pPr>
            <a:r>
              <a:rPr lang="it-IT" b="1" dirty="0"/>
              <a:t>- Aspettative sociali</a:t>
            </a:r>
            <a:r>
              <a:rPr lang="it-IT" dirty="0"/>
              <a:t>: Influenza dei pari e della cultura.</a:t>
            </a:r>
          </a:p>
        </p:txBody>
      </p:sp>
      <p:sp>
        <p:nvSpPr>
          <p:cNvPr id="4" name="Segnaposto numero diapositiva 3">
            <a:extLst>
              <a:ext uri="{FF2B5EF4-FFF2-40B4-BE49-F238E27FC236}">
                <a16:creationId xmlns:a16="http://schemas.microsoft.com/office/drawing/2014/main" id="{B0E457A1-2AD5-8F52-E987-0FDC6526D585}"/>
              </a:ext>
            </a:extLst>
          </p:cNvPr>
          <p:cNvSpPr>
            <a:spLocks noGrp="1"/>
          </p:cNvSpPr>
          <p:nvPr>
            <p:ph type="sldNum" sz="quarter" idx="12"/>
          </p:nvPr>
        </p:nvSpPr>
        <p:spPr/>
        <p:txBody>
          <a:bodyPr/>
          <a:lstStyle/>
          <a:p>
            <a:fld id="{0D156FE6-A72B-4C5A-8929-0E1FE75A4334}" type="slidenum">
              <a:rPr lang="it-IT" smtClean="0"/>
              <a:t>13</a:t>
            </a:fld>
            <a:endParaRPr lang="it-IT"/>
          </a:p>
        </p:txBody>
      </p:sp>
    </p:spTree>
    <p:extLst>
      <p:ext uri="{BB962C8B-B14F-4D97-AF65-F5344CB8AC3E}">
        <p14:creationId xmlns:p14="http://schemas.microsoft.com/office/powerpoint/2010/main" val="2549180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201EB2-09C0-4B7E-B53E-1909E9A82668}"/>
              </a:ext>
            </a:extLst>
          </p:cNvPr>
          <p:cNvSpPr>
            <a:spLocks noGrp="1"/>
          </p:cNvSpPr>
          <p:nvPr>
            <p:ph idx="1"/>
          </p:nvPr>
        </p:nvSpPr>
        <p:spPr>
          <a:xfrm>
            <a:off x="1769806" y="235975"/>
            <a:ext cx="9734806" cy="6504038"/>
          </a:xfrm>
        </p:spPr>
        <p:txBody>
          <a:bodyPr>
            <a:normAutofit/>
          </a:bodyPr>
          <a:lstStyle/>
          <a:p>
            <a:r>
              <a:rPr lang="it-IT" b="1" dirty="0">
                <a:solidFill>
                  <a:srgbClr val="00B050"/>
                </a:solidFill>
              </a:rPr>
              <a:t>3. Comportamento Sociale</a:t>
            </a:r>
          </a:p>
          <a:p>
            <a:pPr marL="0" indent="0">
              <a:buNone/>
            </a:pPr>
            <a:r>
              <a:rPr lang="it-IT" b="1" dirty="0"/>
              <a:t>-Tratti di personalità</a:t>
            </a:r>
            <a:r>
              <a:rPr lang="it-IT" dirty="0"/>
              <a:t>: Estroversione, apertura mentale, coscienziosità.</a:t>
            </a:r>
          </a:p>
          <a:p>
            <a:pPr marL="0" indent="0">
              <a:buNone/>
            </a:pPr>
            <a:r>
              <a:rPr lang="it-IT" b="1" dirty="0"/>
              <a:t>-Esperienze passate</a:t>
            </a:r>
            <a:r>
              <a:rPr lang="it-IT" dirty="0"/>
              <a:t>: Interazioni sociali e networking.</a:t>
            </a:r>
          </a:p>
          <a:p>
            <a:pPr marL="0" indent="0">
              <a:buNone/>
            </a:pPr>
            <a:r>
              <a:rPr lang="it-IT" b="1" dirty="0"/>
              <a:t>-Contesto socioeconomico</a:t>
            </a:r>
            <a:r>
              <a:rPr lang="it-IT" dirty="0"/>
              <a:t>: Stato economico e opportunità.</a:t>
            </a:r>
          </a:p>
          <a:p>
            <a:pPr marL="0" indent="0">
              <a:buNone/>
            </a:pPr>
            <a:r>
              <a:rPr lang="it-IT" b="1" dirty="0"/>
              <a:t>-Valori e credenze personali</a:t>
            </a:r>
            <a:r>
              <a:rPr lang="it-IT" dirty="0"/>
              <a:t>: Ideologie e visioni del mondo.</a:t>
            </a:r>
          </a:p>
          <a:p>
            <a:r>
              <a:rPr lang="it-IT" b="1" dirty="0">
                <a:solidFill>
                  <a:srgbClr val="00B050"/>
                </a:solidFill>
              </a:rPr>
              <a:t>4. Prestazioni sul Lavoro</a:t>
            </a:r>
          </a:p>
          <a:p>
            <a:pPr marL="0" indent="0">
              <a:buNone/>
            </a:pPr>
            <a:r>
              <a:rPr lang="it-IT" b="1" dirty="0"/>
              <a:t>-Competenze e formazione</a:t>
            </a:r>
            <a:r>
              <a:rPr lang="it-IT" dirty="0"/>
              <a:t>: Livello di istruzione e abilità professionali.</a:t>
            </a:r>
          </a:p>
          <a:p>
            <a:pPr marL="0" indent="0">
              <a:buNone/>
            </a:pPr>
            <a:r>
              <a:rPr lang="it-IT" b="1" dirty="0"/>
              <a:t>-Esperienza lavorativa</a:t>
            </a:r>
            <a:r>
              <a:rPr lang="it-IT" dirty="0"/>
              <a:t>: Anni di lavoro e posizioni precedenti.</a:t>
            </a:r>
          </a:p>
          <a:p>
            <a:pPr marL="0" indent="0">
              <a:buNone/>
            </a:pPr>
            <a:r>
              <a:rPr lang="it-IT" b="1" dirty="0"/>
              <a:t>-Leadership e lavoro di squadra</a:t>
            </a:r>
            <a:r>
              <a:rPr lang="it-IT" dirty="0"/>
              <a:t>: Capacità di collaborare e guidare.</a:t>
            </a:r>
          </a:p>
          <a:p>
            <a:pPr marL="0" indent="0">
              <a:buNone/>
            </a:pPr>
            <a:r>
              <a:rPr lang="it-IT" b="1" dirty="0"/>
              <a:t>-Soddisfazione lavorativa</a:t>
            </a:r>
            <a:r>
              <a:rPr lang="it-IT" dirty="0"/>
              <a:t>: Motivazione e coinvolgimento sul lavoro.</a:t>
            </a:r>
          </a:p>
          <a:p>
            <a:pPr marL="0" indent="0">
              <a:buNone/>
            </a:pPr>
            <a:endParaRPr lang="it-IT" dirty="0"/>
          </a:p>
          <a:p>
            <a:pPr algn="ctr"/>
            <a:r>
              <a:rPr lang="it-IT" b="1" dirty="0">
                <a:solidFill>
                  <a:srgbClr val="00B050"/>
                </a:solidFill>
              </a:rPr>
              <a:t>Considerazioni Finali</a:t>
            </a:r>
          </a:p>
          <a:p>
            <a:r>
              <a:rPr lang="it-IT" b="1" dirty="0">
                <a:solidFill>
                  <a:srgbClr val="00B050"/>
                </a:solidFill>
              </a:rPr>
              <a:t>I fattori predittivi possono interagire fra loro e variare in base alla situazione specifica. Inoltre, l'uso di dati statistici e l'analisi predittiva può aiutare a identificare e comprendere meglio questi fattori nei vari contesti. È importante monitorare e valutare periodicamente questi fattori per ottenere previsioni più accurate.</a:t>
            </a:r>
          </a:p>
          <a:p>
            <a:endParaRPr lang="it-IT" dirty="0"/>
          </a:p>
        </p:txBody>
      </p:sp>
      <p:sp>
        <p:nvSpPr>
          <p:cNvPr id="2" name="Segnaposto numero diapositiva 1">
            <a:extLst>
              <a:ext uri="{FF2B5EF4-FFF2-40B4-BE49-F238E27FC236}">
                <a16:creationId xmlns:a16="http://schemas.microsoft.com/office/drawing/2014/main" id="{3F523C1E-ECF4-AA38-7D91-D00242C10E5F}"/>
              </a:ext>
            </a:extLst>
          </p:cNvPr>
          <p:cNvSpPr>
            <a:spLocks noGrp="1"/>
          </p:cNvSpPr>
          <p:nvPr>
            <p:ph type="sldNum" sz="quarter" idx="12"/>
          </p:nvPr>
        </p:nvSpPr>
        <p:spPr/>
        <p:txBody>
          <a:bodyPr/>
          <a:lstStyle/>
          <a:p>
            <a:fld id="{0D156FE6-A72B-4C5A-8929-0E1FE75A4334}" type="slidenum">
              <a:rPr lang="it-IT" smtClean="0"/>
              <a:t>14</a:t>
            </a:fld>
            <a:endParaRPr lang="it-IT"/>
          </a:p>
        </p:txBody>
      </p:sp>
    </p:spTree>
    <p:extLst>
      <p:ext uri="{BB962C8B-B14F-4D97-AF65-F5344CB8AC3E}">
        <p14:creationId xmlns:p14="http://schemas.microsoft.com/office/powerpoint/2010/main" val="125311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AB7522-A3A5-57DD-D497-65F748D7FF2C}"/>
              </a:ext>
            </a:extLst>
          </p:cNvPr>
          <p:cNvSpPr>
            <a:spLocks noGrp="1"/>
          </p:cNvSpPr>
          <p:nvPr>
            <p:ph type="title"/>
          </p:nvPr>
        </p:nvSpPr>
        <p:spPr/>
        <p:txBody>
          <a:bodyPr/>
          <a:lstStyle/>
          <a:p>
            <a:pPr algn="ctr"/>
            <a:r>
              <a:rPr lang="it-IT" b="1" dirty="0"/>
              <a:t>Le competenze trasversali </a:t>
            </a:r>
          </a:p>
        </p:txBody>
      </p:sp>
      <p:sp>
        <p:nvSpPr>
          <p:cNvPr id="3" name="Segnaposto contenuto 2">
            <a:extLst>
              <a:ext uri="{FF2B5EF4-FFF2-40B4-BE49-F238E27FC236}">
                <a16:creationId xmlns:a16="http://schemas.microsoft.com/office/drawing/2014/main" id="{27120DDE-8814-0F17-06DC-8FA047A06EB4}"/>
              </a:ext>
            </a:extLst>
          </p:cNvPr>
          <p:cNvSpPr>
            <a:spLocks noGrp="1"/>
          </p:cNvSpPr>
          <p:nvPr>
            <p:ph idx="1"/>
          </p:nvPr>
        </p:nvSpPr>
        <p:spPr>
          <a:xfrm>
            <a:off x="2589212" y="1578077"/>
            <a:ext cx="8915400" cy="5383162"/>
          </a:xfrm>
        </p:spPr>
        <p:txBody>
          <a:bodyPr>
            <a:normAutofit fontScale="55000" lnSpcReduction="20000"/>
          </a:bodyPr>
          <a:lstStyle/>
          <a:p>
            <a:pPr>
              <a:buFont typeface="Wingdings" panose="05000000000000000000" pitchFamily="2" charset="2"/>
              <a:buChar char="v"/>
            </a:pPr>
            <a:r>
              <a:rPr lang="it-IT" sz="3800" b="1" dirty="0"/>
              <a:t>Abilità Interpersonali</a:t>
            </a:r>
          </a:p>
          <a:p>
            <a:pPr>
              <a:buFont typeface="Wingdings" panose="05000000000000000000" pitchFamily="2" charset="2"/>
              <a:buChar char="v"/>
            </a:pPr>
            <a:r>
              <a:rPr lang="it-IT" sz="3800" b="1" dirty="0" err="1"/>
              <a:t>Teamwork</a:t>
            </a:r>
            <a:endParaRPr lang="it-IT" sz="3800" b="1" dirty="0"/>
          </a:p>
          <a:p>
            <a:pPr>
              <a:buFont typeface="Wingdings" panose="05000000000000000000" pitchFamily="2" charset="2"/>
              <a:buChar char="v"/>
            </a:pPr>
            <a:r>
              <a:rPr lang="it-IT" sz="3800" b="1" dirty="0"/>
              <a:t>Capacità comunicative</a:t>
            </a:r>
          </a:p>
          <a:p>
            <a:pPr>
              <a:buFont typeface="Wingdings" panose="05000000000000000000" pitchFamily="2" charset="2"/>
              <a:buChar char="v"/>
            </a:pPr>
            <a:r>
              <a:rPr lang="it-IT" sz="3800" b="1" dirty="0"/>
              <a:t>Capacità di ascolto </a:t>
            </a:r>
          </a:p>
          <a:p>
            <a:pPr>
              <a:buFont typeface="Wingdings" panose="05000000000000000000" pitchFamily="2" charset="2"/>
              <a:buChar char="v"/>
            </a:pPr>
            <a:r>
              <a:rPr lang="it-IT" sz="3800" b="1" dirty="0"/>
              <a:t>Gestione dei feedback </a:t>
            </a:r>
          </a:p>
          <a:p>
            <a:pPr>
              <a:buFont typeface="Wingdings" panose="05000000000000000000" pitchFamily="2" charset="2"/>
              <a:buChar char="v"/>
            </a:pPr>
            <a:r>
              <a:rPr lang="it-IT" sz="3800" b="1" dirty="0"/>
              <a:t>Affidabilità</a:t>
            </a:r>
          </a:p>
          <a:p>
            <a:pPr>
              <a:buFont typeface="Wingdings" panose="05000000000000000000" pitchFamily="2" charset="2"/>
              <a:buChar char="v"/>
            </a:pPr>
            <a:r>
              <a:rPr lang="it-IT" sz="3800" b="1" dirty="0"/>
              <a:t>Abilità di ricerca</a:t>
            </a:r>
          </a:p>
          <a:p>
            <a:pPr>
              <a:buFont typeface="Wingdings" panose="05000000000000000000" pitchFamily="2" charset="2"/>
              <a:buChar char="v"/>
            </a:pPr>
            <a:r>
              <a:rPr lang="it-IT" sz="3800" b="1" dirty="0"/>
              <a:t>Time management </a:t>
            </a:r>
          </a:p>
          <a:p>
            <a:pPr>
              <a:buFont typeface="Wingdings" panose="05000000000000000000" pitchFamily="2" charset="2"/>
              <a:buChar char="v"/>
            </a:pPr>
            <a:r>
              <a:rPr lang="it-IT" sz="3800" b="1" dirty="0"/>
              <a:t>Organizzazione </a:t>
            </a:r>
          </a:p>
          <a:p>
            <a:pPr>
              <a:buFont typeface="Wingdings" panose="05000000000000000000" pitchFamily="2" charset="2"/>
              <a:buChar char="v"/>
            </a:pPr>
            <a:r>
              <a:rPr lang="it-IT" sz="3800" b="1" dirty="0"/>
              <a:t>Flessibilità</a:t>
            </a:r>
          </a:p>
          <a:p>
            <a:pPr>
              <a:buFont typeface="Wingdings" panose="05000000000000000000" pitchFamily="2" charset="2"/>
              <a:buChar char="v"/>
            </a:pPr>
            <a:r>
              <a:rPr lang="it-IT" sz="3800" b="1" dirty="0"/>
              <a:t>Creatività</a:t>
            </a:r>
          </a:p>
          <a:p>
            <a:pPr>
              <a:buFont typeface="Wingdings" panose="05000000000000000000" pitchFamily="2" charset="2"/>
              <a:buChar char="v"/>
            </a:pPr>
            <a:r>
              <a:rPr lang="it-IT" sz="3800" b="1" dirty="0"/>
              <a:t>Intelligenza emotiva</a:t>
            </a:r>
          </a:p>
          <a:p>
            <a:pPr>
              <a:buFont typeface="Wingdings" panose="05000000000000000000" pitchFamily="2" charset="2"/>
              <a:buChar char="v"/>
            </a:pPr>
            <a:r>
              <a:rPr lang="it-IT" sz="3800" b="1" dirty="0"/>
              <a:t>Leadership</a:t>
            </a:r>
          </a:p>
          <a:p>
            <a:pPr>
              <a:buFont typeface="Wingdings" panose="05000000000000000000" pitchFamily="2" charset="2"/>
              <a:buChar char="v"/>
            </a:pPr>
            <a:endParaRPr lang="it-IT" dirty="0"/>
          </a:p>
        </p:txBody>
      </p:sp>
      <p:sp>
        <p:nvSpPr>
          <p:cNvPr id="4" name="Segnaposto numero diapositiva 3">
            <a:extLst>
              <a:ext uri="{FF2B5EF4-FFF2-40B4-BE49-F238E27FC236}">
                <a16:creationId xmlns:a16="http://schemas.microsoft.com/office/drawing/2014/main" id="{CBB84782-00CE-4740-8638-7F15BABE2050}"/>
              </a:ext>
            </a:extLst>
          </p:cNvPr>
          <p:cNvSpPr>
            <a:spLocks noGrp="1"/>
          </p:cNvSpPr>
          <p:nvPr>
            <p:ph type="sldNum" sz="quarter" idx="12"/>
          </p:nvPr>
        </p:nvSpPr>
        <p:spPr/>
        <p:txBody>
          <a:bodyPr/>
          <a:lstStyle/>
          <a:p>
            <a:fld id="{0D156FE6-A72B-4C5A-8929-0E1FE75A4334}" type="slidenum">
              <a:rPr lang="it-IT" smtClean="0"/>
              <a:t>15</a:t>
            </a:fld>
            <a:endParaRPr lang="it-IT"/>
          </a:p>
        </p:txBody>
      </p:sp>
    </p:spTree>
    <p:extLst>
      <p:ext uri="{BB962C8B-B14F-4D97-AF65-F5344CB8AC3E}">
        <p14:creationId xmlns:p14="http://schemas.microsoft.com/office/powerpoint/2010/main" val="354923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024734E-E97D-F190-C4E7-202E9C2E9C84}"/>
              </a:ext>
            </a:extLst>
          </p:cNvPr>
          <p:cNvSpPr>
            <a:spLocks noGrp="1"/>
          </p:cNvSpPr>
          <p:nvPr>
            <p:ph idx="1"/>
          </p:nvPr>
        </p:nvSpPr>
        <p:spPr>
          <a:xfrm>
            <a:off x="2515470" y="894735"/>
            <a:ext cx="8915400" cy="4340942"/>
          </a:xfrm>
        </p:spPr>
        <p:txBody>
          <a:bodyPr>
            <a:noAutofit/>
          </a:bodyPr>
          <a:lstStyle/>
          <a:p>
            <a:pPr>
              <a:buFont typeface="Wingdings" panose="05000000000000000000" pitchFamily="2" charset="2"/>
              <a:buChar char="v"/>
            </a:pPr>
            <a:r>
              <a:rPr lang="it-IT" sz="2000" b="1" dirty="0"/>
              <a:t>Capacità di analisi </a:t>
            </a:r>
          </a:p>
          <a:p>
            <a:pPr>
              <a:buFont typeface="Wingdings" panose="05000000000000000000" pitchFamily="2" charset="2"/>
              <a:buChar char="v"/>
            </a:pPr>
            <a:r>
              <a:rPr lang="it-IT" sz="2000" b="1" dirty="0" err="1"/>
              <a:t>Problem</a:t>
            </a:r>
            <a:r>
              <a:rPr lang="it-IT" sz="2000" b="1" dirty="0"/>
              <a:t> solving</a:t>
            </a:r>
          </a:p>
          <a:p>
            <a:pPr>
              <a:buFont typeface="Wingdings" panose="05000000000000000000" pitchFamily="2" charset="2"/>
              <a:buChar char="v"/>
            </a:pPr>
            <a:r>
              <a:rPr lang="it-IT" sz="2000" b="1" dirty="0" err="1"/>
              <a:t>Decision</a:t>
            </a:r>
            <a:r>
              <a:rPr lang="it-IT" sz="2000" b="1" dirty="0"/>
              <a:t> making</a:t>
            </a:r>
          </a:p>
          <a:p>
            <a:pPr>
              <a:buFont typeface="Wingdings" panose="05000000000000000000" pitchFamily="2" charset="2"/>
              <a:buChar char="v"/>
            </a:pPr>
            <a:r>
              <a:rPr lang="it-IT" sz="2000" b="1" dirty="0"/>
              <a:t>Positività</a:t>
            </a:r>
          </a:p>
          <a:p>
            <a:pPr>
              <a:buFont typeface="Wingdings" panose="05000000000000000000" pitchFamily="2" charset="2"/>
              <a:buChar char="v"/>
            </a:pPr>
            <a:r>
              <a:rPr lang="it-IT" sz="2000" b="1" dirty="0"/>
              <a:t>Rispetto ed empatia</a:t>
            </a:r>
          </a:p>
          <a:p>
            <a:pPr>
              <a:buFont typeface="Wingdings" panose="05000000000000000000" pitchFamily="2" charset="2"/>
              <a:buChar char="v"/>
            </a:pPr>
            <a:r>
              <a:rPr lang="it-IT" sz="2000" b="1" dirty="0"/>
              <a:t>Professionalità</a:t>
            </a:r>
          </a:p>
          <a:p>
            <a:pPr>
              <a:buFont typeface="Wingdings" panose="05000000000000000000" pitchFamily="2" charset="2"/>
              <a:buChar char="v"/>
            </a:pPr>
            <a:r>
              <a:rPr lang="it-IT" sz="2000" b="1" dirty="0"/>
              <a:t>Motivazione personale </a:t>
            </a:r>
          </a:p>
          <a:p>
            <a:pPr>
              <a:buFont typeface="Wingdings" panose="05000000000000000000" pitchFamily="2" charset="2"/>
              <a:buChar char="v"/>
            </a:pPr>
            <a:r>
              <a:rPr lang="it-IT" sz="2000" b="1" dirty="0"/>
              <a:t>Public </a:t>
            </a:r>
            <a:r>
              <a:rPr lang="it-IT" sz="2000" b="1" dirty="0" err="1"/>
              <a:t>speaking</a:t>
            </a:r>
            <a:endParaRPr lang="it-IT" sz="2000" b="1" dirty="0"/>
          </a:p>
          <a:p>
            <a:pPr>
              <a:buFont typeface="Wingdings" panose="05000000000000000000" pitchFamily="2" charset="2"/>
              <a:buChar char="v"/>
            </a:pPr>
            <a:r>
              <a:rPr lang="it-IT" sz="2000" b="1" dirty="0"/>
              <a:t>Networking</a:t>
            </a:r>
          </a:p>
        </p:txBody>
      </p:sp>
      <p:sp>
        <p:nvSpPr>
          <p:cNvPr id="2" name="Segnaposto numero diapositiva 1">
            <a:extLst>
              <a:ext uri="{FF2B5EF4-FFF2-40B4-BE49-F238E27FC236}">
                <a16:creationId xmlns:a16="http://schemas.microsoft.com/office/drawing/2014/main" id="{4FC5B004-D056-D8E5-EF6D-737F1777DC44}"/>
              </a:ext>
            </a:extLst>
          </p:cNvPr>
          <p:cNvSpPr>
            <a:spLocks noGrp="1"/>
          </p:cNvSpPr>
          <p:nvPr>
            <p:ph type="sldNum" sz="quarter" idx="12"/>
          </p:nvPr>
        </p:nvSpPr>
        <p:spPr/>
        <p:txBody>
          <a:bodyPr/>
          <a:lstStyle/>
          <a:p>
            <a:fld id="{0D156FE6-A72B-4C5A-8929-0E1FE75A4334}" type="slidenum">
              <a:rPr lang="it-IT" smtClean="0"/>
              <a:t>16</a:t>
            </a:fld>
            <a:endParaRPr lang="it-IT"/>
          </a:p>
        </p:txBody>
      </p:sp>
    </p:spTree>
    <p:extLst>
      <p:ext uri="{BB962C8B-B14F-4D97-AF65-F5344CB8AC3E}">
        <p14:creationId xmlns:p14="http://schemas.microsoft.com/office/powerpoint/2010/main" val="294987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B0C1B-D819-B45E-7117-19B61F118691}"/>
              </a:ext>
            </a:extLst>
          </p:cNvPr>
          <p:cNvSpPr>
            <a:spLocks noGrp="1"/>
          </p:cNvSpPr>
          <p:nvPr>
            <p:ph type="title"/>
          </p:nvPr>
        </p:nvSpPr>
        <p:spPr/>
        <p:txBody>
          <a:bodyPr/>
          <a:lstStyle/>
          <a:p>
            <a:pPr algn="ctr"/>
            <a:r>
              <a:rPr lang="it-IT" b="1" dirty="0"/>
              <a:t>La comunicazione efficace</a:t>
            </a:r>
          </a:p>
        </p:txBody>
      </p:sp>
      <p:sp>
        <p:nvSpPr>
          <p:cNvPr id="3" name="Segnaposto contenuto 2">
            <a:extLst>
              <a:ext uri="{FF2B5EF4-FFF2-40B4-BE49-F238E27FC236}">
                <a16:creationId xmlns:a16="http://schemas.microsoft.com/office/drawing/2014/main" id="{84A446FB-F78C-7D8A-6CD4-F9964A660E87}"/>
              </a:ext>
            </a:extLst>
          </p:cNvPr>
          <p:cNvSpPr>
            <a:spLocks noGrp="1"/>
          </p:cNvSpPr>
          <p:nvPr>
            <p:ph idx="1"/>
          </p:nvPr>
        </p:nvSpPr>
        <p:spPr>
          <a:xfrm>
            <a:off x="2589212" y="1592826"/>
            <a:ext cx="8915400" cy="4318396"/>
          </a:xfrm>
        </p:spPr>
        <p:txBody>
          <a:bodyPr/>
          <a:lstStyle/>
          <a:p>
            <a:pPr marL="0" indent="0">
              <a:buNone/>
            </a:pPr>
            <a:endParaRPr lang="it-IT" dirty="0"/>
          </a:p>
          <a:p>
            <a:endParaRPr lang="it-IT" dirty="0"/>
          </a:p>
          <a:p>
            <a:r>
              <a:rPr lang="it-IT" sz="2000" b="1" dirty="0"/>
              <a:t>Non conta ciò che trasmetto, conta ciò che l’altro riceve.</a:t>
            </a:r>
          </a:p>
          <a:p>
            <a:r>
              <a:rPr lang="it-IT" sz="2000" b="1" dirty="0"/>
              <a:t>Infatti se lui non ha capito io non ho comunicato efficacemente.</a:t>
            </a:r>
          </a:p>
          <a:p>
            <a:r>
              <a:rPr lang="it-IT" sz="2000" b="1" dirty="0"/>
              <a:t>Conosco ciò che ho trasmesso in base a come l’altro reagisce.</a:t>
            </a:r>
          </a:p>
          <a:p>
            <a:r>
              <a:rPr lang="it-IT" sz="2000" b="1" dirty="0"/>
              <a:t>Infatti ho comunicato ciò che lui ha percepito.</a:t>
            </a:r>
          </a:p>
          <a:p>
            <a:r>
              <a:rPr lang="it-IT" sz="2000" b="1" dirty="0"/>
              <a:t>Non è lui che non ha reagito bene, sono io che ho influenzato male.</a:t>
            </a:r>
          </a:p>
          <a:p>
            <a:r>
              <a:rPr lang="it-IT" sz="2000" b="1" dirty="0"/>
              <a:t>Infatti l’obiettivo fallito è il mio non il suo. </a:t>
            </a:r>
          </a:p>
          <a:p>
            <a:endParaRPr lang="it-IT" dirty="0"/>
          </a:p>
        </p:txBody>
      </p:sp>
      <p:sp>
        <p:nvSpPr>
          <p:cNvPr id="4" name="Segnaposto numero diapositiva 3">
            <a:extLst>
              <a:ext uri="{FF2B5EF4-FFF2-40B4-BE49-F238E27FC236}">
                <a16:creationId xmlns:a16="http://schemas.microsoft.com/office/drawing/2014/main" id="{927C87A9-C6FA-88B0-CDA1-82862EE935DA}"/>
              </a:ext>
            </a:extLst>
          </p:cNvPr>
          <p:cNvSpPr>
            <a:spLocks noGrp="1"/>
          </p:cNvSpPr>
          <p:nvPr>
            <p:ph type="sldNum" sz="quarter" idx="12"/>
          </p:nvPr>
        </p:nvSpPr>
        <p:spPr/>
        <p:txBody>
          <a:bodyPr/>
          <a:lstStyle/>
          <a:p>
            <a:fld id="{0D156FE6-A72B-4C5A-8929-0E1FE75A4334}" type="slidenum">
              <a:rPr lang="it-IT" smtClean="0"/>
              <a:t>17</a:t>
            </a:fld>
            <a:endParaRPr lang="it-IT"/>
          </a:p>
        </p:txBody>
      </p:sp>
    </p:spTree>
    <p:extLst>
      <p:ext uri="{BB962C8B-B14F-4D97-AF65-F5344CB8AC3E}">
        <p14:creationId xmlns:p14="http://schemas.microsoft.com/office/powerpoint/2010/main" val="54452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A9E8E4AD-DC96-0A03-A33D-06D0387A265C}"/>
              </a:ext>
            </a:extLst>
          </p:cNvPr>
          <p:cNvPicPr>
            <a:picLocks noGrp="1" noChangeAspect="1"/>
          </p:cNvPicPr>
          <p:nvPr>
            <p:ph idx="1"/>
          </p:nvPr>
        </p:nvPicPr>
        <p:blipFill>
          <a:blip r:embed="rId2"/>
          <a:stretch>
            <a:fillRect/>
          </a:stretch>
        </p:blipFill>
        <p:spPr>
          <a:xfrm>
            <a:off x="1651819" y="597088"/>
            <a:ext cx="10540181" cy="6260911"/>
          </a:xfrm>
          <a:prstGeom prst="rect">
            <a:avLst/>
          </a:prstGeom>
        </p:spPr>
      </p:pic>
      <p:sp>
        <p:nvSpPr>
          <p:cNvPr id="2" name="Segnaposto numero diapositiva 1">
            <a:extLst>
              <a:ext uri="{FF2B5EF4-FFF2-40B4-BE49-F238E27FC236}">
                <a16:creationId xmlns:a16="http://schemas.microsoft.com/office/drawing/2014/main" id="{1D19DE32-4F02-02DC-8DDD-89C2377B4638}"/>
              </a:ext>
            </a:extLst>
          </p:cNvPr>
          <p:cNvSpPr>
            <a:spLocks noGrp="1"/>
          </p:cNvSpPr>
          <p:nvPr>
            <p:ph type="sldNum" sz="quarter" idx="12"/>
          </p:nvPr>
        </p:nvSpPr>
        <p:spPr/>
        <p:txBody>
          <a:bodyPr/>
          <a:lstStyle/>
          <a:p>
            <a:fld id="{0D156FE6-A72B-4C5A-8929-0E1FE75A4334}" type="slidenum">
              <a:rPr lang="it-IT" smtClean="0"/>
              <a:t>18</a:t>
            </a:fld>
            <a:endParaRPr lang="it-IT"/>
          </a:p>
        </p:txBody>
      </p:sp>
    </p:spTree>
    <p:extLst>
      <p:ext uri="{BB962C8B-B14F-4D97-AF65-F5344CB8AC3E}">
        <p14:creationId xmlns:p14="http://schemas.microsoft.com/office/powerpoint/2010/main" val="3844391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33CDC2-51D8-801D-DEE9-307A64AF7DF6}"/>
              </a:ext>
            </a:extLst>
          </p:cNvPr>
          <p:cNvSpPr>
            <a:spLocks noGrp="1"/>
          </p:cNvSpPr>
          <p:nvPr>
            <p:ph type="title"/>
          </p:nvPr>
        </p:nvSpPr>
        <p:spPr/>
        <p:txBody>
          <a:bodyPr/>
          <a:lstStyle/>
          <a:p>
            <a:r>
              <a:rPr lang="it-IT" b="1" dirty="0">
                <a:solidFill>
                  <a:srgbClr val="C00000"/>
                </a:solidFill>
              </a:rPr>
              <a:t>Le dimensioni della comunicazione</a:t>
            </a:r>
          </a:p>
        </p:txBody>
      </p:sp>
      <p:sp>
        <p:nvSpPr>
          <p:cNvPr id="3" name="Segnaposto contenuto 2">
            <a:extLst>
              <a:ext uri="{FF2B5EF4-FFF2-40B4-BE49-F238E27FC236}">
                <a16:creationId xmlns:a16="http://schemas.microsoft.com/office/drawing/2014/main" id="{00806E1B-0EA5-B234-E4E4-237C51D6ADF7}"/>
              </a:ext>
            </a:extLst>
          </p:cNvPr>
          <p:cNvSpPr>
            <a:spLocks noGrp="1"/>
          </p:cNvSpPr>
          <p:nvPr>
            <p:ph idx="1"/>
          </p:nvPr>
        </p:nvSpPr>
        <p:spPr/>
        <p:txBody>
          <a:bodyPr/>
          <a:lstStyle/>
          <a:p>
            <a:r>
              <a:rPr lang="it-IT" sz="2000" b="1" dirty="0">
                <a:solidFill>
                  <a:srgbClr val="C00000"/>
                </a:solidFill>
              </a:rPr>
              <a:t>Cognitiva</a:t>
            </a:r>
            <a:r>
              <a:rPr lang="it-IT" sz="2000" dirty="0"/>
              <a:t>: qual è il mio obiettivo che vorrei ottenere nel comportamento dell’altro</a:t>
            </a:r>
          </a:p>
          <a:p>
            <a:r>
              <a:rPr lang="it-IT" sz="2000" b="1" dirty="0">
                <a:solidFill>
                  <a:srgbClr val="C00000"/>
                </a:solidFill>
              </a:rPr>
              <a:t>Emotiva</a:t>
            </a:r>
            <a:r>
              <a:rPr lang="it-IT" sz="2000" dirty="0"/>
              <a:t>: come mi piacerebbe raggiungerlo attraverso il processo comunicativo</a:t>
            </a:r>
          </a:p>
          <a:p>
            <a:r>
              <a:rPr lang="it-IT" sz="2000" b="1" dirty="0">
                <a:solidFill>
                  <a:srgbClr val="C00000"/>
                </a:solidFill>
              </a:rPr>
              <a:t>Comportamentale</a:t>
            </a:r>
            <a:r>
              <a:rPr lang="it-IT" sz="2000" dirty="0"/>
              <a:t>: quali sono le azioni che metto in atto e la coerenza comunicativa che esprimo</a:t>
            </a:r>
          </a:p>
          <a:p>
            <a:endParaRPr lang="it-IT" dirty="0"/>
          </a:p>
        </p:txBody>
      </p:sp>
      <p:sp>
        <p:nvSpPr>
          <p:cNvPr id="4" name="Segnaposto numero diapositiva 3">
            <a:extLst>
              <a:ext uri="{FF2B5EF4-FFF2-40B4-BE49-F238E27FC236}">
                <a16:creationId xmlns:a16="http://schemas.microsoft.com/office/drawing/2014/main" id="{5DDBD62B-44DC-014E-88F2-04C70518BFD5}"/>
              </a:ext>
            </a:extLst>
          </p:cNvPr>
          <p:cNvSpPr>
            <a:spLocks noGrp="1"/>
          </p:cNvSpPr>
          <p:nvPr>
            <p:ph type="sldNum" sz="quarter" idx="12"/>
          </p:nvPr>
        </p:nvSpPr>
        <p:spPr/>
        <p:txBody>
          <a:bodyPr/>
          <a:lstStyle/>
          <a:p>
            <a:fld id="{0D156FE6-A72B-4C5A-8929-0E1FE75A4334}" type="slidenum">
              <a:rPr lang="it-IT" smtClean="0"/>
              <a:t>19</a:t>
            </a:fld>
            <a:endParaRPr lang="it-IT"/>
          </a:p>
        </p:txBody>
      </p:sp>
    </p:spTree>
    <p:extLst>
      <p:ext uri="{BB962C8B-B14F-4D97-AF65-F5344CB8AC3E}">
        <p14:creationId xmlns:p14="http://schemas.microsoft.com/office/powerpoint/2010/main" val="395694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142AED9D-9318-9044-FCC3-08FEAC691022}"/>
              </a:ext>
            </a:extLst>
          </p:cNvPr>
          <p:cNvSpPr>
            <a:spLocks noGrp="1"/>
          </p:cNvSpPr>
          <p:nvPr>
            <p:ph type="subTitle" idx="1"/>
          </p:nvPr>
        </p:nvSpPr>
        <p:spPr>
          <a:xfrm>
            <a:off x="2530220" y="854307"/>
            <a:ext cx="8915399" cy="5516996"/>
          </a:xfrm>
        </p:spPr>
        <p:txBody>
          <a:bodyPr>
            <a:normAutofit lnSpcReduction="10000"/>
          </a:bodyPr>
          <a:lstStyle/>
          <a:p>
            <a:pPr algn="ctr"/>
            <a:r>
              <a:rPr lang="it-IT" sz="3200" b="1" dirty="0">
                <a:solidFill>
                  <a:srgbClr val="C00000"/>
                </a:solidFill>
              </a:rPr>
              <a:t>Percorso formativo per il potenziamento delle capacità manageriali dei partecipanti (CISL FP)</a:t>
            </a:r>
          </a:p>
          <a:p>
            <a:pPr algn="ctr"/>
            <a:endParaRPr lang="it-IT" sz="2400" b="1" dirty="0">
              <a:solidFill>
                <a:srgbClr val="C00000"/>
              </a:solidFill>
            </a:endParaRPr>
          </a:p>
          <a:p>
            <a:r>
              <a:rPr lang="it-IT" sz="2400" b="1" dirty="0">
                <a:solidFill>
                  <a:schemeClr val="accent3"/>
                </a:solidFill>
              </a:rPr>
              <a:t>Modulo 1: Lo sviluppo personale e professionale</a:t>
            </a:r>
          </a:p>
          <a:p>
            <a:r>
              <a:rPr lang="it-IT" sz="2400" b="1" dirty="0">
                <a:solidFill>
                  <a:schemeClr val="accent3"/>
                </a:solidFill>
              </a:rPr>
              <a:t>Modulo 2: L’ampliamento della conoscenza del contesto</a:t>
            </a:r>
          </a:p>
          <a:p>
            <a:r>
              <a:rPr lang="it-IT" sz="2400" b="1" dirty="0">
                <a:solidFill>
                  <a:schemeClr val="accent3"/>
                </a:solidFill>
              </a:rPr>
              <a:t>Modulo 3: Project management </a:t>
            </a:r>
          </a:p>
          <a:p>
            <a:r>
              <a:rPr lang="it-IT" sz="2400" b="1" dirty="0">
                <a:solidFill>
                  <a:schemeClr val="accent3"/>
                </a:solidFill>
              </a:rPr>
              <a:t>Modulo 4: La motivazione verso gli obiettivi</a:t>
            </a:r>
          </a:p>
          <a:p>
            <a:r>
              <a:rPr lang="it-IT" sz="2400" b="1" dirty="0">
                <a:solidFill>
                  <a:schemeClr val="accent3"/>
                </a:solidFill>
              </a:rPr>
              <a:t>Modulo 5: La responsabilità </a:t>
            </a:r>
          </a:p>
          <a:p>
            <a:r>
              <a:rPr lang="it-IT" sz="2400" b="1" dirty="0">
                <a:solidFill>
                  <a:schemeClr val="accent3"/>
                </a:solidFill>
              </a:rPr>
              <a:t>Modulo 6: </a:t>
            </a:r>
            <a:r>
              <a:rPr lang="it-IT" sz="2400" b="1" dirty="0" err="1">
                <a:solidFill>
                  <a:schemeClr val="accent3"/>
                </a:solidFill>
              </a:rPr>
              <a:t>Problem</a:t>
            </a:r>
            <a:r>
              <a:rPr lang="it-IT" sz="2400" b="1" dirty="0">
                <a:solidFill>
                  <a:schemeClr val="accent3"/>
                </a:solidFill>
              </a:rPr>
              <a:t> solving </a:t>
            </a:r>
          </a:p>
          <a:p>
            <a:r>
              <a:rPr lang="it-IT" sz="2400" b="1" dirty="0">
                <a:solidFill>
                  <a:schemeClr val="accent3"/>
                </a:solidFill>
              </a:rPr>
              <a:t>Modulo 7: La gestione del gruppo</a:t>
            </a:r>
          </a:p>
          <a:p>
            <a:r>
              <a:rPr lang="it-IT" sz="2400" b="1" dirty="0">
                <a:solidFill>
                  <a:schemeClr val="accent3"/>
                </a:solidFill>
              </a:rPr>
              <a:t>Modulo 8: La leadership</a:t>
            </a:r>
          </a:p>
          <a:p>
            <a:pPr algn="ctr"/>
            <a:endParaRPr lang="it-IT" sz="2400" b="1" dirty="0">
              <a:solidFill>
                <a:srgbClr val="FF0000"/>
              </a:solidFill>
            </a:endParaRPr>
          </a:p>
        </p:txBody>
      </p:sp>
      <p:sp>
        <p:nvSpPr>
          <p:cNvPr id="2" name="Segnaposto numero diapositiva 1">
            <a:extLst>
              <a:ext uri="{FF2B5EF4-FFF2-40B4-BE49-F238E27FC236}">
                <a16:creationId xmlns:a16="http://schemas.microsoft.com/office/drawing/2014/main" id="{C8EA6F57-9135-156E-96EF-BAF578A3080D}"/>
              </a:ext>
            </a:extLst>
          </p:cNvPr>
          <p:cNvSpPr>
            <a:spLocks noGrp="1"/>
          </p:cNvSpPr>
          <p:nvPr>
            <p:ph type="sldNum" sz="quarter" idx="12"/>
          </p:nvPr>
        </p:nvSpPr>
        <p:spPr/>
        <p:txBody>
          <a:bodyPr/>
          <a:lstStyle/>
          <a:p>
            <a:fld id="{0D156FE6-A72B-4C5A-8929-0E1FE75A4334}" type="slidenum">
              <a:rPr lang="it-IT" smtClean="0"/>
              <a:t>2</a:t>
            </a:fld>
            <a:endParaRPr lang="it-IT"/>
          </a:p>
        </p:txBody>
      </p:sp>
    </p:spTree>
    <p:extLst>
      <p:ext uri="{BB962C8B-B14F-4D97-AF65-F5344CB8AC3E}">
        <p14:creationId xmlns:p14="http://schemas.microsoft.com/office/powerpoint/2010/main" val="211701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DCC334CD-99A4-D8D6-6606-9F3E3017DDEA}"/>
              </a:ext>
            </a:extLst>
          </p:cNvPr>
          <p:cNvPicPr>
            <a:picLocks noGrp="1" noChangeAspect="1"/>
          </p:cNvPicPr>
          <p:nvPr>
            <p:ph idx="1"/>
          </p:nvPr>
        </p:nvPicPr>
        <p:blipFill>
          <a:blip r:embed="rId2"/>
          <a:stretch>
            <a:fillRect/>
          </a:stretch>
        </p:blipFill>
        <p:spPr>
          <a:xfrm>
            <a:off x="2101754" y="723332"/>
            <a:ext cx="10090245" cy="6134668"/>
          </a:xfrm>
          <a:prstGeom prst="rect">
            <a:avLst/>
          </a:prstGeom>
        </p:spPr>
      </p:pic>
      <p:sp>
        <p:nvSpPr>
          <p:cNvPr id="2" name="Segnaposto numero diapositiva 1">
            <a:extLst>
              <a:ext uri="{FF2B5EF4-FFF2-40B4-BE49-F238E27FC236}">
                <a16:creationId xmlns:a16="http://schemas.microsoft.com/office/drawing/2014/main" id="{C581148A-FC3D-EF12-0D46-7AAA739E1AA5}"/>
              </a:ext>
            </a:extLst>
          </p:cNvPr>
          <p:cNvSpPr>
            <a:spLocks noGrp="1"/>
          </p:cNvSpPr>
          <p:nvPr>
            <p:ph type="sldNum" sz="quarter" idx="12"/>
          </p:nvPr>
        </p:nvSpPr>
        <p:spPr/>
        <p:txBody>
          <a:bodyPr/>
          <a:lstStyle/>
          <a:p>
            <a:fld id="{0D156FE6-A72B-4C5A-8929-0E1FE75A4334}" type="slidenum">
              <a:rPr lang="it-IT" smtClean="0"/>
              <a:t>20</a:t>
            </a:fld>
            <a:endParaRPr lang="it-IT"/>
          </a:p>
        </p:txBody>
      </p:sp>
    </p:spTree>
    <p:extLst>
      <p:ext uri="{BB962C8B-B14F-4D97-AF65-F5344CB8AC3E}">
        <p14:creationId xmlns:p14="http://schemas.microsoft.com/office/powerpoint/2010/main" val="264538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18F1AE-A76D-4434-A16C-2950F7C2446C}"/>
              </a:ext>
            </a:extLst>
          </p:cNvPr>
          <p:cNvSpPr>
            <a:spLocks noGrp="1"/>
          </p:cNvSpPr>
          <p:nvPr>
            <p:ph type="title"/>
          </p:nvPr>
        </p:nvSpPr>
        <p:spPr>
          <a:xfrm>
            <a:off x="2120976" y="225904"/>
            <a:ext cx="8911687" cy="1280890"/>
          </a:xfrm>
        </p:spPr>
        <p:txBody>
          <a:bodyPr/>
          <a:lstStyle/>
          <a:p>
            <a:pPr algn="ctr"/>
            <a:r>
              <a:rPr lang="it-IT" b="1" dirty="0">
                <a:solidFill>
                  <a:schemeClr val="accent2"/>
                </a:solidFill>
              </a:rPr>
              <a:t>L’ascolto</a:t>
            </a:r>
          </a:p>
        </p:txBody>
      </p:sp>
      <p:sp>
        <p:nvSpPr>
          <p:cNvPr id="3" name="Segnaposto contenuto 2">
            <a:extLst>
              <a:ext uri="{FF2B5EF4-FFF2-40B4-BE49-F238E27FC236}">
                <a16:creationId xmlns:a16="http://schemas.microsoft.com/office/drawing/2014/main" id="{91070349-AAF0-E459-13C5-D41AFB059C51}"/>
              </a:ext>
            </a:extLst>
          </p:cNvPr>
          <p:cNvSpPr>
            <a:spLocks noGrp="1"/>
          </p:cNvSpPr>
          <p:nvPr>
            <p:ph idx="1"/>
          </p:nvPr>
        </p:nvSpPr>
        <p:spPr>
          <a:xfrm>
            <a:off x="1775784" y="866349"/>
            <a:ext cx="9602070" cy="5456903"/>
          </a:xfrm>
        </p:spPr>
        <p:txBody>
          <a:bodyPr>
            <a:normAutofit lnSpcReduction="10000"/>
          </a:bodyPr>
          <a:lstStyle/>
          <a:p>
            <a:endParaRPr lang="it-IT" dirty="0"/>
          </a:p>
          <a:p>
            <a:r>
              <a:rPr lang="it-IT" dirty="0"/>
              <a:t>L'ascolto può manifestarsi in diverse forme e livelli di coinvolgimento. Ci sono vari tipi di ascolto:</a:t>
            </a:r>
          </a:p>
          <a:p>
            <a:r>
              <a:rPr lang="it-IT" b="1" dirty="0">
                <a:solidFill>
                  <a:schemeClr val="accent2"/>
                </a:solidFill>
              </a:rPr>
              <a:t>1. Ascolto attivo</a:t>
            </a:r>
            <a:r>
              <a:rPr lang="it-IT" dirty="0"/>
              <a:t>: Questo tipo di ascolto implica un pieno coinvolgimento e attenzione da parte dell'ascoltatore. È caratterizzato da segnali verbali e non verbali che indicano interesse, come annuire, fare domande di chiarimento e ripetere o riassumere quanto detto. L'ascoltatore attivo è presente e in grado di comprendere profondamente il messaggio del parlante.</a:t>
            </a:r>
          </a:p>
          <a:p>
            <a:r>
              <a:rPr lang="it-IT" b="1" dirty="0">
                <a:solidFill>
                  <a:schemeClr val="accent2"/>
                </a:solidFill>
              </a:rPr>
              <a:t>2. Ascolto passivo</a:t>
            </a:r>
            <a:r>
              <a:rPr lang="it-IT" dirty="0"/>
              <a:t>: In questo caso, l'ascoltatore riceve le informazioni senza partecipare attivamente. Potrebbe sembrare presente, ma non fornisce feedback né dimostra un reale interesse. Spesso è distratto o non coinvolto nella conversazione.</a:t>
            </a:r>
          </a:p>
          <a:p>
            <a:r>
              <a:rPr lang="it-IT" b="1" dirty="0">
                <a:solidFill>
                  <a:schemeClr val="accent2"/>
                </a:solidFill>
              </a:rPr>
              <a:t>3. Ascolto selettivo</a:t>
            </a:r>
            <a:r>
              <a:rPr lang="it-IT" dirty="0"/>
              <a:t>: L'ascoltatore presta attenzione solo a certe parti della conversazione, ignorando il resto. Questo può essere influenzato dalle proprie opinioni, esperienze pregresse o dall'interesse per specifici argomenti.</a:t>
            </a:r>
          </a:p>
          <a:p>
            <a:r>
              <a:rPr lang="it-IT" b="1" dirty="0">
                <a:solidFill>
                  <a:schemeClr val="accent2"/>
                </a:solidFill>
              </a:rPr>
              <a:t>4. Ascolto empatico</a:t>
            </a:r>
            <a:r>
              <a:rPr lang="it-IT" dirty="0"/>
              <a:t>: Qui, l'ascoltatore si sforza di comprendere le emozioni e i sentimenti dell'altra persona. Questo tipo di ascolto è fondamentale in contesti come la terapia, dove comprendere profondamente l'esperienza dell’altro è essenziale.</a:t>
            </a:r>
          </a:p>
          <a:p>
            <a:endParaRPr lang="it-IT" dirty="0"/>
          </a:p>
        </p:txBody>
      </p:sp>
      <p:sp>
        <p:nvSpPr>
          <p:cNvPr id="4" name="Segnaposto numero diapositiva 3">
            <a:extLst>
              <a:ext uri="{FF2B5EF4-FFF2-40B4-BE49-F238E27FC236}">
                <a16:creationId xmlns:a16="http://schemas.microsoft.com/office/drawing/2014/main" id="{149EC73E-686B-8680-C352-B30EFBA31D90}"/>
              </a:ext>
            </a:extLst>
          </p:cNvPr>
          <p:cNvSpPr>
            <a:spLocks noGrp="1"/>
          </p:cNvSpPr>
          <p:nvPr>
            <p:ph type="sldNum" sz="quarter" idx="12"/>
          </p:nvPr>
        </p:nvSpPr>
        <p:spPr/>
        <p:txBody>
          <a:bodyPr/>
          <a:lstStyle/>
          <a:p>
            <a:fld id="{0D156FE6-A72B-4C5A-8929-0E1FE75A4334}" type="slidenum">
              <a:rPr lang="it-IT" smtClean="0"/>
              <a:t>21</a:t>
            </a:fld>
            <a:endParaRPr lang="it-IT"/>
          </a:p>
        </p:txBody>
      </p:sp>
    </p:spTree>
    <p:extLst>
      <p:ext uri="{BB962C8B-B14F-4D97-AF65-F5344CB8AC3E}">
        <p14:creationId xmlns:p14="http://schemas.microsoft.com/office/powerpoint/2010/main" val="1485980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6CFB0FF-C570-1A24-2254-9A5798C4BA0C}"/>
              </a:ext>
            </a:extLst>
          </p:cNvPr>
          <p:cNvSpPr>
            <a:spLocks noGrp="1"/>
          </p:cNvSpPr>
          <p:nvPr>
            <p:ph idx="1"/>
          </p:nvPr>
        </p:nvSpPr>
        <p:spPr>
          <a:xfrm>
            <a:off x="2589212" y="1076632"/>
            <a:ext cx="8915400" cy="4834590"/>
          </a:xfrm>
        </p:spPr>
        <p:txBody>
          <a:bodyPr>
            <a:normAutofit/>
          </a:bodyPr>
          <a:lstStyle/>
          <a:p>
            <a:r>
              <a:rPr lang="it-IT" b="1" dirty="0">
                <a:solidFill>
                  <a:schemeClr val="accent2"/>
                </a:solidFill>
              </a:rPr>
              <a:t>5. Ascolto critico</a:t>
            </a:r>
            <a:r>
              <a:rPr lang="it-IT" dirty="0"/>
              <a:t>: In questo caso, l'ascoltatore valuta attentamente le informazioni ricevute per formulare un’opinione o un giudizio. Può includere l'analisi della logica e della validità degli argomenti presentati.</a:t>
            </a:r>
          </a:p>
          <a:p>
            <a:r>
              <a:rPr lang="it-IT" b="1" dirty="0">
                <a:solidFill>
                  <a:schemeClr val="accent2"/>
                </a:solidFill>
              </a:rPr>
              <a:t>6. Ascolto superficiale</a:t>
            </a:r>
            <a:r>
              <a:rPr lang="it-IT" dirty="0"/>
              <a:t>: L'ascoltatore sembra prestare attenzione, ma in realtà non assorbe le informazioni. Questo tipo è spesso il risultato di distrazioni esterne o di un disinteresse per l'argomento.</a:t>
            </a:r>
          </a:p>
          <a:p>
            <a:r>
              <a:rPr lang="it-IT" b="1" dirty="0">
                <a:solidFill>
                  <a:schemeClr val="accent2"/>
                </a:solidFill>
              </a:rPr>
              <a:t>7. Ascolto saltuario</a:t>
            </a:r>
            <a:r>
              <a:rPr lang="it-IT" dirty="0"/>
              <a:t>: Questo è un ascolto sporadico, in cui l'ascoltatore ascolta solo in alcune parti della conversazione mentre è concentrato su altre attività. Può risultare in fraintendimenti o nell'assenza di comprensione del messaggio completo.</a:t>
            </a:r>
          </a:p>
          <a:p>
            <a:r>
              <a:rPr lang="it-IT" dirty="0"/>
              <a:t>Questi diversi stili di ascolto possono influenzare la comunicazione e le relazioni interpersonali. È importante adattare il proprio stile di ascolto in base alla situazione e alle esigenze dell'interlocutore per una comunicazione più efficace.</a:t>
            </a:r>
          </a:p>
          <a:p>
            <a:endParaRPr lang="it-IT" dirty="0"/>
          </a:p>
          <a:p>
            <a:endParaRPr lang="it-IT" dirty="0"/>
          </a:p>
        </p:txBody>
      </p:sp>
      <p:sp>
        <p:nvSpPr>
          <p:cNvPr id="2" name="Segnaposto numero diapositiva 1">
            <a:extLst>
              <a:ext uri="{FF2B5EF4-FFF2-40B4-BE49-F238E27FC236}">
                <a16:creationId xmlns:a16="http://schemas.microsoft.com/office/drawing/2014/main" id="{284C3D3F-FD05-D94C-796A-F7CA02A54CBA}"/>
              </a:ext>
            </a:extLst>
          </p:cNvPr>
          <p:cNvSpPr>
            <a:spLocks noGrp="1"/>
          </p:cNvSpPr>
          <p:nvPr>
            <p:ph type="sldNum" sz="quarter" idx="12"/>
          </p:nvPr>
        </p:nvSpPr>
        <p:spPr/>
        <p:txBody>
          <a:bodyPr/>
          <a:lstStyle/>
          <a:p>
            <a:fld id="{0D156FE6-A72B-4C5A-8929-0E1FE75A4334}" type="slidenum">
              <a:rPr lang="it-IT" smtClean="0"/>
              <a:t>22</a:t>
            </a:fld>
            <a:endParaRPr lang="it-IT"/>
          </a:p>
        </p:txBody>
      </p:sp>
    </p:spTree>
    <p:extLst>
      <p:ext uri="{BB962C8B-B14F-4D97-AF65-F5344CB8AC3E}">
        <p14:creationId xmlns:p14="http://schemas.microsoft.com/office/powerpoint/2010/main" val="571268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FFA69F-4C36-EB3E-0647-2B578C078532}"/>
              </a:ext>
            </a:extLst>
          </p:cNvPr>
          <p:cNvSpPr>
            <a:spLocks noGrp="1"/>
          </p:cNvSpPr>
          <p:nvPr>
            <p:ph type="title"/>
          </p:nvPr>
        </p:nvSpPr>
        <p:spPr>
          <a:xfrm>
            <a:off x="2120976" y="309716"/>
            <a:ext cx="8911687" cy="1280890"/>
          </a:xfrm>
        </p:spPr>
        <p:txBody>
          <a:bodyPr/>
          <a:lstStyle/>
          <a:p>
            <a:pPr algn="ctr"/>
            <a:r>
              <a:rPr lang="it-IT" b="1" dirty="0">
                <a:solidFill>
                  <a:srgbClr val="0070C0"/>
                </a:solidFill>
              </a:rPr>
              <a:t>La persuasione</a:t>
            </a:r>
          </a:p>
        </p:txBody>
      </p:sp>
      <p:sp>
        <p:nvSpPr>
          <p:cNvPr id="3" name="Segnaposto contenuto 2">
            <a:extLst>
              <a:ext uri="{FF2B5EF4-FFF2-40B4-BE49-F238E27FC236}">
                <a16:creationId xmlns:a16="http://schemas.microsoft.com/office/drawing/2014/main" id="{7875E51A-B1CC-8F0B-96D2-B734A740289E}"/>
              </a:ext>
            </a:extLst>
          </p:cNvPr>
          <p:cNvSpPr>
            <a:spLocks noGrp="1"/>
          </p:cNvSpPr>
          <p:nvPr>
            <p:ph idx="1"/>
          </p:nvPr>
        </p:nvSpPr>
        <p:spPr>
          <a:xfrm>
            <a:off x="1363264" y="950161"/>
            <a:ext cx="10427110" cy="5294671"/>
          </a:xfrm>
        </p:spPr>
        <p:txBody>
          <a:bodyPr>
            <a:normAutofit fontScale="92500" lnSpcReduction="20000"/>
          </a:bodyPr>
          <a:lstStyle/>
          <a:p>
            <a:endParaRPr lang="it-IT" dirty="0"/>
          </a:p>
          <a:p>
            <a:endParaRPr lang="it-IT" dirty="0"/>
          </a:p>
          <a:p>
            <a:r>
              <a:rPr lang="it-IT" dirty="0"/>
              <a:t>Ha una  funzione fondamentale in vari ambiti della vita quotidiana, dalla comunicazione interpersonale alla pubblicità, dalla politica alle vendite. La persuasione non si limita a convincere qualcuno di una certa idea, ma </a:t>
            </a:r>
            <a:r>
              <a:rPr lang="it-IT" b="1" dirty="0">
                <a:solidFill>
                  <a:srgbClr val="0070C0"/>
                </a:solidFill>
              </a:rPr>
              <a:t>si propone di influenzare il comportamento, le opinioni e le emozioni delle persone.</a:t>
            </a:r>
            <a:r>
              <a:rPr lang="it-IT" dirty="0"/>
              <a:t> Ecco alcune funzioni e contesti in cui la persuasione gioca un ruolo chiave:</a:t>
            </a:r>
          </a:p>
          <a:p>
            <a:endParaRPr lang="it-IT" dirty="0"/>
          </a:p>
          <a:p>
            <a:pPr algn="ctr"/>
            <a:r>
              <a:rPr lang="it-IT" b="1" dirty="0">
                <a:solidFill>
                  <a:srgbClr val="0070C0"/>
                </a:solidFill>
              </a:rPr>
              <a:t>Funzioni della persuasione</a:t>
            </a:r>
          </a:p>
          <a:p>
            <a:pPr marL="0" indent="0" algn="ctr">
              <a:buNone/>
            </a:pPr>
            <a:endParaRPr lang="it-IT" b="1" dirty="0">
              <a:solidFill>
                <a:srgbClr val="0070C0"/>
              </a:solidFill>
            </a:endParaRPr>
          </a:p>
          <a:p>
            <a:r>
              <a:rPr lang="it-IT" b="1" dirty="0">
                <a:solidFill>
                  <a:srgbClr val="0070C0"/>
                </a:solidFill>
              </a:rPr>
              <a:t>1. Convincere gli altri</a:t>
            </a:r>
            <a:r>
              <a:rPr lang="it-IT" dirty="0"/>
              <a:t>: La persuasione è spesso utilizzata per far adottare nuove idee, cambiamenti di comportamento o scelte specifiche.</a:t>
            </a:r>
          </a:p>
          <a:p>
            <a:r>
              <a:rPr lang="it-IT" b="1" dirty="0">
                <a:solidFill>
                  <a:srgbClr val="0070C0"/>
                </a:solidFill>
              </a:rPr>
              <a:t>2. Informare</a:t>
            </a:r>
            <a:r>
              <a:rPr lang="it-IT" dirty="0"/>
              <a:t>: Può servire anche a chiarire informazioni o a rendere più comprensibili concetti complessi.</a:t>
            </a:r>
          </a:p>
          <a:p>
            <a:r>
              <a:rPr lang="it-IT" b="1" dirty="0">
                <a:solidFill>
                  <a:srgbClr val="0070C0"/>
                </a:solidFill>
              </a:rPr>
              <a:t>3. Motivare</a:t>
            </a:r>
            <a:r>
              <a:rPr lang="it-IT" dirty="0"/>
              <a:t>: La persuasione è utilizzata per incoraggiare le persone a intraprendere azioni, raggiungere obiettivi o modificare abitudini.</a:t>
            </a:r>
          </a:p>
          <a:p>
            <a:r>
              <a:rPr lang="it-IT" b="1" dirty="0">
                <a:solidFill>
                  <a:srgbClr val="0070C0"/>
                </a:solidFill>
              </a:rPr>
              <a:t>4. Costruire relazioni</a:t>
            </a:r>
            <a:r>
              <a:rPr lang="it-IT" dirty="0"/>
              <a:t>: Attraverso il linguaggio persuasivo, si possono rafforzare le relazioni interpersonali e favorire un clima di fiducia.</a:t>
            </a:r>
          </a:p>
          <a:p>
            <a:endParaRPr lang="it-IT" dirty="0"/>
          </a:p>
        </p:txBody>
      </p:sp>
      <p:sp>
        <p:nvSpPr>
          <p:cNvPr id="4" name="Segnaposto numero diapositiva 3">
            <a:extLst>
              <a:ext uri="{FF2B5EF4-FFF2-40B4-BE49-F238E27FC236}">
                <a16:creationId xmlns:a16="http://schemas.microsoft.com/office/drawing/2014/main" id="{E1BA909B-D243-DB44-CF4B-31AB6B9B89FB}"/>
              </a:ext>
            </a:extLst>
          </p:cNvPr>
          <p:cNvSpPr>
            <a:spLocks noGrp="1"/>
          </p:cNvSpPr>
          <p:nvPr>
            <p:ph type="sldNum" sz="quarter" idx="12"/>
          </p:nvPr>
        </p:nvSpPr>
        <p:spPr/>
        <p:txBody>
          <a:bodyPr/>
          <a:lstStyle/>
          <a:p>
            <a:fld id="{0D156FE6-A72B-4C5A-8929-0E1FE75A4334}" type="slidenum">
              <a:rPr lang="it-IT" smtClean="0"/>
              <a:t>23</a:t>
            </a:fld>
            <a:endParaRPr lang="it-IT"/>
          </a:p>
        </p:txBody>
      </p:sp>
    </p:spTree>
    <p:extLst>
      <p:ext uri="{BB962C8B-B14F-4D97-AF65-F5344CB8AC3E}">
        <p14:creationId xmlns:p14="http://schemas.microsoft.com/office/powerpoint/2010/main" val="656710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917CCA-3E44-4109-BB94-52BFCC5EDAE2}"/>
              </a:ext>
            </a:extLst>
          </p:cNvPr>
          <p:cNvSpPr>
            <a:spLocks noGrp="1"/>
          </p:cNvSpPr>
          <p:nvPr>
            <p:ph type="title"/>
          </p:nvPr>
        </p:nvSpPr>
        <p:spPr/>
        <p:txBody>
          <a:bodyPr/>
          <a:lstStyle/>
          <a:p>
            <a:pPr algn="ctr"/>
            <a:r>
              <a:rPr lang="it-IT" b="1" dirty="0">
                <a:solidFill>
                  <a:srgbClr val="C00000"/>
                </a:solidFill>
              </a:rPr>
              <a:t>Tecniche persuasive</a:t>
            </a:r>
            <a:br>
              <a:rPr lang="it-IT" dirty="0"/>
            </a:br>
            <a:endParaRPr lang="it-IT" dirty="0"/>
          </a:p>
        </p:txBody>
      </p:sp>
      <p:sp>
        <p:nvSpPr>
          <p:cNvPr id="3" name="Segnaposto contenuto 2">
            <a:extLst>
              <a:ext uri="{FF2B5EF4-FFF2-40B4-BE49-F238E27FC236}">
                <a16:creationId xmlns:a16="http://schemas.microsoft.com/office/drawing/2014/main" id="{A892BE81-AE0A-BA9B-E017-1C859148B68E}"/>
              </a:ext>
            </a:extLst>
          </p:cNvPr>
          <p:cNvSpPr>
            <a:spLocks noGrp="1"/>
          </p:cNvSpPr>
          <p:nvPr>
            <p:ph idx="1"/>
          </p:nvPr>
        </p:nvSpPr>
        <p:spPr>
          <a:xfrm>
            <a:off x="2212258" y="1504335"/>
            <a:ext cx="9292354" cy="5191433"/>
          </a:xfrm>
        </p:spPr>
        <p:txBody>
          <a:bodyPr>
            <a:normAutofit fontScale="92500" lnSpcReduction="20000"/>
          </a:bodyPr>
          <a:lstStyle/>
          <a:p>
            <a:r>
              <a:rPr lang="it-IT" dirty="0"/>
              <a:t>Esistono diverse tecniche persuasive che possono essere impiegate in vari contesti:</a:t>
            </a:r>
          </a:p>
          <a:p>
            <a:r>
              <a:rPr lang="it-IT" b="1" dirty="0">
                <a:solidFill>
                  <a:srgbClr val="C00000"/>
                </a:solidFill>
              </a:rPr>
              <a:t>1. Autorità</a:t>
            </a:r>
            <a:r>
              <a:rPr lang="it-IT" dirty="0"/>
              <a:t>: Le persone tendono ad essere più persuase quando l'informazione proviene da una figura autoritaria o esperta nel campo pertinente.</a:t>
            </a:r>
          </a:p>
          <a:p>
            <a:r>
              <a:rPr lang="it-IT" b="1" dirty="0">
                <a:solidFill>
                  <a:srgbClr val="C00000"/>
                </a:solidFill>
              </a:rPr>
              <a:t>2. Reciprocità</a:t>
            </a:r>
            <a:r>
              <a:rPr lang="it-IT" dirty="0"/>
              <a:t>: La tendenza a restituire un favore. Offrire qualcosa gratuitamente può aumentare le probabilità che l'altra persona si senta in dovere di ricambiare.</a:t>
            </a:r>
          </a:p>
          <a:p>
            <a:r>
              <a:rPr lang="it-IT" b="1" dirty="0">
                <a:solidFill>
                  <a:srgbClr val="C00000"/>
                </a:solidFill>
              </a:rPr>
              <a:t>3. </a:t>
            </a:r>
            <a:r>
              <a:rPr lang="it-IT" b="1" dirty="0" err="1">
                <a:solidFill>
                  <a:srgbClr val="C00000"/>
                </a:solidFill>
              </a:rPr>
              <a:t>Scarcity</a:t>
            </a:r>
            <a:r>
              <a:rPr lang="it-IT" b="1" dirty="0">
                <a:solidFill>
                  <a:srgbClr val="C00000"/>
                </a:solidFill>
              </a:rPr>
              <a:t> (scarsità): </a:t>
            </a:r>
            <a:r>
              <a:rPr lang="it-IT" dirty="0"/>
              <a:t>Sottolineare che un prodotto o un'opportunità è limitata nel tempo o nella quantità può spingere le persone a prendere decisioni più rapidamente.</a:t>
            </a:r>
          </a:p>
          <a:p>
            <a:r>
              <a:rPr lang="it-IT" b="1" dirty="0">
                <a:solidFill>
                  <a:srgbClr val="C00000"/>
                </a:solidFill>
              </a:rPr>
              <a:t>4. Consistenza</a:t>
            </a:r>
            <a:r>
              <a:rPr lang="it-IT" dirty="0"/>
              <a:t>: Le persone tendono a mantenere coerenza nelle loro azioni e credenze. Una volta che si è fatta una piccola concessione, si è più propensi a fare passi più grandi.</a:t>
            </a:r>
          </a:p>
          <a:p>
            <a:r>
              <a:rPr lang="it-IT" b="1" dirty="0">
                <a:solidFill>
                  <a:srgbClr val="C00000"/>
                </a:solidFill>
              </a:rPr>
              <a:t>5. Appeal emotivo</a:t>
            </a:r>
            <a:r>
              <a:rPr lang="it-IT" dirty="0"/>
              <a:t>: Le emozioni giocano un ruolo cruciale nella persuasione. Racconti toccanti o immagini emotive possono influenzare profondamente le decisioni.</a:t>
            </a:r>
          </a:p>
          <a:p>
            <a:r>
              <a:rPr lang="it-IT" b="1" dirty="0">
                <a:solidFill>
                  <a:srgbClr val="C00000"/>
                </a:solidFill>
              </a:rPr>
              <a:t>6. Testimonianze</a:t>
            </a:r>
            <a:r>
              <a:rPr lang="it-IT" dirty="0"/>
              <a:t>: Usare storie di esperienze positive di altri può aumentare la credibilità e rendere la proposta più allettante.</a:t>
            </a:r>
          </a:p>
          <a:p>
            <a:r>
              <a:rPr lang="it-IT" b="1" dirty="0">
                <a:solidFill>
                  <a:srgbClr val="C00000"/>
                </a:solidFill>
              </a:rPr>
              <a:t>7. Framing</a:t>
            </a:r>
            <a:r>
              <a:rPr lang="it-IT" dirty="0"/>
              <a:t>: Presentare un'informazione in un modo particolare può cambiarne la percezione. Ad esempio, dire che "il 90% dei clienti è soddisfatto" è spesso più persuasivo rispetto a dire "il 10% dei clienti è insoddisfatto."</a:t>
            </a:r>
          </a:p>
          <a:p>
            <a:endParaRPr lang="it-IT" dirty="0"/>
          </a:p>
        </p:txBody>
      </p:sp>
      <p:sp>
        <p:nvSpPr>
          <p:cNvPr id="4" name="Segnaposto numero diapositiva 3">
            <a:extLst>
              <a:ext uri="{FF2B5EF4-FFF2-40B4-BE49-F238E27FC236}">
                <a16:creationId xmlns:a16="http://schemas.microsoft.com/office/drawing/2014/main" id="{F98F1E83-C938-F4D4-A245-4861B350BCF3}"/>
              </a:ext>
            </a:extLst>
          </p:cNvPr>
          <p:cNvSpPr>
            <a:spLocks noGrp="1"/>
          </p:cNvSpPr>
          <p:nvPr>
            <p:ph type="sldNum" sz="quarter" idx="12"/>
          </p:nvPr>
        </p:nvSpPr>
        <p:spPr/>
        <p:txBody>
          <a:bodyPr/>
          <a:lstStyle/>
          <a:p>
            <a:fld id="{0D156FE6-A72B-4C5A-8929-0E1FE75A4334}" type="slidenum">
              <a:rPr lang="it-IT" smtClean="0"/>
              <a:t>24</a:t>
            </a:fld>
            <a:endParaRPr lang="it-IT"/>
          </a:p>
        </p:txBody>
      </p:sp>
    </p:spTree>
    <p:extLst>
      <p:ext uri="{BB962C8B-B14F-4D97-AF65-F5344CB8AC3E}">
        <p14:creationId xmlns:p14="http://schemas.microsoft.com/office/powerpoint/2010/main" val="1699528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2807E0-2FEA-34FE-652D-AA79A2D5AAE9}"/>
              </a:ext>
            </a:extLst>
          </p:cNvPr>
          <p:cNvSpPr>
            <a:spLocks noGrp="1"/>
          </p:cNvSpPr>
          <p:nvPr>
            <p:ph idx="1"/>
          </p:nvPr>
        </p:nvSpPr>
        <p:spPr>
          <a:xfrm>
            <a:off x="1769806" y="473389"/>
            <a:ext cx="9867541" cy="5911222"/>
          </a:xfrm>
        </p:spPr>
        <p:txBody>
          <a:bodyPr>
            <a:normAutofit fontScale="85000" lnSpcReduction="10000"/>
          </a:bodyPr>
          <a:lstStyle/>
          <a:p>
            <a:endParaRPr lang="it-IT" dirty="0"/>
          </a:p>
          <a:p>
            <a:pPr marL="0" indent="0" algn="ctr">
              <a:buNone/>
            </a:pPr>
            <a:r>
              <a:rPr lang="it-IT" sz="3500" b="1" dirty="0">
                <a:solidFill>
                  <a:srgbClr val="00B050"/>
                </a:solidFill>
              </a:rPr>
              <a:t>Etica della persuasione</a:t>
            </a:r>
            <a:br>
              <a:rPr lang="it-IT" sz="3500" b="1" dirty="0">
                <a:solidFill>
                  <a:srgbClr val="00B050"/>
                </a:solidFill>
              </a:rPr>
            </a:br>
            <a:endParaRPr lang="it-IT" sz="3500" b="1" dirty="0">
              <a:solidFill>
                <a:srgbClr val="00B050"/>
              </a:solidFill>
            </a:endParaRPr>
          </a:p>
          <a:p>
            <a:r>
              <a:rPr lang="it-IT" dirty="0"/>
              <a:t>È importante considerare l'etica nell'uso delle tecniche persuasive. La persuasione può essere usata per fini positivi, come sensibilizzare su questioni sociali, ma anche in modo manipolativo per trarre vantaggio a spese degli altri. </a:t>
            </a:r>
            <a:r>
              <a:rPr lang="it-IT" b="1" dirty="0">
                <a:solidFill>
                  <a:srgbClr val="00B050"/>
                </a:solidFill>
              </a:rPr>
              <a:t>Essere trasparenti e rispettare l'autonomia degli individui è cruciale per mantenere un utilizzo etico della persuasione.</a:t>
            </a:r>
          </a:p>
          <a:p>
            <a:r>
              <a:rPr lang="it-IT" dirty="0"/>
              <a:t>In sintesi, la persuasione è uno strumento potente e versatile, che se utilizzato con consapevolezza e responsabilità può portare a risultati positivi sia nelle relazioni personali che in contesti professionali.</a:t>
            </a:r>
          </a:p>
          <a:p>
            <a:r>
              <a:rPr lang="it-IT" dirty="0"/>
              <a:t>La differenza tra "convincere" e "persuadere" è sottile ma significativa, e riguarda principalmente il modo in cui si raggiunge il risultato finale di far cambiare idea o comportamento a qualcuno.</a:t>
            </a:r>
          </a:p>
          <a:p>
            <a:r>
              <a:rPr lang="it-IT" b="1" dirty="0">
                <a:solidFill>
                  <a:srgbClr val="00B050"/>
                </a:solidFill>
              </a:rPr>
              <a:t>1. Convincere</a:t>
            </a:r>
            <a:r>
              <a:rPr lang="it-IT" dirty="0"/>
              <a:t>: Implica l'uso di argomentazioni razionali, fatti e logica. Quando si convince qualcuno, si cerca di dimostrare la validità di un'idea o un'opinione attraverso prove e ragionamenti. Il focus è sulla logica e sulla ragione.</a:t>
            </a:r>
          </a:p>
          <a:p>
            <a:r>
              <a:rPr lang="it-IT" b="1" dirty="0">
                <a:solidFill>
                  <a:srgbClr val="00B050"/>
                </a:solidFill>
              </a:rPr>
              <a:t>2. Persuadere</a:t>
            </a:r>
            <a:r>
              <a:rPr lang="it-IT" dirty="0"/>
              <a:t>: Ha una connotazione più ampia che include non solo elementi razionali, ma anche emotivi e psicologici. La persuasione può coinvolgere appelli emotivi, storie personali, o strategie comunicative che vanno oltre il semplice argomento logico. Il fine è quello di influenzare il comportamento o l'atteggiamento di una persona.</a:t>
            </a:r>
          </a:p>
          <a:p>
            <a:r>
              <a:rPr lang="it-IT" b="1" dirty="0">
                <a:solidFill>
                  <a:srgbClr val="00B050"/>
                </a:solidFill>
              </a:rPr>
              <a:t>In sintesi, mentre "convincere" tende a focalizzarsi sull'aspetto logico e razionale del persuadere, "persuadere" può includere anche fattori emotivi o sociali per ottenere il consenso o il cambiamento desiderato.</a:t>
            </a:r>
          </a:p>
          <a:p>
            <a:endParaRPr lang="it-IT" dirty="0"/>
          </a:p>
        </p:txBody>
      </p:sp>
      <p:sp>
        <p:nvSpPr>
          <p:cNvPr id="2" name="Segnaposto numero diapositiva 1">
            <a:extLst>
              <a:ext uri="{FF2B5EF4-FFF2-40B4-BE49-F238E27FC236}">
                <a16:creationId xmlns:a16="http://schemas.microsoft.com/office/drawing/2014/main" id="{DB441443-0EB5-34F1-CC45-741B59776623}"/>
              </a:ext>
            </a:extLst>
          </p:cNvPr>
          <p:cNvSpPr>
            <a:spLocks noGrp="1"/>
          </p:cNvSpPr>
          <p:nvPr>
            <p:ph type="sldNum" sz="quarter" idx="12"/>
          </p:nvPr>
        </p:nvSpPr>
        <p:spPr/>
        <p:txBody>
          <a:bodyPr/>
          <a:lstStyle/>
          <a:p>
            <a:fld id="{0D156FE6-A72B-4C5A-8929-0E1FE75A4334}" type="slidenum">
              <a:rPr lang="it-IT" smtClean="0"/>
              <a:t>25</a:t>
            </a:fld>
            <a:endParaRPr lang="it-IT"/>
          </a:p>
        </p:txBody>
      </p:sp>
    </p:spTree>
    <p:extLst>
      <p:ext uri="{BB962C8B-B14F-4D97-AF65-F5344CB8AC3E}">
        <p14:creationId xmlns:p14="http://schemas.microsoft.com/office/powerpoint/2010/main" val="3133919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CCDEC-24DC-042C-A79C-342892A40759}"/>
              </a:ext>
            </a:extLst>
          </p:cNvPr>
          <p:cNvSpPr>
            <a:spLocks noGrp="1"/>
          </p:cNvSpPr>
          <p:nvPr>
            <p:ph type="title"/>
          </p:nvPr>
        </p:nvSpPr>
        <p:spPr>
          <a:xfrm>
            <a:off x="2347339" y="181659"/>
            <a:ext cx="8911687" cy="1280890"/>
          </a:xfrm>
        </p:spPr>
        <p:txBody>
          <a:bodyPr/>
          <a:lstStyle/>
          <a:p>
            <a:pPr algn="ctr"/>
            <a:r>
              <a:rPr lang="it-IT" b="1" dirty="0">
                <a:solidFill>
                  <a:srgbClr val="00B050"/>
                </a:solidFill>
              </a:rPr>
              <a:t>Valori </a:t>
            </a:r>
          </a:p>
        </p:txBody>
      </p:sp>
      <p:sp>
        <p:nvSpPr>
          <p:cNvPr id="3" name="Segnaposto contenuto 2">
            <a:extLst>
              <a:ext uri="{FF2B5EF4-FFF2-40B4-BE49-F238E27FC236}">
                <a16:creationId xmlns:a16="http://schemas.microsoft.com/office/drawing/2014/main" id="{279023C1-18A4-9CB0-B8CD-005A7D723B8C}"/>
              </a:ext>
            </a:extLst>
          </p:cNvPr>
          <p:cNvSpPr>
            <a:spLocks noGrp="1"/>
          </p:cNvSpPr>
          <p:nvPr>
            <p:ph idx="1"/>
          </p:nvPr>
        </p:nvSpPr>
        <p:spPr>
          <a:xfrm>
            <a:off x="2101755" y="1264555"/>
            <a:ext cx="9402857" cy="5663821"/>
          </a:xfrm>
        </p:spPr>
        <p:txBody>
          <a:bodyPr>
            <a:normAutofit lnSpcReduction="10000"/>
          </a:bodyPr>
          <a:lstStyle/>
          <a:p>
            <a:r>
              <a:rPr lang="it-IT" b="1" dirty="0">
                <a:solidFill>
                  <a:srgbClr val="00B050"/>
                </a:solidFill>
              </a:rPr>
              <a:t>1. Apprendimento continuo</a:t>
            </a:r>
            <a:r>
              <a:rPr lang="it-IT" dirty="0"/>
              <a:t>: coltivare la sete di conoscenza e la crescita personale e professionale (miglioramento costante).</a:t>
            </a:r>
          </a:p>
          <a:p>
            <a:r>
              <a:rPr lang="it-IT" b="1" dirty="0">
                <a:solidFill>
                  <a:srgbClr val="00B050"/>
                </a:solidFill>
              </a:rPr>
              <a:t>2. Autonomia</a:t>
            </a:r>
          </a:p>
          <a:p>
            <a:r>
              <a:rPr lang="it-IT" b="1" dirty="0">
                <a:solidFill>
                  <a:srgbClr val="00B050"/>
                </a:solidFill>
              </a:rPr>
              <a:t>3. Chiarezza dei ruoli</a:t>
            </a:r>
          </a:p>
          <a:p>
            <a:r>
              <a:rPr lang="it-IT" b="1" dirty="0">
                <a:solidFill>
                  <a:srgbClr val="00B050"/>
                </a:solidFill>
              </a:rPr>
              <a:t>4. Coerenza</a:t>
            </a:r>
          </a:p>
          <a:p>
            <a:r>
              <a:rPr lang="it-IT" b="1" dirty="0">
                <a:solidFill>
                  <a:srgbClr val="00B050"/>
                </a:solidFill>
              </a:rPr>
              <a:t>5. Collaborazione</a:t>
            </a:r>
            <a:r>
              <a:rPr lang="it-IT" dirty="0"/>
              <a:t>: lavorare insieme per raggiungere obiettivi comuni.</a:t>
            </a:r>
          </a:p>
          <a:p>
            <a:r>
              <a:rPr lang="it-IT" b="1" dirty="0">
                <a:solidFill>
                  <a:srgbClr val="00B050"/>
                </a:solidFill>
              </a:rPr>
              <a:t>6. Comunicazioni efficaci</a:t>
            </a:r>
          </a:p>
          <a:p>
            <a:r>
              <a:rPr lang="it-IT" b="1" dirty="0">
                <a:solidFill>
                  <a:srgbClr val="00B050"/>
                </a:solidFill>
              </a:rPr>
              <a:t>7. Condivisione dei progetti e delle idee</a:t>
            </a:r>
          </a:p>
          <a:p>
            <a:r>
              <a:rPr lang="it-IT" b="1" dirty="0">
                <a:solidFill>
                  <a:srgbClr val="00B050"/>
                </a:solidFill>
              </a:rPr>
              <a:t>8. Crescita delle persone</a:t>
            </a:r>
          </a:p>
          <a:p>
            <a:r>
              <a:rPr lang="it-IT" b="1" dirty="0">
                <a:solidFill>
                  <a:srgbClr val="00B050"/>
                </a:solidFill>
              </a:rPr>
              <a:t>9. Diversità</a:t>
            </a:r>
            <a:r>
              <a:rPr lang="it-IT" dirty="0"/>
              <a:t>: valorizzare e rispettare le diverse prospettive e background.</a:t>
            </a:r>
          </a:p>
          <a:p>
            <a:r>
              <a:rPr lang="it-IT" b="1" dirty="0">
                <a:solidFill>
                  <a:srgbClr val="00B050"/>
                </a:solidFill>
              </a:rPr>
              <a:t>10. Eccellenza </a:t>
            </a:r>
            <a:r>
              <a:rPr lang="it-IT" dirty="0"/>
              <a:t>(fare il meglio possibile)</a:t>
            </a:r>
          </a:p>
          <a:p>
            <a:r>
              <a:rPr lang="it-IT" b="1" dirty="0">
                <a:solidFill>
                  <a:srgbClr val="00B050"/>
                </a:solidFill>
              </a:rPr>
              <a:t>11. Empatia </a:t>
            </a:r>
            <a:r>
              <a:rPr lang="it-IT" dirty="0"/>
              <a:t>(sviluppare relazioni costruttive e autentiche)</a:t>
            </a:r>
          </a:p>
          <a:p>
            <a:r>
              <a:rPr lang="it-IT" b="1" dirty="0">
                <a:solidFill>
                  <a:srgbClr val="00B050"/>
                </a:solidFill>
              </a:rPr>
              <a:t>12. Empowerment delle persone</a:t>
            </a:r>
          </a:p>
          <a:p>
            <a:r>
              <a:rPr lang="it-IT" b="1" dirty="0">
                <a:solidFill>
                  <a:srgbClr val="00B050"/>
                </a:solidFill>
              </a:rPr>
              <a:t>13. Equità di opportunità</a:t>
            </a:r>
          </a:p>
          <a:p>
            <a:r>
              <a:rPr lang="it-IT" b="1" dirty="0">
                <a:solidFill>
                  <a:srgbClr val="00B050"/>
                </a:solidFill>
              </a:rPr>
              <a:t>14. Flessibilità</a:t>
            </a:r>
          </a:p>
        </p:txBody>
      </p:sp>
      <p:sp>
        <p:nvSpPr>
          <p:cNvPr id="4" name="Segnaposto numero diapositiva 3">
            <a:extLst>
              <a:ext uri="{FF2B5EF4-FFF2-40B4-BE49-F238E27FC236}">
                <a16:creationId xmlns:a16="http://schemas.microsoft.com/office/drawing/2014/main" id="{7A76724C-03E5-6EED-6619-EBE9ADF9C74A}"/>
              </a:ext>
            </a:extLst>
          </p:cNvPr>
          <p:cNvSpPr>
            <a:spLocks noGrp="1"/>
          </p:cNvSpPr>
          <p:nvPr>
            <p:ph type="sldNum" sz="quarter" idx="12"/>
          </p:nvPr>
        </p:nvSpPr>
        <p:spPr/>
        <p:txBody>
          <a:bodyPr/>
          <a:lstStyle/>
          <a:p>
            <a:fld id="{0D156FE6-A72B-4C5A-8929-0E1FE75A4334}" type="slidenum">
              <a:rPr lang="it-IT" smtClean="0"/>
              <a:t>26</a:t>
            </a:fld>
            <a:endParaRPr lang="it-IT"/>
          </a:p>
        </p:txBody>
      </p:sp>
    </p:spTree>
    <p:extLst>
      <p:ext uri="{BB962C8B-B14F-4D97-AF65-F5344CB8AC3E}">
        <p14:creationId xmlns:p14="http://schemas.microsoft.com/office/powerpoint/2010/main" val="3081634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B8C56B-A690-C454-A4BD-F7FA31D85BB9}"/>
              </a:ext>
            </a:extLst>
          </p:cNvPr>
          <p:cNvSpPr>
            <a:spLocks noGrp="1"/>
          </p:cNvSpPr>
          <p:nvPr>
            <p:ph idx="1"/>
          </p:nvPr>
        </p:nvSpPr>
        <p:spPr>
          <a:xfrm>
            <a:off x="2179779" y="1665914"/>
            <a:ext cx="8915400" cy="4926254"/>
          </a:xfrm>
        </p:spPr>
        <p:txBody>
          <a:bodyPr>
            <a:normAutofit/>
          </a:bodyPr>
          <a:lstStyle/>
          <a:p>
            <a:r>
              <a:rPr lang="it-IT" b="1" dirty="0">
                <a:solidFill>
                  <a:srgbClr val="00B050"/>
                </a:solidFill>
              </a:rPr>
              <a:t>15. Formazione continua</a:t>
            </a:r>
          </a:p>
          <a:p>
            <a:r>
              <a:rPr lang="it-IT" b="1" dirty="0">
                <a:solidFill>
                  <a:srgbClr val="00B050"/>
                </a:solidFill>
              </a:rPr>
              <a:t>16. Imparzialità</a:t>
            </a:r>
          </a:p>
          <a:p>
            <a:r>
              <a:rPr lang="it-IT" b="1" dirty="0">
                <a:solidFill>
                  <a:srgbClr val="00B050"/>
                </a:solidFill>
              </a:rPr>
              <a:t>17. Inclusione</a:t>
            </a:r>
            <a:r>
              <a:rPr lang="it-IT" dirty="0"/>
              <a:t>: creare un ambiente di lavoro aperto e accogliente per tutti.</a:t>
            </a:r>
          </a:p>
          <a:p>
            <a:r>
              <a:rPr lang="it-IT" b="1" dirty="0">
                <a:solidFill>
                  <a:srgbClr val="00B050"/>
                </a:solidFill>
              </a:rPr>
              <a:t>18. Innovazione</a:t>
            </a:r>
            <a:r>
              <a:rPr lang="it-IT" dirty="0"/>
              <a:t>: sperimentare e abbracciare il cambiamento per guidare il</a:t>
            </a:r>
          </a:p>
          <a:p>
            <a:r>
              <a:rPr lang="it-IT" dirty="0"/>
              <a:t>progresso.</a:t>
            </a:r>
          </a:p>
          <a:p>
            <a:r>
              <a:rPr lang="it-IT" b="1" dirty="0">
                <a:solidFill>
                  <a:srgbClr val="00B050"/>
                </a:solidFill>
              </a:rPr>
              <a:t>19. Integrità</a:t>
            </a:r>
            <a:r>
              <a:rPr lang="it-IT" dirty="0"/>
              <a:t>: agire sempre in modo onesto ed etico, sia internamente che</a:t>
            </a:r>
          </a:p>
          <a:p>
            <a:r>
              <a:rPr lang="it-IT" dirty="0"/>
              <a:t>esternamente. (Onestà)</a:t>
            </a:r>
          </a:p>
          <a:p>
            <a:r>
              <a:rPr lang="it-IT" b="1" dirty="0">
                <a:solidFill>
                  <a:srgbClr val="00B050"/>
                </a:solidFill>
              </a:rPr>
              <a:t>20. Intraprendenza</a:t>
            </a:r>
            <a:r>
              <a:rPr lang="it-IT" dirty="0"/>
              <a:t>: promuovere un approccio proattivo e orientato ai risultati (spirito d’iniziativa). </a:t>
            </a:r>
          </a:p>
          <a:p>
            <a:endParaRPr lang="it-IT" dirty="0"/>
          </a:p>
        </p:txBody>
      </p:sp>
      <p:sp>
        <p:nvSpPr>
          <p:cNvPr id="2" name="Segnaposto numero diapositiva 1">
            <a:extLst>
              <a:ext uri="{FF2B5EF4-FFF2-40B4-BE49-F238E27FC236}">
                <a16:creationId xmlns:a16="http://schemas.microsoft.com/office/drawing/2014/main" id="{910F545B-A45B-5366-CBCE-0A1D874E69A6}"/>
              </a:ext>
            </a:extLst>
          </p:cNvPr>
          <p:cNvSpPr>
            <a:spLocks noGrp="1"/>
          </p:cNvSpPr>
          <p:nvPr>
            <p:ph type="sldNum" sz="quarter" idx="12"/>
          </p:nvPr>
        </p:nvSpPr>
        <p:spPr/>
        <p:txBody>
          <a:bodyPr/>
          <a:lstStyle/>
          <a:p>
            <a:fld id="{0D156FE6-A72B-4C5A-8929-0E1FE75A4334}" type="slidenum">
              <a:rPr lang="it-IT" smtClean="0"/>
              <a:t>27</a:t>
            </a:fld>
            <a:endParaRPr lang="it-IT"/>
          </a:p>
        </p:txBody>
      </p:sp>
    </p:spTree>
    <p:extLst>
      <p:ext uri="{BB962C8B-B14F-4D97-AF65-F5344CB8AC3E}">
        <p14:creationId xmlns:p14="http://schemas.microsoft.com/office/powerpoint/2010/main" val="2246466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AAC3E4-EF9C-BCA4-6B2F-95AC79A623A2}"/>
              </a:ext>
            </a:extLst>
          </p:cNvPr>
          <p:cNvSpPr>
            <a:spLocks noGrp="1"/>
          </p:cNvSpPr>
          <p:nvPr>
            <p:ph idx="1"/>
          </p:nvPr>
        </p:nvSpPr>
        <p:spPr>
          <a:xfrm>
            <a:off x="2589212" y="1435987"/>
            <a:ext cx="8915400" cy="5144306"/>
          </a:xfrm>
        </p:spPr>
        <p:txBody>
          <a:bodyPr>
            <a:normAutofit/>
          </a:bodyPr>
          <a:lstStyle/>
          <a:p>
            <a:r>
              <a:rPr lang="it-IT" b="1" dirty="0">
                <a:solidFill>
                  <a:srgbClr val="00B050"/>
                </a:solidFill>
              </a:rPr>
              <a:t>21. Lavoro di squadra</a:t>
            </a:r>
          </a:p>
          <a:p>
            <a:r>
              <a:rPr lang="it-IT" b="1" dirty="0">
                <a:solidFill>
                  <a:srgbClr val="00B050"/>
                </a:solidFill>
              </a:rPr>
              <a:t>22. Leadership riconosciuta</a:t>
            </a:r>
          </a:p>
          <a:p>
            <a:r>
              <a:rPr lang="it-IT" b="1" dirty="0">
                <a:solidFill>
                  <a:srgbClr val="00B050"/>
                </a:solidFill>
              </a:rPr>
              <a:t>23. Lealtà</a:t>
            </a:r>
          </a:p>
          <a:p>
            <a:r>
              <a:rPr lang="it-IT" b="1" dirty="0">
                <a:solidFill>
                  <a:srgbClr val="00B050"/>
                </a:solidFill>
              </a:rPr>
              <a:t>24. Orientamento ai risultati</a:t>
            </a:r>
          </a:p>
          <a:p>
            <a:r>
              <a:rPr lang="it-IT" b="1" dirty="0">
                <a:solidFill>
                  <a:srgbClr val="00B050"/>
                </a:solidFill>
              </a:rPr>
              <a:t>25. Orientamento al cambiamento</a:t>
            </a:r>
          </a:p>
          <a:p>
            <a:r>
              <a:rPr lang="it-IT" b="1" dirty="0">
                <a:solidFill>
                  <a:srgbClr val="00B050"/>
                </a:solidFill>
              </a:rPr>
              <a:t>26. Orientamento al feedback</a:t>
            </a:r>
            <a:r>
              <a:rPr lang="it-IT" dirty="0"/>
              <a:t>: confronto in un’ottica di miglioramento</a:t>
            </a:r>
          </a:p>
          <a:p>
            <a:r>
              <a:rPr lang="it-IT" b="1" dirty="0">
                <a:solidFill>
                  <a:srgbClr val="00B050"/>
                </a:solidFill>
              </a:rPr>
              <a:t>27. Orientamento al Rischio</a:t>
            </a:r>
          </a:p>
          <a:p>
            <a:r>
              <a:rPr lang="it-IT" b="1" dirty="0">
                <a:solidFill>
                  <a:srgbClr val="00B050"/>
                </a:solidFill>
              </a:rPr>
              <a:t>28. Orientamento al servizio</a:t>
            </a:r>
          </a:p>
          <a:p>
            <a:r>
              <a:rPr lang="it-IT" b="1" dirty="0">
                <a:solidFill>
                  <a:srgbClr val="00B050"/>
                </a:solidFill>
              </a:rPr>
              <a:t>29. Professionalità</a:t>
            </a:r>
          </a:p>
          <a:p>
            <a:r>
              <a:rPr lang="it-IT" b="1" dirty="0">
                <a:solidFill>
                  <a:srgbClr val="00B050"/>
                </a:solidFill>
              </a:rPr>
              <a:t>30. Qualità del lavoro e dell’ambiente</a:t>
            </a:r>
          </a:p>
        </p:txBody>
      </p:sp>
      <p:sp>
        <p:nvSpPr>
          <p:cNvPr id="2" name="Segnaposto numero diapositiva 1">
            <a:extLst>
              <a:ext uri="{FF2B5EF4-FFF2-40B4-BE49-F238E27FC236}">
                <a16:creationId xmlns:a16="http://schemas.microsoft.com/office/drawing/2014/main" id="{DABCD2CA-6DF8-3AA0-6B40-5C992129238E}"/>
              </a:ext>
            </a:extLst>
          </p:cNvPr>
          <p:cNvSpPr>
            <a:spLocks noGrp="1"/>
          </p:cNvSpPr>
          <p:nvPr>
            <p:ph type="sldNum" sz="quarter" idx="12"/>
          </p:nvPr>
        </p:nvSpPr>
        <p:spPr/>
        <p:txBody>
          <a:bodyPr/>
          <a:lstStyle/>
          <a:p>
            <a:fld id="{0D156FE6-A72B-4C5A-8929-0E1FE75A4334}" type="slidenum">
              <a:rPr lang="it-IT" smtClean="0"/>
              <a:t>28</a:t>
            </a:fld>
            <a:endParaRPr lang="it-IT"/>
          </a:p>
        </p:txBody>
      </p:sp>
    </p:spTree>
    <p:extLst>
      <p:ext uri="{BB962C8B-B14F-4D97-AF65-F5344CB8AC3E}">
        <p14:creationId xmlns:p14="http://schemas.microsoft.com/office/powerpoint/2010/main" val="50159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12BFC29-F6FD-5FD6-5344-F44F83516102}"/>
              </a:ext>
            </a:extLst>
          </p:cNvPr>
          <p:cNvSpPr>
            <a:spLocks noGrp="1"/>
          </p:cNvSpPr>
          <p:nvPr>
            <p:ph idx="1"/>
          </p:nvPr>
        </p:nvSpPr>
        <p:spPr>
          <a:xfrm>
            <a:off x="1843548" y="575186"/>
            <a:ext cx="10161639" cy="5958349"/>
          </a:xfrm>
        </p:spPr>
        <p:txBody>
          <a:bodyPr>
            <a:normAutofit fontScale="92500" lnSpcReduction="10000"/>
          </a:bodyPr>
          <a:lstStyle/>
          <a:p>
            <a:r>
              <a:rPr lang="it-IT" b="1" dirty="0">
                <a:solidFill>
                  <a:srgbClr val="00B050"/>
                </a:solidFill>
              </a:rPr>
              <a:t>31. Responsabilità</a:t>
            </a:r>
            <a:r>
              <a:rPr lang="it-IT" dirty="0"/>
              <a:t>: comprendere e gestire in modo compatibile con il contesto le</a:t>
            </a:r>
          </a:p>
          <a:p>
            <a:r>
              <a:rPr lang="it-IT" dirty="0"/>
              <a:t>proprie azioni.</a:t>
            </a:r>
          </a:p>
          <a:p>
            <a:r>
              <a:rPr lang="it-IT" b="1" dirty="0">
                <a:solidFill>
                  <a:srgbClr val="00B050"/>
                </a:solidFill>
              </a:rPr>
              <a:t>32. Riconoscimento del merito</a:t>
            </a:r>
          </a:p>
          <a:p>
            <a:r>
              <a:rPr lang="it-IT" b="1" dirty="0">
                <a:solidFill>
                  <a:srgbClr val="00B050"/>
                </a:solidFill>
              </a:rPr>
              <a:t>33. Riservatezza</a:t>
            </a:r>
          </a:p>
          <a:p>
            <a:r>
              <a:rPr lang="it-IT" b="1" dirty="0">
                <a:solidFill>
                  <a:srgbClr val="00B050"/>
                </a:solidFill>
              </a:rPr>
              <a:t>34. Risoluzione dei problemi</a:t>
            </a:r>
          </a:p>
          <a:p>
            <a:r>
              <a:rPr lang="it-IT" b="1" dirty="0">
                <a:solidFill>
                  <a:srgbClr val="00B050"/>
                </a:solidFill>
              </a:rPr>
              <a:t>35. Rispetto reciproco</a:t>
            </a:r>
          </a:p>
          <a:p>
            <a:r>
              <a:rPr lang="it-IT" b="1" dirty="0">
                <a:solidFill>
                  <a:srgbClr val="00B050"/>
                </a:solidFill>
              </a:rPr>
              <a:t>36. Senso di appartenenza</a:t>
            </a:r>
            <a:r>
              <a:rPr lang="it-IT" dirty="0"/>
              <a:t>: unione e condivisione</a:t>
            </a:r>
          </a:p>
          <a:p>
            <a:r>
              <a:rPr lang="it-IT" b="1" dirty="0">
                <a:solidFill>
                  <a:srgbClr val="00B050"/>
                </a:solidFill>
              </a:rPr>
              <a:t>37. Senso di Fiducia</a:t>
            </a:r>
          </a:p>
          <a:p>
            <a:r>
              <a:rPr lang="it-IT" b="1" dirty="0">
                <a:solidFill>
                  <a:srgbClr val="00B050"/>
                </a:solidFill>
              </a:rPr>
              <a:t>38. Sicurezza sul lavoro</a:t>
            </a:r>
          </a:p>
          <a:p>
            <a:r>
              <a:rPr lang="it-IT" b="1" dirty="0">
                <a:solidFill>
                  <a:srgbClr val="00B050"/>
                </a:solidFill>
              </a:rPr>
              <a:t>39. Sinergia tra le persone</a:t>
            </a:r>
          </a:p>
          <a:p>
            <a:r>
              <a:rPr lang="it-IT" b="1" dirty="0">
                <a:solidFill>
                  <a:srgbClr val="00B050"/>
                </a:solidFill>
              </a:rPr>
              <a:t>40. Soddisfazione del personale</a:t>
            </a:r>
          </a:p>
          <a:p>
            <a:r>
              <a:rPr lang="it-IT" b="1" dirty="0">
                <a:solidFill>
                  <a:srgbClr val="00B050"/>
                </a:solidFill>
              </a:rPr>
              <a:t>41. Sostenibilità</a:t>
            </a:r>
            <a:r>
              <a:rPr lang="it-IT" dirty="0"/>
              <a:t>: prendersi cura delle risorse e dell’ambiente a lungo termine.</a:t>
            </a:r>
          </a:p>
          <a:p>
            <a:r>
              <a:rPr lang="it-IT" b="1" dirty="0">
                <a:solidFill>
                  <a:srgbClr val="00B050"/>
                </a:solidFill>
              </a:rPr>
              <a:t>42. Spirito imprenditoriale</a:t>
            </a:r>
          </a:p>
          <a:p>
            <a:r>
              <a:rPr lang="it-IT" b="1" dirty="0">
                <a:solidFill>
                  <a:srgbClr val="00B050"/>
                </a:solidFill>
              </a:rPr>
              <a:t>43. Sviluppo e integrazione tecnologica</a:t>
            </a:r>
          </a:p>
          <a:p>
            <a:r>
              <a:rPr lang="it-IT" b="1" dirty="0">
                <a:solidFill>
                  <a:srgbClr val="00B050"/>
                </a:solidFill>
              </a:rPr>
              <a:t>44. Trasparenza</a:t>
            </a:r>
            <a:r>
              <a:rPr lang="it-IT" dirty="0"/>
              <a:t>: essere aperti, onesti e comunicativi nelle interazioni.</a:t>
            </a:r>
          </a:p>
          <a:p>
            <a:r>
              <a:rPr lang="it-IT" b="1" dirty="0">
                <a:solidFill>
                  <a:srgbClr val="00B050"/>
                </a:solidFill>
              </a:rPr>
              <a:t>45. Valorizzazione del talento e delle competenze</a:t>
            </a:r>
          </a:p>
        </p:txBody>
      </p:sp>
      <p:sp>
        <p:nvSpPr>
          <p:cNvPr id="2" name="Segnaposto numero diapositiva 1">
            <a:extLst>
              <a:ext uri="{FF2B5EF4-FFF2-40B4-BE49-F238E27FC236}">
                <a16:creationId xmlns:a16="http://schemas.microsoft.com/office/drawing/2014/main" id="{2AF805BA-2EEC-96B1-3996-4D0515842F87}"/>
              </a:ext>
            </a:extLst>
          </p:cNvPr>
          <p:cNvSpPr>
            <a:spLocks noGrp="1"/>
          </p:cNvSpPr>
          <p:nvPr>
            <p:ph type="sldNum" sz="quarter" idx="12"/>
          </p:nvPr>
        </p:nvSpPr>
        <p:spPr/>
        <p:txBody>
          <a:bodyPr/>
          <a:lstStyle/>
          <a:p>
            <a:fld id="{0D156FE6-A72B-4C5A-8929-0E1FE75A4334}" type="slidenum">
              <a:rPr lang="it-IT" smtClean="0"/>
              <a:t>29</a:t>
            </a:fld>
            <a:endParaRPr lang="it-IT"/>
          </a:p>
        </p:txBody>
      </p:sp>
    </p:spTree>
    <p:extLst>
      <p:ext uri="{BB962C8B-B14F-4D97-AF65-F5344CB8AC3E}">
        <p14:creationId xmlns:p14="http://schemas.microsoft.com/office/powerpoint/2010/main" val="136218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90CC35-3FA0-A984-77EC-BA6703F9B928}"/>
              </a:ext>
            </a:extLst>
          </p:cNvPr>
          <p:cNvSpPr>
            <a:spLocks noGrp="1"/>
          </p:cNvSpPr>
          <p:nvPr>
            <p:ph type="title"/>
          </p:nvPr>
        </p:nvSpPr>
        <p:spPr/>
        <p:txBody>
          <a:bodyPr/>
          <a:lstStyle/>
          <a:p>
            <a:pPr algn="ctr"/>
            <a:r>
              <a:rPr lang="it-IT" b="1" dirty="0">
                <a:solidFill>
                  <a:srgbClr val="C00000"/>
                </a:solidFill>
              </a:rPr>
              <a:t>Empowerment</a:t>
            </a:r>
          </a:p>
        </p:txBody>
      </p:sp>
      <p:sp>
        <p:nvSpPr>
          <p:cNvPr id="3" name="Segnaposto contenuto 2">
            <a:extLst>
              <a:ext uri="{FF2B5EF4-FFF2-40B4-BE49-F238E27FC236}">
                <a16:creationId xmlns:a16="http://schemas.microsoft.com/office/drawing/2014/main" id="{B081EF3C-0A01-D845-8627-8B48F7E4D13B}"/>
              </a:ext>
            </a:extLst>
          </p:cNvPr>
          <p:cNvSpPr>
            <a:spLocks noGrp="1"/>
          </p:cNvSpPr>
          <p:nvPr>
            <p:ph idx="1"/>
          </p:nvPr>
        </p:nvSpPr>
        <p:spPr>
          <a:xfrm>
            <a:off x="2589212" y="1356852"/>
            <a:ext cx="8915400" cy="4554370"/>
          </a:xfrm>
        </p:spPr>
        <p:txBody>
          <a:bodyPr>
            <a:normAutofit/>
          </a:bodyPr>
          <a:lstStyle/>
          <a:p>
            <a:pPr marL="0" indent="0">
              <a:buNone/>
            </a:pPr>
            <a:endParaRPr lang="it-IT" dirty="0"/>
          </a:p>
          <a:p>
            <a:endParaRPr lang="it-IT" dirty="0"/>
          </a:p>
          <a:p>
            <a:r>
              <a:rPr lang="it-IT" sz="2000" dirty="0">
                <a:solidFill>
                  <a:schemeClr val="tx1"/>
                </a:solidFill>
              </a:rPr>
              <a:t>L'empowerment  si configura come il processo attraverso il quale individui o gruppi acquisiscono maggiore controllo, autonomia e capacità decisionale nella propria vita o nel proprio ambiente di lavoro. </a:t>
            </a:r>
          </a:p>
          <a:p>
            <a:r>
              <a:rPr lang="it-IT" sz="2000" dirty="0">
                <a:solidFill>
                  <a:srgbClr val="C00000"/>
                </a:solidFill>
              </a:rPr>
              <a:t>Nell'ambito del lavoro, l'empowerment implica dare al personale l’autonomia, le risorse e le competenze necessarie per prendere decisioni informate, affrontare sfide e contribuire attivamente agli obiettivi aziendali. Questo approccio può portare a una maggiore motivazione, soddisfazione e produttività.</a:t>
            </a:r>
          </a:p>
          <a:p>
            <a:endParaRPr lang="it-IT" sz="2000" dirty="0"/>
          </a:p>
          <a:p>
            <a:endParaRPr lang="it-IT" dirty="0"/>
          </a:p>
        </p:txBody>
      </p:sp>
      <p:sp>
        <p:nvSpPr>
          <p:cNvPr id="4" name="Segnaposto numero diapositiva 3">
            <a:extLst>
              <a:ext uri="{FF2B5EF4-FFF2-40B4-BE49-F238E27FC236}">
                <a16:creationId xmlns:a16="http://schemas.microsoft.com/office/drawing/2014/main" id="{D342D9DF-5B8A-DFD6-B151-CAB5A91D1C2E}"/>
              </a:ext>
            </a:extLst>
          </p:cNvPr>
          <p:cNvSpPr>
            <a:spLocks noGrp="1"/>
          </p:cNvSpPr>
          <p:nvPr>
            <p:ph type="sldNum" sz="quarter" idx="12"/>
          </p:nvPr>
        </p:nvSpPr>
        <p:spPr/>
        <p:txBody>
          <a:bodyPr/>
          <a:lstStyle/>
          <a:p>
            <a:fld id="{0D156FE6-A72B-4C5A-8929-0E1FE75A4334}" type="slidenum">
              <a:rPr lang="it-IT" smtClean="0"/>
              <a:t>3</a:t>
            </a:fld>
            <a:endParaRPr lang="it-IT"/>
          </a:p>
        </p:txBody>
      </p:sp>
    </p:spTree>
    <p:extLst>
      <p:ext uri="{BB962C8B-B14F-4D97-AF65-F5344CB8AC3E}">
        <p14:creationId xmlns:p14="http://schemas.microsoft.com/office/powerpoint/2010/main" val="148868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3115BC0-8081-06FE-F383-D17A6874A995}"/>
              </a:ext>
            </a:extLst>
          </p:cNvPr>
          <p:cNvSpPr>
            <a:spLocks noGrp="1"/>
          </p:cNvSpPr>
          <p:nvPr>
            <p:ph idx="1"/>
          </p:nvPr>
        </p:nvSpPr>
        <p:spPr>
          <a:xfrm>
            <a:off x="2544967" y="2344994"/>
            <a:ext cx="8915400" cy="4628112"/>
          </a:xfrm>
        </p:spPr>
        <p:txBody>
          <a:bodyPr/>
          <a:lstStyle/>
          <a:p>
            <a:r>
              <a:rPr lang="it-IT" sz="2800" b="1" dirty="0"/>
              <a:t>In sintesi, l'empowerment è un processo che mira a promuovere la capacità e la fiducia degli individui o dei gruppi, affinché possano raggiungere i propri obiettivi e contribuire in modo significativo alla propria comunità o organizzazione.</a:t>
            </a:r>
          </a:p>
          <a:p>
            <a:endParaRPr lang="it-IT" dirty="0"/>
          </a:p>
        </p:txBody>
      </p:sp>
      <p:sp>
        <p:nvSpPr>
          <p:cNvPr id="2" name="Segnaposto numero diapositiva 1">
            <a:extLst>
              <a:ext uri="{FF2B5EF4-FFF2-40B4-BE49-F238E27FC236}">
                <a16:creationId xmlns:a16="http://schemas.microsoft.com/office/drawing/2014/main" id="{C3A493AA-C2AA-C6C6-961F-53DF218E60A6}"/>
              </a:ext>
            </a:extLst>
          </p:cNvPr>
          <p:cNvSpPr>
            <a:spLocks noGrp="1"/>
          </p:cNvSpPr>
          <p:nvPr>
            <p:ph type="sldNum" sz="quarter" idx="12"/>
          </p:nvPr>
        </p:nvSpPr>
        <p:spPr/>
        <p:txBody>
          <a:bodyPr/>
          <a:lstStyle/>
          <a:p>
            <a:fld id="{0D156FE6-A72B-4C5A-8929-0E1FE75A4334}" type="slidenum">
              <a:rPr lang="it-IT" smtClean="0"/>
              <a:t>4</a:t>
            </a:fld>
            <a:endParaRPr lang="it-IT"/>
          </a:p>
        </p:txBody>
      </p:sp>
    </p:spTree>
    <p:extLst>
      <p:ext uri="{BB962C8B-B14F-4D97-AF65-F5344CB8AC3E}">
        <p14:creationId xmlns:p14="http://schemas.microsoft.com/office/powerpoint/2010/main" val="122262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062DF0-CE6E-3BD9-FAA1-321F50966311}"/>
              </a:ext>
            </a:extLst>
          </p:cNvPr>
          <p:cNvSpPr>
            <a:spLocks noGrp="1"/>
          </p:cNvSpPr>
          <p:nvPr>
            <p:ph type="title"/>
          </p:nvPr>
        </p:nvSpPr>
        <p:spPr>
          <a:xfrm>
            <a:off x="2091479" y="259298"/>
            <a:ext cx="8911687" cy="1280890"/>
          </a:xfrm>
        </p:spPr>
        <p:txBody>
          <a:bodyPr/>
          <a:lstStyle/>
          <a:p>
            <a:pPr algn="ctr"/>
            <a:r>
              <a:rPr lang="it-IT" b="1" dirty="0"/>
              <a:t>Le 3 dimensioni </a:t>
            </a:r>
          </a:p>
        </p:txBody>
      </p:sp>
      <p:sp>
        <p:nvSpPr>
          <p:cNvPr id="3" name="Segnaposto contenuto 2">
            <a:extLst>
              <a:ext uri="{FF2B5EF4-FFF2-40B4-BE49-F238E27FC236}">
                <a16:creationId xmlns:a16="http://schemas.microsoft.com/office/drawing/2014/main" id="{012A75A5-B5B2-B4B8-4115-66A369363CEC}"/>
              </a:ext>
            </a:extLst>
          </p:cNvPr>
          <p:cNvSpPr>
            <a:spLocks noGrp="1"/>
          </p:cNvSpPr>
          <p:nvPr>
            <p:ph idx="1"/>
          </p:nvPr>
        </p:nvSpPr>
        <p:spPr>
          <a:xfrm>
            <a:off x="2091479" y="1540188"/>
            <a:ext cx="10088767" cy="4285397"/>
          </a:xfrm>
        </p:spPr>
        <p:txBody>
          <a:bodyPr>
            <a:normAutofit/>
          </a:bodyPr>
          <a:lstStyle/>
          <a:p>
            <a:r>
              <a:rPr lang="it-IT" sz="2400" b="1" dirty="0">
                <a:solidFill>
                  <a:schemeClr val="accent2">
                    <a:lumMod val="75000"/>
                  </a:schemeClr>
                </a:solidFill>
              </a:rPr>
              <a:t>1. Cognitiva </a:t>
            </a:r>
          </a:p>
          <a:p>
            <a:r>
              <a:rPr lang="it-IT" sz="2400" b="1" dirty="0">
                <a:solidFill>
                  <a:schemeClr val="accent2">
                    <a:lumMod val="75000"/>
                  </a:schemeClr>
                </a:solidFill>
              </a:rPr>
              <a:t>2. Emotiva </a:t>
            </a:r>
          </a:p>
          <a:p>
            <a:r>
              <a:rPr lang="it-IT" sz="2400" b="1" dirty="0">
                <a:solidFill>
                  <a:schemeClr val="accent2">
                    <a:lumMod val="75000"/>
                  </a:schemeClr>
                </a:solidFill>
              </a:rPr>
              <a:t>3. Comportamentale</a:t>
            </a:r>
          </a:p>
          <a:p>
            <a:endParaRPr lang="it-IT" sz="2400" dirty="0"/>
          </a:p>
          <a:p>
            <a:r>
              <a:rPr lang="it-IT" sz="2400" b="1" dirty="0"/>
              <a:t>Una lettura della realtà nelle tre dimensioni cognitiva, emotiva e comportamentale è fondamentale per diversi motivi, poiché queste dimensioni sono interconnesse e influenzano il nostro modo di percepire il mondo, di interagire con gli altri e di prendere decisioni.</a:t>
            </a:r>
          </a:p>
          <a:p>
            <a:endParaRPr lang="it-IT" dirty="0"/>
          </a:p>
        </p:txBody>
      </p:sp>
      <p:sp>
        <p:nvSpPr>
          <p:cNvPr id="4" name="Segnaposto numero diapositiva 3">
            <a:extLst>
              <a:ext uri="{FF2B5EF4-FFF2-40B4-BE49-F238E27FC236}">
                <a16:creationId xmlns:a16="http://schemas.microsoft.com/office/drawing/2014/main" id="{1AF8BC9A-81D3-95AF-6B2D-24386B2AA394}"/>
              </a:ext>
            </a:extLst>
          </p:cNvPr>
          <p:cNvSpPr>
            <a:spLocks noGrp="1"/>
          </p:cNvSpPr>
          <p:nvPr>
            <p:ph type="sldNum" sz="quarter" idx="12"/>
          </p:nvPr>
        </p:nvSpPr>
        <p:spPr/>
        <p:txBody>
          <a:bodyPr/>
          <a:lstStyle/>
          <a:p>
            <a:fld id="{0D156FE6-A72B-4C5A-8929-0E1FE75A4334}" type="slidenum">
              <a:rPr lang="it-IT" smtClean="0"/>
              <a:t>5</a:t>
            </a:fld>
            <a:endParaRPr lang="it-IT"/>
          </a:p>
        </p:txBody>
      </p:sp>
    </p:spTree>
    <p:extLst>
      <p:ext uri="{BB962C8B-B14F-4D97-AF65-F5344CB8AC3E}">
        <p14:creationId xmlns:p14="http://schemas.microsoft.com/office/powerpoint/2010/main" val="396465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DEE55FB-F6FE-8F58-62CE-81DF412689B8}"/>
              </a:ext>
            </a:extLst>
          </p:cNvPr>
          <p:cNvPicPr>
            <a:picLocks noChangeAspect="1"/>
          </p:cNvPicPr>
          <p:nvPr/>
        </p:nvPicPr>
        <p:blipFill>
          <a:blip r:embed="rId2"/>
          <a:stretch>
            <a:fillRect/>
          </a:stretch>
        </p:blipFill>
        <p:spPr>
          <a:xfrm>
            <a:off x="2816942" y="545689"/>
            <a:ext cx="7433187" cy="6053505"/>
          </a:xfrm>
          <a:prstGeom prst="rect">
            <a:avLst/>
          </a:prstGeom>
        </p:spPr>
      </p:pic>
      <p:sp>
        <p:nvSpPr>
          <p:cNvPr id="2" name="Segnaposto numero diapositiva 1">
            <a:extLst>
              <a:ext uri="{FF2B5EF4-FFF2-40B4-BE49-F238E27FC236}">
                <a16:creationId xmlns:a16="http://schemas.microsoft.com/office/drawing/2014/main" id="{6F0B9160-FF6A-9802-B511-95B9AF0CE2FC}"/>
              </a:ext>
            </a:extLst>
          </p:cNvPr>
          <p:cNvSpPr>
            <a:spLocks noGrp="1"/>
          </p:cNvSpPr>
          <p:nvPr>
            <p:ph type="sldNum" sz="quarter" idx="12"/>
          </p:nvPr>
        </p:nvSpPr>
        <p:spPr/>
        <p:txBody>
          <a:bodyPr/>
          <a:lstStyle/>
          <a:p>
            <a:fld id="{0D156FE6-A72B-4C5A-8929-0E1FE75A4334}" type="slidenum">
              <a:rPr lang="it-IT" smtClean="0"/>
              <a:t>6</a:t>
            </a:fld>
            <a:endParaRPr lang="it-IT"/>
          </a:p>
        </p:txBody>
      </p:sp>
    </p:spTree>
    <p:extLst>
      <p:ext uri="{BB962C8B-B14F-4D97-AF65-F5344CB8AC3E}">
        <p14:creationId xmlns:p14="http://schemas.microsoft.com/office/powerpoint/2010/main" val="233296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D04B65D-7433-896E-586E-9E869F633E4E}"/>
              </a:ext>
            </a:extLst>
          </p:cNvPr>
          <p:cNvSpPr>
            <a:spLocks noGrp="1"/>
          </p:cNvSpPr>
          <p:nvPr>
            <p:ph idx="1"/>
          </p:nvPr>
        </p:nvSpPr>
        <p:spPr>
          <a:xfrm>
            <a:off x="2589212" y="796413"/>
            <a:ext cx="8915400" cy="5114809"/>
          </a:xfrm>
        </p:spPr>
        <p:txBody>
          <a:bodyPr>
            <a:normAutofit lnSpcReduction="10000"/>
          </a:bodyPr>
          <a:lstStyle/>
          <a:p>
            <a:r>
              <a:rPr lang="it-IT" b="1" dirty="0">
                <a:solidFill>
                  <a:srgbClr val="0070C0"/>
                </a:solidFill>
              </a:rPr>
              <a:t>1. Dimensione Cognitiva</a:t>
            </a:r>
            <a:r>
              <a:rPr lang="it-IT" dirty="0"/>
              <a:t>: Comprendere come i nostri pensieri e le nostre convinzioni influenzano la nostra percezione della realtà è essenziale. La dimensione cognitiva ci permette di analizzare e interpretare le informazioni che riceviamo, aiutandoci a sviluppare una visione critica e ad evitare distorsioni cognitive. Una buona lettura cognitiva ci permette di valutare situazioni e problemi in modo razionale e informato.</a:t>
            </a:r>
          </a:p>
          <a:p>
            <a:r>
              <a:rPr lang="it-IT" b="1" dirty="0">
                <a:solidFill>
                  <a:srgbClr val="0070C0"/>
                </a:solidFill>
              </a:rPr>
              <a:t>2. Dimensione Emotiva</a:t>
            </a:r>
            <a:r>
              <a:rPr lang="it-IT" dirty="0"/>
              <a:t>: Le emozioni giocano un ruolo chiave nel modo in cui reagiamo agli eventi e nel modo in cui ci relazioniamo con gli altri. Un’adeguata comprensione delle emozioni aiuta a riconoscere le proprie reazioni e quelle altrui, promuovendo l’empatia e la comunicazione efficace. Questo è particolarmente importante nelle relazioni interpersonali, dove le emozioni possono influenzare profondamente le interazioni.</a:t>
            </a:r>
          </a:p>
          <a:p>
            <a:r>
              <a:rPr lang="it-IT" b="1" dirty="0">
                <a:solidFill>
                  <a:srgbClr val="0070C0"/>
                </a:solidFill>
              </a:rPr>
              <a:t>3. Dimensione Comportamentale</a:t>
            </a:r>
            <a:r>
              <a:rPr lang="it-IT" dirty="0"/>
              <a:t>: Le nostre azioni sono spesso il risultato delle interazioni tra i nostri pensieri e sentimenti. Comprendere questa dinamica ci consente di osservare e modificare i nostri comportamenti, migliorando le nostre relazioni e la nostra qualità di vita. Una lettura comportamentale ci aiuta anche a riconoscere i modelli di comportamento disfunzionali e a sviluppare strategie per affrontarli.</a:t>
            </a:r>
          </a:p>
          <a:p>
            <a:endParaRPr lang="it-IT" dirty="0"/>
          </a:p>
        </p:txBody>
      </p:sp>
      <p:sp>
        <p:nvSpPr>
          <p:cNvPr id="2" name="Segnaposto numero diapositiva 1">
            <a:extLst>
              <a:ext uri="{FF2B5EF4-FFF2-40B4-BE49-F238E27FC236}">
                <a16:creationId xmlns:a16="http://schemas.microsoft.com/office/drawing/2014/main" id="{BCE32A7D-4CE0-20AC-7D11-D51261ECAAF8}"/>
              </a:ext>
            </a:extLst>
          </p:cNvPr>
          <p:cNvSpPr>
            <a:spLocks noGrp="1"/>
          </p:cNvSpPr>
          <p:nvPr>
            <p:ph type="sldNum" sz="quarter" idx="12"/>
          </p:nvPr>
        </p:nvSpPr>
        <p:spPr/>
        <p:txBody>
          <a:bodyPr/>
          <a:lstStyle/>
          <a:p>
            <a:fld id="{0D156FE6-A72B-4C5A-8929-0E1FE75A4334}" type="slidenum">
              <a:rPr lang="it-IT" smtClean="0"/>
              <a:t>7</a:t>
            </a:fld>
            <a:endParaRPr lang="it-IT"/>
          </a:p>
        </p:txBody>
      </p:sp>
    </p:spTree>
    <p:extLst>
      <p:ext uri="{BB962C8B-B14F-4D97-AF65-F5344CB8AC3E}">
        <p14:creationId xmlns:p14="http://schemas.microsoft.com/office/powerpoint/2010/main" val="324274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06938E-2A21-129E-01BC-758A3C7F7DB5}"/>
              </a:ext>
            </a:extLst>
          </p:cNvPr>
          <p:cNvSpPr>
            <a:spLocks noGrp="1"/>
          </p:cNvSpPr>
          <p:nvPr>
            <p:ph type="title"/>
          </p:nvPr>
        </p:nvSpPr>
        <p:spPr/>
        <p:txBody>
          <a:bodyPr/>
          <a:lstStyle/>
          <a:p>
            <a:r>
              <a:rPr lang="it-IT" b="1" dirty="0">
                <a:solidFill>
                  <a:srgbClr val="00B050"/>
                </a:solidFill>
              </a:rPr>
              <a:t>Integrazione delle Tre Dimensioni</a:t>
            </a:r>
            <a:br>
              <a:rPr lang="it-IT" dirty="0"/>
            </a:br>
            <a:endParaRPr lang="it-IT" dirty="0"/>
          </a:p>
        </p:txBody>
      </p:sp>
      <p:sp>
        <p:nvSpPr>
          <p:cNvPr id="3" name="Segnaposto contenuto 2">
            <a:extLst>
              <a:ext uri="{FF2B5EF4-FFF2-40B4-BE49-F238E27FC236}">
                <a16:creationId xmlns:a16="http://schemas.microsoft.com/office/drawing/2014/main" id="{3BBC4D86-BBF0-D7C5-76B8-5EF988FCE68F}"/>
              </a:ext>
            </a:extLst>
          </p:cNvPr>
          <p:cNvSpPr>
            <a:spLocks noGrp="1"/>
          </p:cNvSpPr>
          <p:nvPr>
            <p:ph idx="1"/>
          </p:nvPr>
        </p:nvSpPr>
        <p:spPr>
          <a:xfrm>
            <a:off x="1843548" y="2133600"/>
            <a:ext cx="9661064" cy="3777622"/>
          </a:xfrm>
        </p:spPr>
        <p:txBody>
          <a:bodyPr/>
          <a:lstStyle/>
          <a:p>
            <a:r>
              <a:rPr lang="it-IT" dirty="0"/>
              <a:t>L’integrazione di queste tre dimensioni ci consente di avere una </a:t>
            </a:r>
            <a:r>
              <a:rPr lang="it-IT" b="1" dirty="0">
                <a:solidFill>
                  <a:srgbClr val="00B050"/>
                </a:solidFill>
              </a:rPr>
              <a:t>visione olistica </a:t>
            </a:r>
            <a:r>
              <a:rPr lang="it-IT" dirty="0"/>
              <a:t>delle esperienze umane. Ad esempio, un conflitto interpersonale può essere esplorato analizzando le convinzioni </a:t>
            </a:r>
            <a:r>
              <a:rPr lang="it-IT" dirty="0">
                <a:solidFill>
                  <a:srgbClr val="00B050"/>
                </a:solidFill>
              </a:rPr>
              <a:t>(dimensione cognitiva) </a:t>
            </a:r>
            <a:r>
              <a:rPr lang="it-IT" dirty="0"/>
              <a:t>che ciascuna persona porta alla situazione, le emozioni </a:t>
            </a:r>
            <a:r>
              <a:rPr lang="it-IT" dirty="0">
                <a:solidFill>
                  <a:srgbClr val="00B050"/>
                </a:solidFill>
              </a:rPr>
              <a:t>(dimensione emotiva) </a:t>
            </a:r>
            <a:r>
              <a:rPr lang="it-IT" dirty="0"/>
              <a:t>che queste convinzioni suscitano e i comportamenti </a:t>
            </a:r>
            <a:r>
              <a:rPr lang="it-IT" dirty="0">
                <a:solidFill>
                  <a:srgbClr val="00B050"/>
                </a:solidFill>
              </a:rPr>
              <a:t>(dimensione comportamentale)</a:t>
            </a:r>
            <a:r>
              <a:rPr lang="it-IT" dirty="0"/>
              <a:t> che ne derivano.</a:t>
            </a:r>
          </a:p>
          <a:p>
            <a:r>
              <a:rPr lang="it-IT" dirty="0"/>
              <a:t>In questo modo, </a:t>
            </a:r>
            <a:r>
              <a:rPr lang="it-IT" b="1" dirty="0">
                <a:solidFill>
                  <a:srgbClr val="00B050"/>
                </a:solidFill>
              </a:rPr>
              <a:t>una lettura della realtà che abbraccia tutte e tre le dimensioni favorisce una maggiore consapevolezza di sé, una migliore gestione delle emozioni e un comportamento più mirato e costruttivo</a:t>
            </a:r>
            <a:r>
              <a:rPr lang="it-IT" dirty="0"/>
              <a:t>. Questo approccio olistico è indispensabile non solo per il benessere individuale, ma anche per costruire relazioni sane e promuovere una società più empatica e comprensiva.</a:t>
            </a:r>
          </a:p>
          <a:p>
            <a:endParaRPr lang="it-IT" dirty="0"/>
          </a:p>
          <a:p>
            <a:endParaRPr lang="it-IT" dirty="0"/>
          </a:p>
          <a:p>
            <a:endParaRPr lang="it-IT" dirty="0"/>
          </a:p>
        </p:txBody>
      </p:sp>
      <p:sp>
        <p:nvSpPr>
          <p:cNvPr id="4" name="Segnaposto numero diapositiva 3">
            <a:extLst>
              <a:ext uri="{FF2B5EF4-FFF2-40B4-BE49-F238E27FC236}">
                <a16:creationId xmlns:a16="http://schemas.microsoft.com/office/drawing/2014/main" id="{AB117772-5A4C-835D-3CC5-A60E1393A611}"/>
              </a:ext>
            </a:extLst>
          </p:cNvPr>
          <p:cNvSpPr>
            <a:spLocks noGrp="1"/>
          </p:cNvSpPr>
          <p:nvPr>
            <p:ph type="sldNum" sz="quarter" idx="12"/>
          </p:nvPr>
        </p:nvSpPr>
        <p:spPr/>
        <p:txBody>
          <a:bodyPr/>
          <a:lstStyle/>
          <a:p>
            <a:fld id="{0D156FE6-A72B-4C5A-8929-0E1FE75A4334}" type="slidenum">
              <a:rPr lang="it-IT" smtClean="0"/>
              <a:t>8</a:t>
            </a:fld>
            <a:endParaRPr lang="it-IT"/>
          </a:p>
        </p:txBody>
      </p:sp>
    </p:spTree>
    <p:extLst>
      <p:ext uri="{BB962C8B-B14F-4D97-AF65-F5344CB8AC3E}">
        <p14:creationId xmlns:p14="http://schemas.microsoft.com/office/powerpoint/2010/main" val="220059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8A251D-E500-A7F4-7894-2BE4A2FE5E6C}"/>
              </a:ext>
            </a:extLst>
          </p:cNvPr>
          <p:cNvSpPr>
            <a:spLocks noGrp="1"/>
          </p:cNvSpPr>
          <p:nvPr>
            <p:ph type="title"/>
          </p:nvPr>
        </p:nvSpPr>
        <p:spPr/>
        <p:txBody>
          <a:bodyPr/>
          <a:lstStyle/>
          <a:p>
            <a:pPr algn="ctr"/>
            <a:r>
              <a:rPr lang="it-IT" b="1" dirty="0">
                <a:solidFill>
                  <a:srgbClr val="C00000"/>
                </a:solidFill>
              </a:rPr>
              <a:t>Le emozioni</a:t>
            </a:r>
          </a:p>
        </p:txBody>
      </p:sp>
      <p:sp>
        <p:nvSpPr>
          <p:cNvPr id="3" name="Segnaposto contenuto 2">
            <a:extLst>
              <a:ext uri="{FF2B5EF4-FFF2-40B4-BE49-F238E27FC236}">
                <a16:creationId xmlns:a16="http://schemas.microsoft.com/office/drawing/2014/main" id="{C892BD64-744C-2598-3752-30036BB4816E}"/>
              </a:ext>
            </a:extLst>
          </p:cNvPr>
          <p:cNvSpPr>
            <a:spLocks noGrp="1"/>
          </p:cNvSpPr>
          <p:nvPr>
            <p:ph idx="1"/>
          </p:nvPr>
        </p:nvSpPr>
        <p:spPr>
          <a:xfrm>
            <a:off x="2286000" y="1533832"/>
            <a:ext cx="9218612" cy="4377390"/>
          </a:xfrm>
        </p:spPr>
        <p:txBody>
          <a:bodyPr>
            <a:normAutofit fontScale="92500" lnSpcReduction="10000"/>
          </a:bodyPr>
          <a:lstStyle/>
          <a:p>
            <a:endParaRPr lang="it-IT" dirty="0"/>
          </a:p>
          <a:p>
            <a:r>
              <a:rPr lang="it-IT" dirty="0"/>
              <a:t>Se ci affidiamo alle parole di un dizionario di psicologia, l’emozione viene descritta come: </a:t>
            </a:r>
            <a:r>
              <a:rPr lang="it-IT" b="1" dirty="0">
                <a:solidFill>
                  <a:srgbClr val="C00000"/>
                </a:solidFill>
              </a:rPr>
              <a:t>“una reazione affettiva intensa con insorgenza acuta e di breve durata determinata da uno stimolo ambientale”</a:t>
            </a:r>
            <a:r>
              <a:rPr lang="it-IT" dirty="0"/>
              <a:t>. La sua comparsa provoca modificazioni a livello vegetativo, somatico e psichico, modificazioni così schematizzabili:</a:t>
            </a:r>
          </a:p>
          <a:p>
            <a:r>
              <a:rPr lang="it-IT" b="1" dirty="0">
                <a:solidFill>
                  <a:srgbClr val="C00000"/>
                </a:solidFill>
              </a:rPr>
              <a:t>Le reazioni fisiologiche </a:t>
            </a:r>
            <a:r>
              <a:rPr lang="it-IT" dirty="0"/>
              <a:t>a una situazione emozionante investono sia le funzioni vegetative come la circolazione, la respirazione, la digestione, la secrezione, sia le funzioni motorie, tramite l’ipertensione muscolare, sia le sensorie con vari disturbi alla vista e all’udito.</a:t>
            </a:r>
          </a:p>
          <a:p>
            <a:r>
              <a:rPr lang="it-IT" b="1" dirty="0">
                <a:solidFill>
                  <a:srgbClr val="C00000"/>
                </a:solidFill>
              </a:rPr>
              <a:t>Le reazioni espressive </a:t>
            </a:r>
            <a:r>
              <a:rPr lang="it-IT" dirty="0"/>
              <a:t>riguardano la mimica facciale, la postura del corpo, le abituali forme di comunicazione. Ad esempio un sorriso e una postura eretta di solito indicano una situazione di felicità o fiducia, mentre una faccia corrucciata e una postura “cascante” ci dicono che la persona si sente triste o depressa.</a:t>
            </a:r>
          </a:p>
          <a:p>
            <a:r>
              <a:rPr lang="it-IT" b="1" dirty="0">
                <a:solidFill>
                  <a:srgbClr val="C00000"/>
                </a:solidFill>
              </a:rPr>
              <a:t>Le reazioni psicologiche</a:t>
            </a:r>
            <a:r>
              <a:rPr lang="it-IT" dirty="0"/>
              <a:t>, si manifestano come riduzione di controllo di sé, difficoltà ad articolare logicamente azioni e riflessioni, diminuzione della capacità di “metodo e di critica”. </a:t>
            </a:r>
          </a:p>
          <a:p>
            <a:endParaRPr lang="it-IT" dirty="0"/>
          </a:p>
        </p:txBody>
      </p:sp>
      <p:sp>
        <p:nvSpPr>
          <p:cNvPr id="4" name="Segnaposto numero diapositiva 3">
            <a:extLst>
              <a:ext uri="{FF2B5EF4-FFF2-40B4-BE49-F238E27FC236}">
                <a16:creationId xmlns:a16="http://schemas.microsoft.com/office/drawing/2014/main" id="{875C6A27-EB95-744A-F2D6-145E235572B3}"/>
              </a:ext>
            </a:extLst>
          </p:cNvPr>
          <p:cNvSpPr>
            <a:spLocks noGrp="1"/>
          </p:cNvSpPr>
          <p:nvPr>
            <p:ph type="sldNum" sz="quarter" idx="12"/>
          </p:nvPr>
        </p:nvSpPr>
        <p:spPr/>
        <p:txBody>
          <a:bodyPr/>
          <a:lstStyle/>
          <a:p>
            <a:fld id="{0D156FE6-A72B-4C5A-8929-0E1FE75A4334}" type="slidenum">
              <a:rPr lang="it-IT" smtClean="0"/>
              <a:t>9</a:t>
            </a:fld>
            <a:endParaRPr lang="it-IT"/>
          </a:p>
        </p:txBody>
      </p:sp>
    </p:spTree>
    <p:extLst>
      <p:ext uri="{BB962C8B-B14F-4D97-AF65-F5344CB8AC3E}">
        <p14:creationId xmlns:p14="http://schemas.microsoft.com/office/powerpoint/2010/main" val="2811516632"/>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1540</TotalTime>
  <Words>2960</Words>
  <Application>Microsoft Macintosh PowerPoint</Application>
  <PresentationFormat>Widescreen</PresentationFormat>
  <Paragraphs>238</Paragraphs>
  <Slides>29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29</vt:i4>
      </vt:variant>
    </vt:vector>
  </HeadingPairs>
  <TitlesOfParts>
    <vt:vector size="35" baseType="lpstr">
      <vt:lpstr>Arial</vt:lpstr>
      <vt:lpstr>Calibri</vt:lpstr>
      <vt:lpstr>Century Gothic</vt:lpstr>
      <vt:lpstr>Wingdings</vt:lpstr>
      <vt:lpstr>Wingdings 3</vt:lpstr>
      <vt:lpstr>Filo</vt:lpstr>
      <vt:lpstr>Presentazione standard di PowerPoint</vt:lpstr>
      <vt:lpstr>Presentazione standard di PowerPoint</vt:lpstr>
      <vt:lpstr>Empowerment</vt:lpstr>
      <vt:lpstr>Presentazione standard di PowerPoint</vt:lpstr>
      <vt:lpstr>Le 3 dimensioni </vt:lpstr>
      <vt:lpstr>Presentazione standard di PowerPoint</vt:lpstr>
      <vt:lpstr>Presentazione standard di PowerPoint</vt:lpstr>
      <vt:lpstr>Integrazione delle Tre Dimensioni </vt:lpstr>
      <vt:lpstr>Le emozioni</vt:lpstr>
      <vt:lpstr>Atteggiamenti e comportamenti </vt:lpstr>
      <vt:lpstr>Presentazione standard di PowerPoint</vt:lpstr>
      <vt:lpstr>Presentazione standard di PowerPoint</vt:lpstr>
      <vt:lpstr>Fattori Predittivi </vt:lpstr>
      <vt:lpstr>Presentazione standard di PowerPoint</vt:lpstr>
      <vt:lpstr>Le competenze trasversali </vt:lpstr>
      <vt:lpstr>Presentazione standard di PowerPoint</vt:lpstr>
      <vt:lpstr>La comunicazione efficace</vt:lpstr>
      <vt:lpstr>Presentazione standard di PowerPoint</vt:lpstr>
      <vt:lpstr>Le dimensioni della comunicazione</vt:lpstr>
      <vt:lpstr>Presentazione standard di PowerPoint</vt:lpstr>
      <vt:lpstr>L’ascolto</vt:lpstr>
      <vt:lpstr>Presentazione standard di PowerPoint</vt:lpstr>
      <vt:lpstr>La persuasione</vt:lpstr>
      <vt:lpstr>Tecniche persuasive </vt:lpstr>
      <vt:lpstr>Presentazione standard di PowerPoint</vt:lpstr>
      <vt:lpstr>Valori </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dc:creator>
  <cp:lastModifiedBy>Paolo Musso</cp:lastModifiedBy>
  <cp:revision>6</cp:revision>
  <dcterms:created xsi:type="dcterms:W3CDTF">2024-09-30T14:50:38Z</dcterms:created>
  <dcterms:modified xsi:type="dcterms:W3CDTF">2024-10-01T19:16:29Z</dcterms:modified>
</cp:coreProperties>
</file>