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77" r:id="rId2"/>
    <p:sldId id="256" r:id="rId3"/>
    <p:sldId id="671" r:id="rId4"/>
    <p:sldId id="672" r:id="rId5"/>
    <p:sldId id="694" r:id="rId6"/>
    <p:sldId id="696" r:id="rId7"/>
    <p:sldId id="767" r:id="rId8"/>
    <p:sldId id="677" r:id="rId9"/>
    <p:sldId id="768" r:id="rId10"/>
    <p:sldId id="679" r:id="rId11"/>
    <p:sldId id="678" r:id="rId12"/>
    <p:sldId id="713" r:id="rId13"/>
    <p:sldId id="716" r:id="rId14"/>
    <p:sldId id="675" r:id="rId15"/>
    <p:sldId id="758" r:id="rId16"/>
    <p:sldId id="708" r:id="rId17"/>
    <p:sldId id="673" r:id="rId18"/>
    <p:sldId id="674" r:id="rId19"/>
    <p:sldId id="761" r:id="rId20"/>
    <p:sldId id="759" r:id="rId21"/>
    <p:sldId id="760" r:id="rId22"/>
    <p:sldId id="762" r:id="rId23"/>
    <p:sldId id="765" r:id="rId24"/>
    <p:sldId id="766" r:id="rId25"/>
    <p:sldId id="7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512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A46F-4B5D-4D4D-8F84-3A570F17C5F4}" type="datetimeFigureOut">
              <a:rPr lang="it-IT" smtClean="0"/>
              <a:pPr/>
              <a:t>03/12/24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4F17-BC7A-3245-9D0C-251135702A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54E38-A475-4AD1-A516-3144113E041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>
            <a:extLst>
              <a:ext uri="{FF2B5EF4-FFF2-40B4-BE49-F238E27FC236}">
                <a16:creationId xmlns:a16="http://schemas.microsoft.com/office/drawing/2014/main" id="{ABC57FC5-FED2-3B5B-4FCC-EC68BC8E3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CFD035F-E76E-C047-A180-3A78ECE71CCB}" type="slidenum">
              <a:rPr lang="it-IT" altLang="it-IT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DC18F0A-F65E-2652-F1F7-F5D877A06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AFF5FD2-1137-9DF9-3AA7-28C60D103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CCDA-3121-BC4D-8D1E-793365811D08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0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81EC-7E78-CD4B-BA5C-96D5A59277DC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51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94D4-9CDC-8343-8B59-82D09712D4EA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60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A6E2-6C31-2E48-88A3-B0611937ACCE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43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DAF9-0876-DF4C-9801-AECF4E28E0AE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16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FB64-7495-C24F-AA19-2EBB9368F1FD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08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043-0F1E-B44C-A4A6-6FF3EA6637F6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69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5C53-D04B-484A-8187-0BA92BEA6853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74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0A1-2799-F14C-A12D-D6332F92F3F3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58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BEB4-203A-2243-9B75-C8CFE8DA6E76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8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EB19-4F7B-3342-A8E2-D17A3D80E721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56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CE1E-3017-D84E-8735-8482EAA662DD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9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5559-EB95-2446-B990-5379822ED070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62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11FC-2B39-4540-BCBA-1E23A1F2D321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56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49C8-36F7-EB4C-B4B9-ED9141EBF063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58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B561-0F47-6243-B4FF-9AAE32477156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86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F905-4607-AE46-9F53-A85DAC30B3E4}" type="datetime1">
              <a:rPr lang="it-IT" smtClean="0"/>
              <a:pPr/>
              <a:t>03/12/24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156FE6-A72B-4C5A-8929-0E1FE75A43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0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X8DMG8_yw" TargetMode="External"/><Relationship Id="rId2" Type="http://schemas.openxmlformats.org/officeDocument/2006/relationships/hyperlink" Target="https://www.youtube.com/watch?v=4d2HJ-x5Gew&amp;t=7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F14E017-BDF5-164F-AF7F-7E733A780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6667" y="3440506"/>
            <a:ext cx="1420491" cy="11644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D8DAEFE-526A-CEF2-70F1-B669640932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" y="0"/>
            <a:ext cx="10688224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F8F2A9-766C-BD52-2BEB-938746F17868}"/>
              </a:ext>
            </a:extLst>
          </p:cNvPr>
          <p:cNvSpPr txBox="1"/>
          <p:nvPr/>
        </p:nvSpPr>
        <p:spPr>
          <a:xfrm>
            <a:off x="4707929" y="2013854"/>
            <a:ext cx="609845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CENTRO APICE</a:t>
            </a:r>
          </a:p>
          <a:p>
            <a:pPr algn="ctr"/>
            <a:endParaRPr lang="it-IT" b="1" dirty="0"/>
          </a:p>
          <a:p>
            <a:r>
              <a:rPr lang="it-IT" b="1" dirty="0"/>
              <a:t>Centro clinico specialistico per il sostegno psicoterapeutico agli  individui e alle organizzazioni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07A4525-3D72-4F4F-061D-B2372D5E13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8848" y="1661882"/>
            <a:ext cx="1420491" cy="116443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BFF92C-E4EE-D7D1-B16C-541AC3DB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3B61B5-1A93-16C2-718C-6BC918914881}"/>
              </a:ext>
            </a:extLst>
          </p:cNvPr>
          <p:cNvSpPr txBox="1"/>
          <p:nvPr/>
        </p:nvSpPr>
        <p:spPr>
          <a:xfrm>
            <a:off x="6958361" y="3992137"/>
            <a:ext cx="332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Modulo 3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Roma 3-4 dicembre 2024</a:t>
            </a:r>
          </a:p>
        </p:txBody>
      </p:sp>
    </p:spTree>
    <p:extLst>
      <p:ext uri="{BB962C8B-B14F-4D97-AF65-F5344CB8AC3E}">
        <p14:creationId xmlns:p14="http://schemas.microsoft.com/office/powerpoint/2010/main" val="227995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78457A-663E-7C2F-E289-4AF1F84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1C738-3746-DBDA-4579-26DA03B902F7}"/>
              </a:ext>
            </a:extLst>
          </p:cNvPr>
          <p:cNvSpPr txBox="1"/>
          <p:nvPr/>
        </p:nvSpPr>
        <p:spPr>
          <a:xfrm>
            <a:off x="2116476" y="675200"/>
            <a:ext cx="9328935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/>
                <a:latin typeface="Bookman Old Style" panose="02050604050505020204" pitchFamily="18" charset="0"/>
              </a:rPr>
              <a:t>ANALISI DEI RISCHI (2)</a:t>
            </a:r>
          </a:p>
          <a:p>
            <a:pPr algn="ctr"/>
            <a:r>
              <a:rPr lang="it-IT" sz="1400" b="1" dirty="0">
                <a:effectLst/>
                <a:latin typeface="Bookman Old Style" panose="02050604050505020204" pitchFamily="18" charset="0"/>
              </a:rPr>
              <a:t> </a:t>
            </a:r>
            <a:endParaRPr lang="it-IT" sz="1400" dirty="0">
              <a:latin typeface="Bookman Old Style" panose="02050604050505020204" pitchFamily="18" charset="0"/>
            </a:endParaRPr>
          </a:p>
          <a:p>
            <a:r>
              <a:rPr lang="it-IT" sz="2400" b="1" dirty="0">
                <a:effectLst/>
                <a:latin typeface="Bookman Old Style" panose="02050604050505020204" pitchFamily="18" charset="0"/>
              </a:rPr>
              <a:t>1.Identificazione dei Rischi</a:t>
            </a:r>
            <a:r>
              <a:rPr lang="it-IT" sz="2400" dirty="0">
                <a:effectLst/>
                <a:latin typeface="Bookman Old Style" panose="02050604050505020204" pitchFamily="18" charset="0"/>
              </a:rPr>
              <a:t>: Individuare i possibili eventi o condizioni che potrebbero rappresentare un problema, come cambiamenti nel mercato, nuove normative, problemi di risorse, ecc.</a:t>
            </a:r>
            <a:br>
              <a:rPr lang="it-IT" sz="2400" dirty="0">
                <a:effectLst/>
                <a:latin typeface="Bookman Old Style" panose="02050604050505020204" pitchFamily="18" charset="0"/>
              </a:rPr>
            </a:br>
            <a:r>
              <a:rPr lang="it-IT" sz="2400" b="1" dirty="0">
                <a:effectLst/>
                <a:latin typeface="Bookman Old Style" panose="02050604050505020204" pitchFamily="18" charset="0"/>
              </a:rPr>
              <a:t>2.Valutazione della </a:t>
            </a:r>
            <a:r>
              <a:rPr lang="it-IT" sz="2400" b="1" dirty="0" err="1">
                <a:effectLst/>
                <a:latin typeface="Bookman Old Style" panose="02050604050505020204" pitchFamily="18" charset="0"/>
              </a:rPr>
              <a:t>Probabilita</a:t>
            </a:r>
            <a:r>
              <a:rPr lang="it-IT" sz="2400" b="1" dirty="0">
                <a:effectLst/>
                <a:latin typeface="Bookman Old Style" panose="02050604050505020204" pitchFamily="18" charset="0"/>
              </a:rPr>
              <a:t>̀ e dell’Impatto</a:t>
            </a:r>
            <a:r>
              <a:rPr lang="it-IT" sz="2400" dirty="0">
                <a:effectLst/>
                <a:latin typeface="Bookman Old Style" panose="02050604050505020204" pitchFamily="18" charset="0"/>
              </a:rPr>
              <a:t>: Ogni rischio viene analizzato in base alla sua </a:t>
            </a:r>
            <a:r>
              <a:rPr lang="it-IT" sz="2400" dirty="0" err="1">
                <a:effectLst/>
                <a:latin typeface="Bookman Old Style" panose="02050604050505020204" pitchFamily="18" charset="0"/>
              </a:rPr>
              <a:t>probabilita</a:t>
            </a:r>
            <a:r>
              <a:rPr lang="it-IT" sz="2400" dirty="0">
                <a:effectLst/>
                <a:latin typeface="Bookman Old Style" panose="02050604050505020204" pitchFamily="18" charset="0"/>
              </a:rPr>
              <a:t>̀ di accadimento e al potenziale impatto sulle risorse, sui costi, o sui tempi del progetto.</a:t>
            </a:r>
            <a:br>
              <a:rPr lang="it-IT" sz="2400" dirty="0">
                <a:effectLst/>
                <a:latin typeface="Bookman Old Style" panose="02050604050505020204" pitchFamily="18" charset="0"/>
              </a:rPr>
            </a:br>
            <a:r>
              <a:rPr lang="it-IT" sz="2400" b="1" dirty="0">
                <a:effectLst/>
                <a:latin typeface="Bookman Old Style" panose="02050604050505020204" pitchFamily="18" charset="0"/>
              </a:rPr>
              <a:t>3.Prioritizzazione dei Rischi</a:t>
            </a:r>
            <a:r>
              <a:rPr lang="it-IT" sz="2400" dirty="0">
                <a:effectLst/>
                <a:latin typeface="Bookman Old Style" panose="02050604050505020204" pitchFamily="18" charset="0"/>
              </a:rPr>
              <a:t>: I rischi vengono classificati per gravità, per concentrare l’attenzione su quelli </a:t>
            </a:r>
            <a:r>
              <a:rPr lang="it-IT" sz="2400" dirty="0" err="1">
                <a:effectLst/>
                <a:latin typeface="Bookman Old Style" panose="02050604050505020204" pitchFamily="18" charset="0"/>
              </a:rPr>
              <a:t>piu</a:t>
            </a:r>
            <a:r>
              <a:rPr lang="it-IT" sz="2400" dirty="0">
                <a:effectLst/>
                <a:latin typeface="Bookman Old Style" panose="02050604050505020204" pitchFamily="18" charset="0"/>
              </a:rPr>
              <a:t>̀ significativi.</a:t>
            </a:r>
          </a:p>
          <a:p>
            <a:r>
              <a:rPr lang="it-IT" sz="2400" b="1" dirty="0">
                <a:effectLst/>
                <a:latin typeface="Bookman Old Style" panose="02050604050505020204" pitchFamily="18" charset="0"/>
              </a:rPr>
              <a:t>4.Pianificazione delle Risposte ai Rischi</a:t>
            </a:r>
            <a:r>
              <a:rPr lang="it-IT" sz="2400" dirty="0">
                <a:effectLst/>
                <a:latin typeface="Bookman Old Style" panose="02050604050505020204" pitchFamily="18" charset="0"/>
              </a:rPr>
              <a:t>: Si sviluppano piani di risposta come misure preventive o piani di contingenza per gestire i rischi se dovessero verificarsi. 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9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78457A-663E-7C2F-E289-4AF1F84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1C738-3746-DBDA-4579-26DA03B902F7}"/>
              </a:ext>
            </a:extLst>
          </p:cNvPr>
          <p:cNvSpPr txBox="1"/>
          <p:nvPr/>
        </p:nvSpPr>
        <p:spPr>
          <a:xfrm>
            <a:off x="2424700" y="675200"/>
            <a:ext cx="957551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effectLst/>
                <a:latin typeface="Bookman Old Style" panose="02050604050505020204" pitchFamily="18" charset="0"/>
              </a:rPr>
              <a:t>"Tripla Restrizione”</a:t>
            </a:r>
          </a:p>
          <a:p>
            <a:pPr algn="ctr"/>
            <a:r>
              <a:rPr lang="it-IT" b="1" dirty="0">
                <a:effectLst/>
                <a:latin typeface="Bookman Old Style" panose="02050604050505020204" pitchFamily="18" charset="0"/>
              </a:rPr>
              <a:t> </a:t>
            </a:r>
          </a:p>
          <a:p>
            <a:r>
              <a:rPr lang="it-IT" sz="2800" dirty="0">
                <a:effectLst/>
                <a:latin typeface="Bookman Old Style" panose="02050604050505020204" pitchFamily="18" charset="0"/>
              </a:rPr>
              <a:t>Nel project management, esiste una relazione stretta tra </a:t>
            </a:r>
            <a:r>
              <a:rPr lang="it-IT" sz="2800" b="1" dirty="0">
                <a:effectLst/>
                <a:latin typeface="Bookman Old Style" panose="02050604050505020204" pitchFamily="18" charset="0"/>
              </a:rPr>
              <a:t>costi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, </a:t>
            </a:r>
            <a:r>
              <a:rPr lang="it-IT" sz="2800" b="1" dirty="0" err="1">
                <a:effectLst/>
                <a:latin typeface="Bookman Old Style" panose="02050604050505020204" pitchFamily="18" charset="0"/>
              </a:rPr>
              <a:t>qualita</a:t>
            </a:r>
            <a:r>
              <a:rPr lang="it-IT" sz="2800" b="1" dirty="0">
                <a:effectLst/>
                <a:latin typeface="Bookman Old Style" panose="02050604050505020204" pitchFamily="18" charset="0"/>
              </a:rPr>
              <a:t>̀ 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e </a:t>
            </a:r>
            <a:r>
              <a:rPr lang="it-IT" sz="2800" b="1" dirty="0">
                <a:effectLst/>
                <a:latin typeface="Bookman Old Style" panose="02050604050505020204" pitchFamily="18" charset="0"/>
              </a:rPr>
              <a:t>tempo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, nota come “tripla restrizione”: </a:t>
            </a:r>
            <a:endParaRPr lang="it-IT" sz="3600" dirty="0">
              <a:latin typeface="Bookman Old Style" panose="02050604050505020204" pitchFamily="18" charset="0"/>
            </a:endParaRPr>
          </a:p>
          <a:p>
            <a:r>
              <a:rPr lang="it-IT" sz="2800" dirty="0">
                <a:effectLst/>
                <a:latin typeface="Bookman Old Style" panose="02050604050505020204" pitchFamily="18" charset="0"/>
              </a:rPr>
              <a:t>•</a:t>
            </a:r>
            <a:r>
              <a:rPr lang="it-IT" sz="2800" b="1" dirty="0">
                <a:effectLst/>
                <a:latin typeface="Bookman Old Style" panose="02050604050505020204" pitchFamily="18" charset="0"/>
              </a:rPr>
              <a:t>Se si vuole aumentare la </a:t>
            </a:r>
            <a:r>
              <a:rPr lang="it-IT" sz="2800" b="1" dirty="0" err="1">
                <a:effectLst/>
                <a:latin typeface="Bookman Old Style" panose="02050604050505020204" pitchFamily="18" charset="0"/>
              </a:rPr>
              <a:t>qualita</a:t>
            </a:r>
            <a:r>
              <a:rPr lang="it-IT" sz="2800" b="1" dirty="0">
                <a:effectLst/>
                <a:latin typeface="Bookman Old Style" panose="02050604050505020204" pitchFamily="18" charset="0"/>
              </a:rPr>
              <a:t>̀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, potrebbe essere necessario aumentare i costi o il tempo.</a:t>
            </a:r>
            <a:br>
              <a:rPr lang="it-IT" sz="2800" dirty="0">
                <a:effectLst/>
                <a:latin typeface="Bookman Old Style" panose="02050604050505020204" pitchFamily="18" charset="0"/>
              </a:rPr>
            </a:br>
            <a:r>
              <a:rPr lang="it-IT" sz="2800" dirty="0">
                <a:effectLst/>
                <a:latin typeface="Bookman Old Style" panose="02050604050505020204" pitchFamily="18" charset="0"/>
              </a:rPr>
              <a:t>•</a:t>
            </a:r>
            <a:r>
              <a:rPr lang="it-IT" sz="2800" b="1" dirty="0">
                <a:effectLst/>
                <a:latin typeface="Bookman Old Style" panose="02050604050505020204" pitchFamily="18" charset="0"/>
              </a:rPr>
              <a:t>Se si vogliono ridurre i costi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, </a:t>
            </a:r>
            <a:r>
              <a:rPr lang="it-IT" sz="2800" dirty="0" err="1">
                <a:effectLst/>
                <a:latin typeface="Bookman Old Style" panose="02050604050505020204" pitchFamily="18" charset="0"/>
              </a:rPr>
              <a:t>puo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̀ essere necessario sacrificare la </a:t>
            </a:r>
            <a:r>
              <a:rPr lang="it-IT" sz="2800" dirty="0" err="1">
                <a:effectLst/>
                <a:latin typeface="Bookman Old Style" panose="02050604050505020204" pitchFamily="18" charset="0"/>
              </a:rPr>
              <a:t>qualita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̀ o aumentare la durata del progetto. </a:t>
            </a:r>
          </a:p>
          <a:p>
            <a:r>
              <a:rPr lang="it-IT" sz="2800" dirty="0">
                <a:effectLst/>
                <a:latin typeface="Bookman Old Style" panose="02050604050505020204" pitchFamily="18" charset="0"/>
              </a:rPr>
              <a:t>•</a:t>
            </a:r>
            <a:r>
              <a:rPr lang="it-IT" sz="2800" b="1" dirty="0">
                <a:effectLst/>
                <a:latin typeface="Bookman Old Style" panose="02050604050505020204" pitchFamily="18" charset="0"/>
              </a:rPr>
              <a:t>Se si vogliono accelerare i tempi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, i costi possono aumentare, o la </a:t>
            </a:r>
            <a:r>
              <a:rPr lang="it-IT" sz="2800" dirty="0" err="1">
                <a:effectLst/>
                <a:latin typeface="Bookman Old Style" panose="02050604050505020204" pitchFamily="18" charset="0"/>
              </a:rPr>
              <a:t>qualita</a:t>
            </a:r>
            <a:r>
              <a:rPr lang="it-IT" sz="2800" dirty="0">
                <a:effectLst/>
                <a:latin typeface="Bookman Old Style" panose="02050604050505020204" pitchFamily="18" charset="0"/>
              </a:rPr>
              <a:t>̀ potrebbe risentirne. </a:t>
            </a:r>
            <a:endParaRPr lang="it-IT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057737-2F37-3207-D58F-D177DDD5B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4063" y="188914"/>
            <a:ext cx="8393112" cy="6048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b="1" dirty="0">
                <a:latin typeface="Bookman Old Style" panose="02050604050505020204" pitchFamily="18" charset="0"/>
              </a:rPr>
              <a:t>                  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 2" pitchFamily="2" charset="2"/>
              <a:buNone/>
            </a:pPr>
            <a:r>
              <a:rPr lang="it-IT" altLang="it-IT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Processo di pianificazione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 2" pitchFamily="2" charset="2"/>
              <a:buNone/>
            </a:pPr>
            <a:br>
              <a:rPr lang="it-IT" altLang="it-IT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it-IT" altLang="it-IT" sz="3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B5D1CED3-7158-232A-50D3-9079526564FA}"/>
              </a:ext>
            </a:extLst>
          </p:cNvPr>
          <p:cNvSpPr/>
          <p:nvPr/>
        </p:nvSpPr>
        <p:spPr>
          <a:xfrm>
            <a:off x="4310064" y="1643064"/>
            <a:ext cx="3786187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80E209C8-189B-B84C-DD1C-2BE081989344}"/>
              </a:ext>
            </a:extLst>
          </p:cNvPr>
          <p:cNvSpPr/>
          <p:nvPr/>
        </p:nvSpPr>
        <p:spPr>
          <a:xfrm>
            <a:off x="4310064" y="2714625"/>
            <a:ext cx="378618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048CF0CB-109E-928D-5C3B-5C2166AD3026}"/>
              </a:ext>
            </a:extLst>
          </p:cNvPr>
          <p:cNvSpPr/>
          <p:nvPr/>
        </p:nvSpPr>
        <p:spPr>
          <a:xfrm>
            <a:off x="4310064" y="3714750"/>
            <a:ext cx="378618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38356196-1BAA-9582-FABC-F1960E94EA08}"/>
              </a:ext>
            </a:extLst>
          </p:cNvPr>
          <p:cNvSpPr/>
          <p:nvPr/>
        </p:nvSpPr>
        <p:spPr>
          <a:xfrm>
            <a:off x="4381500" y="4857750"/>
            <a:ext cx="3786188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E1278A-51A1-D5EF-8FBE-4530019015A0}"/>
              </a:ext>
            </a:extLst>
          </p:cNvPr>
          <p:cNvSpPr txBox="1"/>
          <p:nvPr/>
        </p:nvSpPr>
        <p:spPr>
          <a:xfrm>
            <a:off x="4810125" y="1643063"/>
            <a:ext cx="2928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</a:rPr>
              <a:t>Individuazione attività 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COSA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8DE15E-57AA-0C05-C0CF-7AA5E10AF216}"/>
              </a:ext>
            </a:extLst>
          </p:cNvPr>
          <p:cNvSpPr txBox="1"/>
          <p:nvPr/>
        </p:nvSpPr>
        <p:spPr>
          <a:xfrm>
            <a:off x="4595813" y="2714626"/>
            <a:ext cx="3357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Assunzione responsabilità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CHI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4F1E67-0670-B1D2-50AC-BFC22FBF9B8F}"/>
              </a:ext>
            </a:extLst>
          </p:cNvPr>
          <p:cNvSpPr txBox="1"/>
          <p:nvPr/>
        </p:nvSpPr>
        <p:spPr>
          <a:xfrm>
            <a:off x="4167189" y="3714751"/>
            <a:ext cx="4143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Allocazione risorse/stima durate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COME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83605B-7D96-0A5A-2F5B-920074C838DA}"/>
              </a:ext>
            </a:extLst>
          </p:cNvPr>
          <p:cNvSpPr txBox="1"/>
          <p:nvPr/>
        </p:nvSpPr>
        <p:spPr>
          <a:xfrm>
            <a:off x="4738689" y="4857751"/>
            <a:ext cx="3214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Schedulazione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QUANDO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5BDB3D3-98C6-901D-6CC5-BCC0DB57B9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1189" y="428626"/>
            <a:ext cx="8535987" cy="5808663"/>
          </a:xfrm>
        </p:spPr>
        <p:txBody>
          <a:bodyPr/>
          <a:lstStyle/>
          <a:p>
            <a:pPr algn="ctr">
              <a:buFont typeface="Wingdings 2" pitchFamily="2" charset="2"/>
              <a:buNone/>
            </a:pPr>
            <a:r>
              <a:rPr lang="it-IT" altLang="it-IT" sz="4000" b="1" dirty="0">
                <a:latin typeface="Bookman Old Style" panose="02050604050505020204" pitchFamily="18" charset="0"/>
              </a:rPr>
              <a:t>Il contesto del progetto</a:t>
            </a:r>
          </a:p>
          <a:p>
            <a:pPr algn="ctr">
              <a:buFont typeface="Wingdings 2" pitchFamily="2" charset="2"/>
              <a:buNone/>
            </a:pPr>
            <a:endParaRPr lang="it-IT" altLang="it-IT" sz="4000" b="1" dirty="0">
              <a:latin typeface="Bookman Old Style" panose="02050604050505020204" pitchFamily="18" charset="0"/>
            </a:endParaRPr>
          </a:p>
          <a:p>
            <a:pPr>
              <a:buFont typeface="Wingdings 2" pitchFamily="2" charset="2"/>
              <a:buNone/>
            </a:pPr>
            <a:r>
              <a:rPr lang="it-IT" altLang="it-IT" sz="3600" dirty="0">
                <a:latin typeface="Bookman Old Style" panose="02050604050505020204" pitchFamily="18" charset="0"/>
              </a:rPr>
              <a:t> 	Il contesto è l’ambiente psico-socio economico e  territoriale nel quale il progetto si svolge e che,  con i suoi tratti distintivi, è in grado di influenzare fortemente il progetto  stesso.</a:t>
            </a:r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EB600D55-79C3-00FD-D730-75DA732B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0" y="6243638"/>
            <a:ext cx="75438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fld id="{67CEAB15-D16C-CA43-ABA8-FAB65BCAB2B6}" type="slidenum">
              <a:rPr lang="it-IT" altLang="it-IT">
                <a:solidFill>
                  <a:srgbClr val="262626"/>
                </a:solidFill>
              </a:rPr>
              <a:pPr algn="ctr" eaLnBrk="1" hangingPunct="1"/>
              <a:t>13</a:t>
            </a:fld>
            <a:endParaRPr lang="it-IT" altLang="it-IT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8FA9044-2153-311C-2B1D-7AD892A4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8AF05C-4045-DC2E-6217-28988CC936D2}"/>
              </a:ext>
            </a:extLst>
          </p:cNvPr>
          <p:cNvSpPr txBox="1"/>
          <p:nvPr/>
        </p:nvSpPr>
        <p:spPr>
          <a:xfrm>
            <a:off x="2118074" y="1451546"/>
            <a:ext cx="81336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Creare un progetto di proselitismo sindacale richiede un attento piano di gestione, integrando strategie di comunicazione e interventi che possano attrarre e coinvolgere i potenziali iscritti. </a:t>
            </a:r>
          </a:p>
          <a:p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Affronteremo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piano di progetto suddiviso in diverse fasi e attività, con un approccio di gestione temporale e una strategia per interventi relazionali sulle emozioni.</a:t>
            </a:r>
          </a:p>
        </p:txBody>
      </p:sp>
      <p:pic>
        <p:nvPicPr>
          <p:cNvPr id="1026" name="Picture 2" descr="Matrice di Eisenhower o di Covey per la gestione delle priorità">
            <a:extLst>
              <a:ext uri="{FF2B5EF4-FFF2-40B4-BE49-F238E27FC236}">
                <a16:creationId xmlns:a16="http://schemas.microsoft.com/office/drawing/2014/main" id="{FA59B268-AE38-D7FB-ADFC-58D9C720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4" y="1152907"/>
            <a:ext cx="10572108" cy="55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5A35D7-2020-CD53-7C02-75FEA0AABD6F}"/>
              </a:ext>
            </a:extLst>
          </p:cNvPr>
          <p:cNvSpPr txBox="1"/>
          <p:nvPr/>
        </p:nvSpPr>
        <p:spPr>
          <a:xfrm>
            <a:off x="4243226" y="359596"/>
            <a:ext cx="659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u="none" strike="noStrike" dirty="0">
                <a:solidFill>
                  <a:srgbClr val="474747"/>
                </a:solidFill>
                <a:effectLst/>
                <a:latin typeface="Bookman Old Style" panose="02050604050505020204" pitchFamily="18" charset="0"/>
              </a:rPr>
              <a:t>La matrice di Eisenhower </a:t>
            </a:r>
            <a:endParaRPr lang="it-IT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5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DE31F39-B61E-A886-CB18-73C43E036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6938" y="500064"/>
            <a:ext cx="8183562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4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Il diagramma di </a:t>
            </a:r>
            <a:r>
              <a:rPr lang="it-IT" sz="40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Gantt</a:t>
            </a:r>
            <a:br>
              <a:rPr lang="it-IT" dirty="0"/>
            </a:br>
            <a:endParaRPr lang="it-IT" dirty="0"/>
          </a:p>
        </p:txBody>
      </p:sp>
      <p:grpSp>
        <p:nvGrpSpPr>
          <p:cNvPr id="57347" name="Group 6">
            <a:extLst>
              <a:ext uri="{FF2B5EF4-FFF2-40B4-BE49-F238E27FC236}">
                <a16:creationId xmlns:a16="http://schemas.microsoft.com/office/drawing/2014/main" id="{03588A20-0BCA-9D4E-3728-0057A41E5178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1735139"/>
            <a:ext cx="209550" cy="3495675"/>
            <a:chOff x="1115" y="1093"/>
            <a:chExt cx="132" cy="2202"/>
          </a:xfrm>
        </p:grpSpPr>
        <p:sp>
          <p:nvSpPr>
            <p:cNvPr id="57527" name="Line 4">
              <a:extLst>
                <a:ext uri="{FF2B5EF4-FFF2-40B4-BE49-F238E27FC236}">
                  <a16:creationId xmlns:a16="http://schemas.microsoft.com/office/drawing/2014/main" id="{72772D5E-AF39-2DE8-41CF-08C458B64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1219"/>
              <a:ext cx="1" cy="207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528" name="Freeform 5">
              <a:extLst>
                <a:ext uri="{FF2B5EF4-FFF2-40B4-BE49-F238E27FC236}">
                  <a16:creationId xmlns:a16="http://schemas.microsoft.com/office/drawing/2014/main" id="{E4E3152B-E210-489B-DD17-7ABBC7A4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1093"/>
              <a:ext cx="132" cy="130"/>
            </a:xfrm>
            <a:custGeom>
              <a:avLst/>
              <a:gdLst>
                <a:gd name="T0" fmla="*/ 132 w 132"/>
                <a:gd name="T1" fmla="*/ 130 h 130"/>
                <a:gd name="T2" fmla="*/ 65 w 132"/>
                <a:gd name="T3" fmla="*/ 0 h 130"/>
                <a:gd name="T4" fmla="*/ 0 w 132"/>
                <a:gd name="T5" fmla="*/ 130 h 130"/>
                <a:gd name="T6" fmla="*/ 132 w 132"/>
                <a:gd name="T7" fmla="*/ 13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30"/>
                <a:gd name="T14" fmla="*/ 132 w 132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30">
                  <a:moveTo>
                    <a:pt x="132" y="130"/>
                  </a:moveTo>
                  <a:lnTo>
                    <a:pt x="65" y="0"/>
                  </a:lnTo>
                  <a:lnTo>
                    <a:pt x="0" y="130"/>
                  </a:lnTo>
                  <a:lnTo>
                    <a:pt x="132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7348" name="Group 9">
            <a:extLst>
              <a:ext uri="{FF2B5EF4-FFF2-40B4-BE49-F238E27FC236}">
                <a16:creationId xmlns:a16="http://schemas.microsoft.com/office/drawing/2014/main" id="{5DDFCEE5-5D15-AAE6-F36E-B1780F26E408}"/>
              </a:ext>
            </a:extLst>
          </p:cNvPr>
          <p:cNvGrpSpPr>
            <a:grpSpLocks/>
          </p:cNvGrpSpPr>
          <p:nvPr/>
        </p:nvGrpSpPr>
        <p:grpSpPr bwMode="auto">
          <a:xfrm>
            <a:off x="3382963" y="5113338"/>
            <a:ext cx="6373812" cy="207962"/>
            <a:chOff x="1171" y="3221"/>
            <a:chExt cx="4015" cy="131"/>
          </a:xfrm>
        </p:grpSpPr>
        <p:sp>
          <p:nvSpPr>
            <p:cNvPr id="57525" name="Line 7">
              <a:extLst>
                <a:ext uri="{FF2B5EF4-FFF2-40B4-BE49-F238E27FC236}">
                  <a16:creationId xmlns:a16="http://schemas.microsoft.com/office/drawing/2014/main" id="{218E11EC-08B2-8EBE-3CC7-1B5B9E18F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" y="3283"/>
              <a:ext cx="3889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526" name="Freeform 8">
              <a:extLst>
                <a:ext uri="{FF2B5EF4-FFF2-40B4-BE49-F238E27FC236}">
                  <a16:creationId xmlns:a16="http://schemas.microsoft.com/office/drawing/2014/main" id="{8EA004C4-2198-C4A6-3051-CBBA1A4FB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3221"/>
              <a:ext cx="130" cy="131"/>
            </a:xfrm>
            <a:custGeom>
              <a:avLst/>
              <a:gdLst>
                <a:gd name="T0" fmla="*/ 0 w 130"/>
                <a:gd name="T1" fmla="*/ 131 h 131"/>
                <a:gd name="T2" fmla="*/ 130 w 130"/>
                <a:gd name="T3" fmla="*/ 64 h 131"/>
                <a:gd name="T4" fmla="*/ 0 w 130"/>
                <a:gd name="T5" fmla="*/ 0 h 131"/>
                <a:gd name="T6" fmla="*/ 0 w 130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31"/>
                <a:gd name="T14" fmla="*/ 130 w 130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31">
                  <a:moveTo>
                    <a:pt x="0" y="131"/>
                  </a:moveTo>
                  <a:lnTo>
                    <a:pt x="130" y="64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7349" name="Rectangle 10">
            <a:extLst>
              <a:ext uri="{FF2B5EF4-FFF2-40B4-BE49-F238E27FC236}">
                <a16:creationId xmlns:a16="http://schemas.microsoft.com/office/drawing/2014/main" id="{AB76FA74-B1B1-1EA9-4663-94F9B43A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43125"/>
            <a:ext cx="217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0" name="Rectangle 11">
            <a:extLst>
              <a:ext uri="{FF2B5EF4-FFF2-40B4-BE49-F238E27FC236}">
                <a16:creationId xmlns:a16="http://schemas.microsoft.com/office/drawing/2014/main" id="{FA7E5FCE-5F92-13AF-C2A2-8C0B8DD3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128839"/>
            <a:ext cx="2476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1" name="Rectangle 12">
            <a:extLst>
              <a:ext uri="{FF2B5EF4-FFF2-40B4-BE49-F238E27FC236}">
                <a16:creationId xmlns:a16="http://schemas.microsoft.com/office/drawing/2014/main" id="{FF64C689-8FD6-2882-0415-073003D98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132014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it-IT" altLang="it-IT"/>
          </a:p>
        </p:txBody>
      </p:sp>
      <p:sp>
        <p:nvSpPr>
          <p:cNvPr id="57352" name="Rectangle 13">
            <a:extLst>
              <a:ext uri="{FF2B5EF4-FFF2-40B4-BE49-F238E27FC236}">
                <a16:creationId xmlns:a16="http://schemas.microsoft.com/office/drawing/2014/main" id="{565F5B04-14E5-F231-A3D4-7A69F190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74963"/>
            <a:ext cx="217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3" name="Rectangle 14">
            <a:extLst>
              <a:ext uri="{FF2B5EF4-FFF2-40B4-BE49-F238E27FC236}">
                <a16:creationId xmlns:a16="http://schemas.microsoft.com/office/drawing/2014/main" id="{3FB31D1F-2A14-B5F4-1C38-600856A1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860676"/>
            <a:ext cx="2619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4" name="Rectangle 15">
            <a:extLst>
              <a:ext uri="{FF2B5EF4-FFF2-40B4-BE49-F238E27FC236}">
                <a16:creationId xmlns:a16="http://schemas.microsoft.com/office/drawing/2014/main" id="{D5F5C475-94BA-B0EC-00DD-B326915E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863851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it-IT" altLang="it-IT"/>
          </a:p>
        </p:txBody>
      </p:sp>
      <p:sp>
        <p:nvSpPr>
          <p:cNvPr id="57355" name="Rectangle 16">
            <a:extLst>
              <a:ext uri="{FF2B5EF4-FFF2-40B4-BE49-F238E27FC236}">
                <a16:creationId xmlns:a16="http://schemas.microsoft.com/office/drawing/2014/main" id="{43DB666F-04DE-9089-E541-35B31C5F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573463"/>
            <a:ext cx="217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6" name="Rectangle 17">
            <a:extLst>
              <a:ext uri="{FF2B5EF4-FFF2-40B4-BE49-F238E27FC236}">
                <a16:creationId xmlns:a16="http://schemas.microsoft.com/office/drawing/2014/main" id="{76086FDB-599E-1FE9-C38F-B71BBE2A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3559176"/>
            <a:ext cx="260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7" name="Rectangle 18">
            <a:extLst>
              <a:ext uri="{FF2B5EF4-FFF2-40B4-BE49-F238E27FC236}">
                <a16:creationId xmlns:a16="http://schemas.microsoft.com/office/drawing/2014/main" id="{E1B111A7-339A-7F01-A3C8-B3F0511B0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3562351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it-IT" altLang="it-IT"/>
          </a:p>
        </p:txBody>
      </p:sp>
      <p:sp>
        <p:nvSpPr>
          <p:cNvPr id="57358" name="Rectangle 19">
            <a:extLst>
              <a:ext uri="{FF2B5EF4-FFF2-40B4-BE49-F238E27FC236}">
                <a16:creationId xmlns:a16="http://schemas.microsoft.com/office/drawing/2014/main" id="{8BD1DED1-D4B5-05B7-E3A5-345BB845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4257676"/>
            <a:ext cx="21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59" name="Rectangle 20">
            <a:extLst>
              <a:ext uri="{FF2B5EF4-FFF2-40B4-BE49-F238E27FC236}">
                <a16:creationId xmlns:a16="http://schemas.microsoft.com/office/drawing/2014/main" id="{F110C500-6553-7A94-F583-21F58D98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243388"/>
            <a:ext cx="2619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60" name="Rectangle 21">
            <a:extLst>
              <a:ext uri="{FF2B5EF4-FFF2-40B4-BE49-F238E27FC236}">
                <a16:creationId xmlns:a16="http://schemas.microsoft.com/office/drawing/2014/main" id="{B69B6695-0810-0A40-8E32-864246F21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243389"/>
            <a:ext cx="147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it-IT" altLang="it-IT"/>
          </a:p>
        </p:txBody>
      </p:sp>
      <p:grpSp>
        <p:nvGrpSpPr>
          <p:cNvPr id="57361" name="Group 40">
            <a:extLst>
              <a:ext uri="{FF2B5EF4-FFF2-40B4-BE49-F238E27FC236}">
                <a16:creationId xmlns:a16="http://schemas.microsoft.com/office/drawing/2014/main" id="{75EEDB63-56A7-A20D-B559-44D6AF0027B1}"/>
              </a:ext>
            </a:extLst>
          </p:cNvPr>
          <p:cNvGrpSpPr>
            <a:grpSpLocks/>
          </p:cNvGrpSpPr>
          <p:nvPr/>
        </p:nvGrpSpPr>
        <p:grpSpPr bwMode="auto">
          <a:xfrm>
            <a:off x="4181475" y="4948238"/>
            <a:ext cx="14288" cy="514350"/>
            <a:chOff x="1674" y="3117"/>
            <a:chExt cx="9" cy="324"/>
          </a:xfrm>
        </p:grpSpPr>
        <p:sp>
          <p:nvSpPr>
            <p:cNvPr id="57507" name="Freeform 22">
              <a:extLst>
                <a:ext uri="{FF2B5EF4-FFF2-40B4-BE49-F238E27FC236}">
                  <a16:creationId xmlns:a16="http://schemas.microsoft.com/office/drawing/2014/main" id="{E1A0A2AB-DF10-4580-ADDF-58CD5392D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117"/>
              <a:ext cx="9" cy="7"/>
            </a:xfrm>
            <a:custGeom>
              <a:avLst/>
              <a:gdLst>
                <a:gd name="T0" fmla="*/ 9 w 9"/>
                <a:gd name="T1" fmla="*/ 4 h 7"/>
                <a:gd name="T2" fmla="*/ 8 w 9"/>
                <a:gd name="T3" fmla="*/ 2 h 7"/>
                <a:gd name="T4" fmla="*/ 6 w 9"/>
                <a:gd name="T5" fmla="*/ 0 h 7"/>
                <a:gd name="T6" fmla="*/ 4 w 9"/>
                <a:gd name="T7" fmla="*/ 0 h 7"/>
                <a:gd name="T8" fmla="*/ 4 w 9"/>
                <a:gd name="T9" fmla="*/ 0 h 7"/>
                <a:gd name="T10" fmla="*/ 2 w 9"/>
                <a:gd name="T11" fmla="*/ 0 h 7"/>
                <a:gd name="T12" fmla="*/ 0 w 9"/>
                <a:gd name="T13" fmla="*/ 2 h 7"/>
                <a:gd name="T14" fmla="*/ 0 w 9"/>
                <a:gd name="T15" fmla="*/ 4 h 7"/>
                <a:gd name="T16" fmla="*/ 0 w 9"/>
                <a:gd name="T17" fmla="*/ 5 h 7"/>
                <a:gd name="T18" fmla="*/ 0 w 9"/>
                <a:gd name="T19" fmla="*/ 5 h 7"/>
                <a:gd name="T20" fmla="*/ 0 w 9"/>
                <a:gd name="T21" fmla="*/ 5 h 7"/>
                <a:gd name="T22" fmla="*/ 2 w 9"/>
                <a:gd name="T23" fmla="*/ 7 h 7"/>
                <a:gd name="T24" fmla="*/ 4 w 9"/>
                <a:gd name="T25" fmla="*/ 7 h 7"/>
                <a:gd name="T26" fmla="*/ 4 w 9"/>
                <a:gd name="T27" fmla="*/ 7 h 7"/>
                <a:gd name="T28" fmla="*/ 6 w 9"/>
                <a:gd name="T29" fmla="*/ 7 h 7"/>
                <a:gd name="T30" fmla="*/ 8 w 9"/>
                <a:gd name="T31" fmla="*/ 5 h 7"/>
                <a:gd name="T32" fmla="*/ 8 w 9"/>
                <a:gd name="T33" fmla="*/ 4 h 7"/>
                <a:gd name="T34" fmla="*/ 9 w 9"/>
                <a:gd name="T35" fmla="*/ 4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7"/>
                <a:gd name="T56" fmla="*/ 9 w 9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7">
                  <a:moveTo>
                    <a:pt x="9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8" name="Freeform 23">
              <a:extLst>
                <a:ext uri="{FF2B5EF4-FFF2-40B4-BE49-F238E27FC236}">
                  <a16:creationId xmlns:a16="http://schemas.microsoft.com/office/drawing/2014/main" id="{463FE766-265C-2DEE-1BE7-5BD7A92E8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134"/>
              <a:ext cx="9" cy="9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1 h 9"/>
                <a:gd name="T4" fmla="*/ 8 w 9"/>
                <a:gd name="T5" fmla="*/ 1 h 9"/>
                <a:gd name="T6" fmla="*/ 6 w 9"/>
                <a:gd name="T7" fmla="*/ 0 h 9"/>
                <a:gd name="T8" fmla="*/ 4 w 9"/>
                <a:gd name="T9" fmla="*/ 0 h 9"/>
                <a:gd name="T10" fmla="*/ 2 w 9"/>
                <a:gd name="T11" fmla="*/ 1 h 9"/>
                <a:gd name="T12" fmla="*/ 0 w 9"/>
                <a:gd name="T13" fmla="*/ 1 h 9"/>
                <a:gd name="T14" fmla="*/ 0 w 9"/>
                <a:gd name="T15" fmla="*/ 3 h 9"/>
                <a:gd name="T16" fmla="*/ 0 w 9"/>
                <a:gd name="T17" fmla="*/ 5 h 9"/>
                <a:gd name="T18" fmla="*/ 0 w 9"/>
                <a:gd name="T19" fmla="*/ 7 h 9"/>
                <a:gd name="T20" fmla="*/ 0 w 9"/>
                <a:gd name="T21" fmla="*/ 7 h 9"/>
                <a:gd name="T22" fmla="*/ 2 w 9"/>
                <a:gd name="T23" fmla="*/ 9 h 9"/>
                <a:gd name="T24" fmla="*/ 4 w 9"/>
                <a:gd name="T25" fmla="*/ 9 h 9"/>
                <a:gd name="T26" fmla="*/ 4 w 9"/>
                <a:gd name="T27" fmla="*/ 9 h 9"/>
                <a:gd name="T28" fmla="*/ 6 w 9"/>
                <a:gd name="T29" fmla="*/ 9 h 9"/>
                <a:gd name="T30" fmla="*/ 8 w 9"/>
                <a:gd name="T31" fmla="*/ 7 h 9"/>
                <a:gd name="T32" fmla="*/ 8 w 9"/>
                <a:gd name="T33" fmla="*/ 5 h 9"/>
                <a:gd name="T34" fmla="*/ 9 w 9"/>
                <a:gd name="T35" fmla="*/ 5 h 9"/>
                <a:gd name="T36" fmla="*/ 9 w 9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9" name="Freeform 24">
              <a:extLst>
                <a:ext uri="{FF2B5EF4-FFF2-40B4-BE49-F238E27FC236}">
                  <a16:creationId xmlns:a16="http://schemas.microsoft.com/office/drawing/2014/main" id="{8C68ACF3-864E-A9B3-A800-FA2E4019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152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8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8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0" name="Freeform 25">
              <a:extLst>
                <a:ext uri="{FF2B5EF4-FFF2-40B4-BE49-F238E27FC236}">
                  <a16:creationId xmlns:a16="http://schemas.microsoft.com/office/drawing/2014/main" id="{C6E3CDC9-1611-8128-CEC0-0184AEB05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171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8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0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8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1" name="Freeform 26">
              <a:extLst>
                <a:ext uri="{FF2B5EF4-FFF2-40B4-BE49-F238E27FC236}">
                  <a16:creationId xmlns:a16="http://schemas.microsoft.com/office/drawing/2014/main" id="{92EE8431-CE74-E8FD-1B40-8CF69F75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189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8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8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2" name="Freeform 27">
              <a:extLst>
                <a:ext uri="{FF2B5EF4-FFF2-40B4-BE49-F238E27FC236}">
                  <a16:creationId xmlns:a16="http://schemas.microsoft.com/office/drawing/2014/main" id="{8EEFEC1D-BCE3-CAEE-90B9-41D09FBA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208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8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0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8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3" name="Freeform 28">
              <a:extLst>
                <a:ext uri="{FF2B5EF4-FFF2-40B4-BE49-F238E27FC236}">
                  <a16:creationId xmlns:a16="http://schemas.microsoft.com/office/drawing/2014/main" id="{9202D582-9314-8011-AF61-238758FD3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226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8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8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4" name="Freeform 29">
              <a:extLst>
                <a:ext uri="{FF2B5EF4-FFF2-40B4-BE49-F238E27FC236}">
                  <a16:creationId xmlns:a16="http://schemas.microsoft.com/office/drawing/2014/main" id="{CA43CA8C-1595-957A-31F6-33863645B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245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8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0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8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5" name="Freeform 30">
              <a:extLst>
                <a:ext uri="{FF2B5EF4-FFF2-40B4-BE49-F238E27FC236}">
                  <a16:creationId xmlns:a16="http://schemas.microsoft.com/office/drawing/2014/main" id="{401628F3-37A7-3751-1217-CC43F354C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263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8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8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6" name="Freeform 31">
              <a:extLst>
                <a:ext uri="{FF2B5EF4-FFF2-40B4-BE49-F238E27FC236}">
                  <a16:creationId xmlns:a16="http://schemas.microsoft.com/office/drawing/2014/main" id="{DC15CCB4-B338-FCFB-0229-930E5C76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282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2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7" name="Freeform 32">
              <a:extLst>
                <a:ext uri="{FF2B5EF4-FFF2-40B4-BE49-F238E27FC236}">
                  <a16:creationId xmlns:a16="http://schemas.microsoft.com/office/drawing/2014/main" id="{9E8293CB-F386-43DC-DD31-374FDD532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300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8" name="Freeform 33">
              <a:extLst>
                <a:ext uri="{FF2B5EF4-FFF2-40B4-BE49-F238E27FC236}">
                  <a16:creationId xmlns:a16="http://schemas.microsoft.com/office/drawing/2014/main" id="{84B42FAA-45F3-1F94-C427-002839508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319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2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19" name="Freeform 34">
              <a:extLst>
                <a:ext uri="{FF2B5EF4-FFF2-40B4-BE49-F238E27FC236}">
                  <a16:creationId xmlns:a16="http://schemas.microsoft.com/office/drawing/2014/main" id="{37473E16-E982-7D02-FDED-68496FB0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337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20" name="Freeform 35">
              <a:extLst>
                <a:ext uri="{FF2B5EF4-FFF2-40B4-BE49-F238E27FC236}">
                  <a16:creationId xmlns:a16="http://schemas.microsoft.com/office/drawing/2014/main" id="{95439349-6E9E-F538-3B26-2C914BC87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356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2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21" name="Freeform 36">
              <a:extLst>
                <a:ext uri="{FF2B5EF4-FFF2-40B4-BE49-F238E27FC236}">
                  <a16:creationId xmlns:a16="http://schemas.microsoft.com/office/drawing/2014/main" id="{E041A614-8206-C50B-F7BE-67B0FB8B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374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22" name="Freeform 37">
              <a:extLst>
                <a:ext uri="{FF2B5EF4-FFF2-40B4-BE49-F238E27FC236}">
                  <a16:creationId xmlns:a16="http://schemas.microsoft.com/office/drawing/2014/main" id="{CA8A2516-FD38-6C8A-499A-AE49E227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393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2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23" name="Freeform 38">
              <a:extLst>
                <a:ext uri="{FF2B5EF4-FFF2-40B4-BE49-F238E27FC236}">
                  <a16:creationId xmlns:a16="http://schemas.microsoft.com/office/drawing/2014/main" id="{6F72C5DD-B880-E1A8-1569-622F92A12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411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8 w 9"/>
                <a:gd name="T5" fmla="*/ 2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24" name="Freeform 39">
              <a:extLst>
                <a:ext uri="{FF2B5EF4-FFF2-40B4-BE49-F238E27FC236}">
                  <a16:creationId xmlns:a16="http://schemas.microsoft.com/office/drawing/2014/main" id="{DBA4C1AE-0772-318B-AD58-AAC3AD0E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430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1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0 h 11"/>
                <a:gd name="T10" fmla="*/ 2 w 9"/>
                <a:gd name="T11" fmla="*/ 1 h 11"/>
                <a:gd name="T12" fmla="*/ 2 w 9"/>
                <a:gd name="T13" fmla="*/ 1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6 w 9"/>
                <a:gd name="T27" fmla="*/ 11 h 11"/>
                <a:gd name="T28" fmla="*/ 8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7362" name="Group 59">
            <a:extLst>
              <a:ext uri="{FF2B5EF4-FFF2-40B4-BE49-F238E27FC236}">
                <a16:creationId xmlns:a16="http://schemas.microsoft.com/office/drawing/2014/main" id="{BAA67963-CD5F-FCB9-CD81-9695D3421A8B}"/>
              </a:ext>
            </a:extLst>
          </p:cNvPr>
          <p:cNvGrpSpPr>
            <a:grpSpLocks/>
          </p:cNvGrpSpPr>
          <p:nvPr/>
        </p:nvGrpSpPr>
        <p:grpSpPr bwMode="auto">
          <a:xfrm>
            <a:off x="7726364" y="4933951"/>
            <a:ext cx="15875" cy="511175"/>
            <a:chOff x="3907" y="3108"/>
            <a:chExt cx="10" cy="322"/>
          </a:xfrm>
        </p:grpSpPr>
        <p:sp>
          <p:nvSpPr>
            <p:cNvPr id="57489" name="Freeform 41">
              <a:extLst>
                <a:ext uri="{FF2B5EF4-FFF2-40B4-BE49-F238E27FC236}">
                  <a16:creationId xmlns:a16="http://schemas.microsoft.com/office/drawing/2014/main" id="{FED7C082-8DCF-A490-8F3E-AFA571E1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108"/>
              <a:ext cx="10" cy="7"/>
            </a:xfrm>
            <a:custGeom>
              <a:avLst/>
              <a:gdLst>
                <a:gd name="T0" fmla="*/ 10 w 10"/>
                <a:gd name="T1" fmla="*/ 5 h 7"/>
                <a:gd name="T2" fmla="*/ 8 w 10"/>
                <a:gd name="T3" fmla="*/ 3 h 7"/>
                <a:gd name="T4" fmla="*/ 8 w 10"/>
                <a:gd name="T5" fmla="*/ 2 h 7"/>
                <a:gd name="T6" fmla="*/ 6 w 10"/>
                <a:gd name="T7" fmla="*/ 0 h 7"/>
                <a:gd name="T8" fmla="*/ 4 w 10"/>
                <a:gd name="T9" fmla="*/ 0 h 7"/>
                <a:gd name="T10" fmla="*/ 4 w 10"/>
                <a:gd name="T11" fmla="*/ 0 h 7"/>
                <a:gd name="T12" fmla="*/ 2 w 10"/>
                <a:gd name="T13" fmla="*/ 0 h 7"/>
                <a:gd name="T14" fmla="*/ 0 w 10"/>
                <a:gd name="T15" fmla="*/ 2 h 7"/>
                <a:gd name="T16" fmla="*/ 0 w 10"/>
                <a:gd name="T17" fmla="*/ 3 h 7"/>
                <a:gd name="T18" fmla="*/ 0 w 10"/>
                <a:gd name="T19" fmla="*/ 3 h 7"/>
                <a:gd name="T20" fmla="*/ 0 w 10"/>
                <a:gd name="T21" fmla="*/ 3 h 7"/>
                <a:gd name="T22" fmla="*/ 0 w 10"/>
                <a:gd name="T23" fmla="*/ 5 h 7"/>
                <a:gd name="T24" fmla="*/ 2 w 10"/>
                <a:gd name="T25" fmla="*/ 7 h 7"/>
                <a:gd name="T26" fmla="*/ 4 w 10"/>
                <a:gd name="T27" fmla="*/ 7 h 7"/>
                <a:gd name="T28" fmla="*/ 4 w 10"/>
                <a:gd name="T29" fmla="*/ 7 h 7"/>
                <a:gd name="T30" fmla="*/ 6 w 10"/>
                <a:gd name="T31" fmla="*/ 7 h 7"/>
                <a:gd name="T32" fmla="*/ 8 w 10"/>
                <a:gd name="T33" fmla="*/ 5 h 7"/>
                <a:gd name="T34" fmla="*/ 10 w 1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7"/>
                <a:gd name="T56" fmla="*/ 10 w 1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7">
                  <a:moveTo>
                    <a:pt x="10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0" name="Freeform 42">
              <a:extLst>
                <a:ext uri="{FF2B5EF4-FFF2-40B4-BE49-F238E27FC236}">
                  <a16:creationId xmlns:a16="http://schemas.microsoft.com/office/drawing/2014/main" id="{BB5DCA5B-C49C-F02B-0AF2-5EBE39D5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124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1" name="Freeform 43">
              <a:extLst>
                <a:ext uri="{FF2B5EF4-FFF2-40B4-BE49-F238E27FC236}">
                  <a16:creationId xmlns:a16="http://schemas.microsoft.com/office/drawing/2014/main" id="{8EFFA955-DD59-8437-F74A-93C00644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143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2" name="Freeform 44">
              <a:extLst>
                <a:ext uri="{FF2B5EF4-FFF2-40B4-BE49-F238E27FC236}">
                  <a16:creationId xmlns:a16="http://schemas.microsoft.com/office/drawing/2014/main" id="{1E46D960-23C3-43D0-8A91-43C289A3A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161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3" name="Freeform 45">
              <a:extLst>
                <a:ext uri="{FF2B5EF4-FFF2-40B4-BE49-F238E27FC236}">
                  <a16:creationId xmlns:a16="http://schemas.microsoft.com/office/drawing/2014/main" id="{44B73CA1-6151-E512-95E3-AE6DB53B4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180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4" name="Freeform 46">
              <a:extLst>
                <a:ext uri="{FF2B5EF4-FFF2-40B4-BE49-F238E27FC236}">
                  <a16:creationId xmlns:a16="http://schemas.microsoft.com/office/drawing/2014/main" id="{525BE9A2-EA77-0B82-470E-F2E0B440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198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5" name="Freeform 47">
              <a:extLst>
                <a:ext uri="{FF2B5EF4-FFF2-40B4-BE49-F238E27FC236}">
                  <a16:creationId xmlns:a16="http://schemas.microsoft.com/office/drawing/2014/main" id="{E9A35052-38B9-5679-6752-A690D596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217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6" name="Freeform 48">
              <a:extLst>
                <a:ext uri="{FF2B5EF4-FFF2-40B4-BE49-F238E27FC236}">
                  <a16:creationId xmlns:a16="http://schemas.microsoft.com/office/drawing/2014/main" id="{F2D50159-0697-4C06-7C21-23422AA6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235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7" name="Freeform 49">
              <a:extLst>
                <a:ext uri="{FF2B5EF4-FFF2-40B4-BE49-F238E27FC236}">
                  <a16:creationId xmlns:a16="http://schemas.microsoft.com/office/drawing/2014/main" id="{0216EAFF-1E2F-E33E-03E8-2BFFF384C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254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8" name="Freeform 50">
              <a:extLst>
                <a:ext uri="{FF2B5EF4-FFF2-40B4-BE49-F238E27FC236}">
                  <a16:creationId xmlns:a16="http://schemas.microsoft.com/office/drawing/2014/main" id="{F2FC05B7-2184-3F16-7DE9-F68B5DC4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272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99" name="Freeform 51">
              <a:extLst>
                <a:ext uri="{FF2B5EF4-FFF2-40B4-BE49-F238E27FC236}">
                  <a16:creationId xmlns:a16="http://schemas.microsoft.com/office/drawing/2014/main" id="{2CF97F82-B518-0672-A682-CDE25A0B2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291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0" name="Freeform 52">
              <a:extLst>
                <a:ext uri="{FF2B5EF4-FFF2-40B4-BE49-F238E27FC236}">
                  <a16:creationId xmlns:a16="http://schemas.microsoft.com/office/drawing/2014/main" id="{E285747C-8EB4-F48E-E2CD-7E9197D7E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309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1" name="Freeform 53">
              <a:extLst>
                <a:ext uri="{FF2B5EF4-FFF2-40B4-BE49-F238E27FC236}">
                  <a16:creationId xmlns:a16="http://schemas.microsoft.com/office/drawing/2014/main" id="{8719580B-8D23-9ABE-868D-6E738F977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328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2" name="Freeform 54">
              <a:extLst>
                <a:ext uri="{FF2B5EF4-FFF2-40B4-BE49-F238E27FC236}">
                  <a16:creationId xmlns:a16="http://schemas.microsoft.com/office/drawing/2014/main" id="{C8781640-3FD0-79B2-0CFF-9B06989D5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346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3" name="Freeform 55">
              <a:extLst>
                <a:ext uri="{FF2B5EF4-FFF2-40B4-BE49-F238E27FC236}">
                  <a16:creationId xmlns:a16="http://schemas.microsoft.com/office/drawing/2014/main" id="{45F02AB0-5D71-B3F6-BAE0-DC8023929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365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4" name="Freeform 56">
              <a:extLst>
                <a:ext uri="{FF2B5EF4-FFF2-40B4-BE49-F238E27FC236}">
                  <a16:creationId xmlns:a16="http://schemas.microsoft.com/office/drawing/2014/main" id="{1AF77B4B-CAF5-BF50-8B2A-09288DC81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383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5" name="Freeform 57">
              <a:extLst>
                <a:ext uri="{FF2B5EF4-FFF2-40B4-BE49-F238E27FC236}">
                  <a16:creationId xmlns:a16="http://schemas.microsoft.com/office/drawing/2014/main" id="{7A7F969E-CE61-4DD7-05A1-4572BEB3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402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506" name="Freeform 58">
              <a:extLst>
                <a:ext uri="{FF2B5EF4-FFF2-40B4-BE49-F238E27FC236}">
                  <a16:creationId xmlns:a16="http://schemas.microsoft.com/office/drawing/2014/main" id="{8620B1C3-DF46-E165-1416-CA9FAEC5F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3420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7363" name="Group 78">
            <a:extLst>
              <a:ext uri="{FF2B5EF4-FFF2-40B4-BE49-F238E27FC236}">
                <a16:creationId xmlns:a16="http://schemas.microsoft.com/office/drawing/2014/main" id="{1B227CF7-EA76-7EF0-1871-3846F563C3B9}"/>
              </a:ext>
            </a:extLst>
          </p:cNvPr>
          <p:cNvGrpSpPr>
            <a:grpSpLocks/>
          </p:cNvGrpSpPr>
          <p:nvPr/>
        </p:nvGrpSpPr>
        <p:grpSpPr bwMode="auto">
          <a:xfrm>
            <a:off x="6813550" y="4933951"/>
            <a:ext cx="14288" cy="512763"/>
            <a:chOff x="3332" y="3108"/>
            <a:chExt cx="9" cy="323"/>
          </a:xfrm>
        </p:grpSpPr>
        <p:sp>
          <p:nvSpPr>
            <p:cNvPr id="57471" name="Freeform 60">
              <a:extLst>
                <a:ext uri="{FF2B5EF4-FFF2-40B4-BE49-F238E27FC236}">
                  <a16:creationId xmlns:a16="http://schemas.microsoft.com/office/drawing/2014/main" id="{4C623CAC-75FC-DAEB-76AD-A7F90C2B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108"/>
              <a:ext cx="9" cy="7"/>
            </a:xfrm>
            <a:custGeom>
              <a:avLst/>
              <a:gdLst>
                <a:gd name="T0" fmla="*/ 9 w 9"/>
                <a:gd name="T1" fmla="*/ 3 h 7"/>
                <a:gd name="T2" fmla="*/ 7 w 9"/>
                <a:gd name="T3" fmla="*/ 2 h 7"/>
                <a:gd name="T4" fmla="*/ 5 w 9"/>
                <a:gd name="T5" fmla="*/ 0 h 7"/>
                <a:gd name="T6" fmla="*/ 4 w 9"/>
                <a:gd name="T7" fmla="*/ 0 h 7"/>
                <a:gd name="T8" fmla="*/ 4 w 9"/>
                <a:gd name="T9" fmla="*/ 0 h 7"/>
                <a:gd name="T10" fmla="*/ 2 w 9"/>
                <a:gd name="T11" fmla="*/ 0 h 7"/>
                <a:gd name="T12" fmla="*/ 0 w 9"/>
                <a:gd name="T13" fmla="*/ 2 h 7"/>
                <a:gd name="T14" fmla="*/ 0 w 9"/>
                <a:gd name="T15" fmla="*/ 3 h 7"/>
                <a:gd name="T16" fmla="*/ 0 w 9"/>
                <a:gd name="T17" fmla="*/ 5 h 7"/>
                <a:gd name="T18" fmla="*/ 0 w 9"/>
                <a:gd name="T19" fmla="*/ 5 h 7"/>
                <a:gd name="T20" fmla="*/ 0 w 9"/>
                <a:gd name="T21" fmla="*/ 5 h 7"/>
                <a:gd name="T22" fmla="*/ 2 w 9"/>
                <a:gd name="T23" fmla="*/ 7 h 7"/>
                <a:gd name="T24" fmla="*/ 4 w 9"/>
                <a:gd name="T25" fmla="*/ 7 h 7"/>
                <a:gd name="T26" fmla="*/ 4 w 9"/>
                <a:gd name="T27" fmla="*/ 7 h 7"/>
                <a:gd name="T28" fmla="*/ 5 w 9"/>
                <a:gd name="T29" fmla="*/ 7 h 7"/>
                <a:gd name="T30" fmla="*/ 7 w 9"/>
                <a:gd name="T31" fmla="*/ 5 h 7"/>
                <a:gd name="T32" fmla="*/ 7 w 9"/>
                <a:gd name="T33" fmla="*/ 3 h 7"/>
                <a:gd name="T34" fmla="*/ 9 w 9"/>
                <a:gd name="T35" fmla="*/ 3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7"/>
                <a:gd name="T56" fmla="*/ 9 w 9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7">
                  <a:moveTo>
                    <a:pt x="9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2" name="Freeform 61">
              <a:extLst>
                <a:ext uri="{FF2B5EF4-FFF2-40B4-BE49-F238E27FC236}">
                  <a16:creationId xmlns:a16="http://schemas.microsoft.com/office/drawing/2014/main" id="{1ED2BD55-BE3B-0A90-E8C3-3C713390F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124"/>
              <a:ext cx="9" cy="10"/>
            </a:xfrm>
            <a:custGeom>
              <a:avLst/>
              <a:gdLst>
                <a:gd name="T0" fmla="*/ 9 w 9"/>
                <a:gd name="T1" fmla="*/ 4 h 10"/>
                <a:gd name="T2" fmla="*/ 7 w 9"/>
                <a:gd name="T3" fmla="*/ 2 h 10"/>
                <a:gd name="T4" fmla="*/ 7 w 9"/>
                <a:gd name="T5" fmla="*/ 2 h 10"/>
                <a:gd name="T6" fmla="*/ 5 w 9"/>
                <a:gd name="T7" fmla="*/ 0 h 10"/>
                <a:gd name="T8" fmla="*/ 4 w 9"/>
                <a:gd name="T9" fmla="*/ 0 h 10"/>
                <a:gd name="T10" fmla="*/ 2 w 9"/>
                <a:gd name="T11" fmla="*/ 2 h 10"/>
                <a:gd name="T12" fmla="*/ 0 w 9"/>
                <a:gd name="T13" fmla="*/ 2 h 10"/>
                <a:gd name="T14" fmla="*/ 0 w 9"/>
                <a:gd name="T15" fmla="*/ 4 h 10"/>
                <a:gd name="T16" fmla="*/ 0 w 9"/>
                <a:gd name="T17" fmla="*/ 6 h 10"/>
                <a:gd name="T18" fmla="*/ 0 w 9"/>
                <a:gd name="T19" fmla="*/ 8 h 10"/>
                <a:gd name="T20" fmla="*/ 0 w 9"/>
                <a:gd name="T21" fmla="*/ 8 h 10"/>
                <a:gd name="T22" fmla="*/ 2 w 9"/>
                <a:gd name="T23" fmla="*/ 10 h 10"/>
                <a:gd name="T24" fmla="*/ 4 w 9"/>
                <a:gd name="T25" fmla="*/ 10 h 10"/>
                <a:gd name="T26" fmla="*/ 4 w 9"/>
                <a:gd name="T27" fmla="*/ 10 h 10"/>
                <a:gd name="T28" fmla="*/ 5 w 9"/>
                <a:gd name="T29" fmla="*/ 10 h 10"/>
                <a:gd name="T30" fmla="*/ 7 w 9"/>
                <a:gd name="T31" fmla="*/ 8 h 10"/>
                <a:gd name="T32" fmla="*/ 7 w 9"/>
                <a:gd name="T33" fmla="*/ 6 h 10"/>
                <a:gd name="T34" fmla="*/ 9 w 9"/>
                <a:gd name="T35" fmla="*/ 6 h 10"/>
                <a:gd name="T36" fmla="*/ 9 w 9"/>
                <a:gd name="T37" fmla="*/ 4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3" name="Freeform 62">
              <a:extLst>
                <a:ext uri="{FF2B5EF4-FFF2-40B4-BE49-F238E27FC236}">
                  <a16:creationId xmlns:a16="http://schemas.microsoft.com/office/drawing/2014/main" id="{FAC514E2-E2E8-EB2D-06BD-8A9383D6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143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5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7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4" name="Freeform 63">
              <a:extLst>
                <a:ext uri="{FF2B5EF4-FFF2-40B4-BE49-F238E27FC236}">
                  <a16:creationId xmlns:a16="http://schemas.microsoft.com/office/drawing/2014/main" id="{2E3782A4-795D-C653-1D91-93E571F2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161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0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7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5" name="Freeform 64">
              <a:extLst>
                <a:ext uri="{FF2B5EF4-FFF2-40B4-BE49-F238E27FC236}">
                  <a16:creationId xmlns:a16="http://schemas.microsoft.com/office/drawing/2014/main" id="{C869D21D-3EDA-B2D8-86E0-06793D897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180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5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7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6" name="Freeform 65">
              <a:extLst>
                <a:ext uri="{FF2B5EF4-FFF2-40B4-BE49-F238E27FC236}">
                  <a16:creationId xmlns:a16="http://schemas.microsoft.com/office/drawing/2014/main" id="{FAF800BF-6E39-7B9A-C6D9-12C3A4307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198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0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7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7" name="Freeform 66">
              <a:extLst>
                <a:ext uri="{FF2B5EF4-FFF2-40B4-BE49-F238E27FC236}">
                  <a16:creationId xmlns:a16="http://schemas.microsoft.com/office/drawing/2014/main" id="{6E1D173D-2ED2-35A9-CD68-E70CAA446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217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5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7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8" name="Freeform 67">
              <a:extLst>
                <a:ext uri="{FF2B5EF4-FFF2-40B4-BE49-F238E27FC236}">
                  <a16:creationId xmlns:a16="http://schemas.microsoft.com/office/drawing/2014/main" id="{397578E5-5848-9696-8951-DB70C2A28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235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0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7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9" name="Freeform 68">
              <a:extLst>
                <a:ext uri="{FF2B5EF4-FFF2-40B4-BE49-F238E27FC236}">
                  <a16:creationId xmlns:a16="http://schemas.microsoft.com/office/drawing/2014/main" id="{83B17349-E346-B878-4C6D-7135BFAAB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254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0 w 9"/>
                <a:gd name="T13" fmla="*/ 2 h 11"/>
                <a:gd name="T14" fmla="*/ 0 w 9"/>
                <a:gd name="T15" fmla="*/ 4 h 11"/>
                <a:gd name="T16" fmla="*/ 0 w 9"/>
                <a:gd name="T17" fmla="*/ 5 h 11"/>
                <a:gd name="T18" fmla="*/ 0 w 9"/>
                <a:gd name="T19" fmla="*/ 7 h 11"/>
                <a:gd name="T20" fmla="*/ 0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7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0" name="Freeform 69">
              <a:extLst>
                <a:ext uri="{FF2B5EF4-FFF2-40B4-BE49-F238E27FC236}">
                  <a16:creationId xmlns:a16="http://schemas.microsoft.com/office/drawing/2014/main" id="{CC5EAA84-C712-6FE0-C81C-824046B5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272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2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9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1" name="Freeform 70">
              <a:extLst>
                <a:ext uri="{FF2B5EF4-FFF2-40B4-BE49-F238E27FC236}">
                  <a16:creationId xmlns:a16="http://schemas.microsoft.com/office/drawing/2014/main" id="{D86E2694-34AE-8F59-1150-B26C4BC75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291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2" name="Freeform 71">
              <a:extLst>
                <a:ext uri="{FF2B5EF4-FFF2-40B4-BE49-F238E27FC236}">
                  <a16:creationId xmlns:a16="http://schemas.microsoft.com/office/drawing/2014/main" id="{1F56C1FB-6BFC-4A16-B4F3-8B6D71801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309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2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9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3" name="Freeform 72">
              <a:extLst>
                <a:ext uri="{FF2B5EF4-FFF2-40B4-BE49-F238E27FC236}">
                  <a16:creationId xmlns:a16="http://schemas.microsoft.com/office/drawing/2014/main" id="{E92EAF1A-A936-106B-0F1E-5992B607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328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4" name="Freeform 73">
              <a:extLst>
                <a:ext uri="{FF2B5EF4-FFF2-40B4-BE49-F238E27FC236}">
                  <a16:creationId xmlns:a16="http://schemas.microsoft.com/office/drawing/2014/main" id="{BA860D5C-31DB-7284-9579-B126DF19E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346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2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9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5" name="Freeform 74">
              <a:extLst>
                <a:ext uri="{FF2B5EF4-FFF2-40B4-BE49-F238E27FC236}">
                  <a16:creationId xmlns:a16="http://schemas.microsoft.com/office/drawing/2014/main" id="{8C7FE3D9-EBD8-636D-5C21-D596FA17A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365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6" name="Freeform 75">
              <a:extLst>
                <a:ext uri="{FF2B5EF4-FFF2-40B4-BE49-F238E27FC236}">
                  <a16:creationId xmlns:a16="http://schemas.microsoft.com/office/drawing/2014/main" id="{4DB81690-F792-853E-1AED-98CC0C2E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383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2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9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7" name="Freeform 76">
              <a:extLst>
                <a:ext uri="{FF2B5EF4-FFF2-40B4-BE49-F238E27FC236}">
                  <a16:creationId xmlns:a16="http://schemas.microsoft.com/office/drawing/2014/main" id="{3EFE7DAD-E420-533C-ECE7-04824577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402"/>
              <a:ext cx="9" cy="11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3 h 11"/>
                <a:gd name="T16" fmla="*/ 0 w 9"/>
                <a:gd name="T17" fmla="*/ 5 h 11"/>
                <a:gd name="T18" fmla="*/ 0 w 9"/>
                <a:gd name="T19" fmla="*/ 7 h 11"/>
                <a:gd name="T20" fmla="*/ 2 w 9"/>
                <a:gd name="T21" fmla="*/ 9 h 11"/>
                <a:gd name="T22" fmla="*/ 2 w 9"/>
                <a:gd name="T23" fmla="*/ 9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9 h 11"/>
                <a:gd name="T30" fmla="*/ 9 w 9"/>
                <a:gd name="T31" fmla="*/ 9 h 11"/>
                <a:gd name="T32" fmla="*/ 9 w 9"/>
                <a:gd name="T33" fmla="*/ 7 h 11"/>
                <a:gd name="T34" fmla="*/ 9 w 9"/>
                <a:gd name="T35" fmla="*/ 5 h 11"/>
                <a:gd name="T36" fmla="*/ 9 w 9"/>
                <a:gd name="T37" fmla="*/ 3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3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88" name="Freeform 77">
              <a:extLst>
                <a:ext uri="{FF2B5EF4-FFF2-40B4-BE49-F238E27FC236}">
                  <a16:creationId xmlns:a16="http://schemas.microsoft.com/office/drawing/2014/main" id="{580FBB42-A0D9-DFA8-E787-BB1F74744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3420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9 w 9"/>
                <a:gd name="T3" fmla="*/ 2 h 11"/>
                <a:gd name="T4" fmla="*/ 7 w 9"/>
                <a:gd name="T5" fmla="*/ 2 h 11"/>
                <a:gd name="T6" fmla="*/ 5 w 9"/>
                <a:gd name="T7" fmla="*/ 0 h 11"/>
                <a:gd name="T8" fmla="*/ 4 w 9"/>
                <a:gd name="T9" fmla="*/ 0 h 11"/>
                <a:gd name="T10" fmla="*/ 2 w 9"/>
                <a:gd name="T11" fmla="*/ 2 h 11"/>
                <a:gd name="T12" fmla="*/ 2 w 9"/>
                <a:gd name="T13" fmla="*/ 2 h 11"/>
                <a:gd name="T14" fmla="*/ 0 w 9"/>
                <a:gd name="T15" fmla="*/ 4 h 11"/>
                <a:gd name="T16" fmla="*/ 0 w 9"/>
                <a:gd name="T17" fmla="*/ 6 h 11"/>
                <a:gd name="T18" fmla="*/ 0 w 9"/>
                <a:gd name="T19" fmla="*/ 8 h 11"/>
                <a:gd name="T20" fmla="*/ 2 w 9"/>
                <a:gd name="T21" fmla="*/ 10 h 11"/>
                <a:gd name="T22" fmla="*/ 2 w 9"/>
                <a:gd name="T23" fmla="*/ 10 h 11"/>
                <a:gd name="T24" fmla="*/ 4 w 9"/>
                <a:gd name="T25" fmla="*/ 11 h 11"/>
                <a:gd name="T26" fmla="*/ 5 w 9"/>
                <a:gd name="T27" fmla="*/ 11 h 11"/>
                <a:gd name="T28" fmla="*/ 7 w 9"/>
                <a:gd name="T29" fmla="*/ 10 h 11"/>
                <a:gd name="T30" fmla="*/ 9 w 9"/>
                <a:gd name="T31" fmla="*/ 10 h 11"/>
                <a:gd name="T32" fmla="*/ 9 w 9"/>
                <a:gd name="T33" fmla="*/ 8 h 11"/>
                <a:gd name="T34" fmla="*/ 9 w 9"/>
                <a:gd name="T35" fmla="*/ 6 h 11"/>
                <a:gd name="T36" fmla="*/ 9 w 9"/>
                <a:gd name="T37" fmla="*/ 4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1"/>
                <a:gd name="T59" fmla="*/ 9 w 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1">
                  <a:moveTo>
                    <a:pt x="9" y="4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7364" name="Group 97">
            <a:extLst>
              <a:ext uri="{FF2B5EF4-FFF2-40B4-BE49-F238E27FC236}">
                <a16:creationId xmlns:a16="http://schemas.microsoft.com/office/drawing/2014/main" id="{8B49D93B-17A2-7C48-AB7B-AA60D5AB4A26}"/>
              </a:ext>
            </a:extLst>
          </p:cNvPr>
          <p:cNvGrpSpPr>
            <a:grpSpLocks/>
          </p:cNvGrpSpPr>
          <p:nvPr/>
        </p:nvGrpSpPr>
        <p:grpSpPr bwMode="auto">
          <a:xfrm>
            <a:off x="5902326" y="4918076"/>
            <a:ext cx="15875" cy="511175"/>
            <a:chOff x="2758" y="3098"/>
            <a:chExt cx="10" cy="322"/>
          </a:xfrm>
        </p:grpSpPr>
        <p:sp>
          <p:nvSpPr>
            <p:cNvPr id="57453" name="Freeform 79">
              <a:extLst>
                <a:ext uri="{FF2B5EF4-FFF2-40B4-BE49-F238E27FC236}">
                  <a16:creationId xmlns:a16="http://schemas.microsoft.com/office/drawing/2014/main" id="{DAA382D3-9F6E-EDF0-B7B0-ABEE70C0A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098"/>
              <a:ext cx="10" cy="8"/>
            </a:xfrm>
            <a:custGeom>
              <a:avLst/>
              <a:gdLst>
                <a:gd name="T0" fmla="*/ 10 w 10"/>
                <a:gd name="T1" fmla="*/ 6 h 8"/>
                <a:gd name="T2" fmla="*/ 8 w 10"/>
                <a:gd name="T3" fmla="*/ 4 h 8"/>
                <a:gd name="T4" fmla="*/ 8 w 10"/>
                <a:gd name="T5" fmla="*/ 2 h 8"/>
                <a:gd name="T6" fmla="*/ 6 w 10"/>
                <a:gd name="T7" fmla="*/ 0 h 8"/>
                <a:gd name="T8" fmla="*/ 4 w 10"/>
                <a:gd name="T9" fmla="*/ 0 h 8"/>
                <a:gd name="T10" fmla="*/ 4 w 10"/>
                <a:gd name="T11" fmla="*/ 0 h 8"/>
                <a:gd name="T12" fmla="*/ 2 w 10"/>
                <a:gd name="T13" fmla="*/ 0 h 8"/>
                <a:gd name="T14" fmla="*/ 0 w 10"/>
                <a:gd name="T15" fmla="*/ 2 h 8"/>
                <a:gd name="T16" fmla="*/ 0 w 10"/>
                <a:gd name="T17" fmla="*/ 4 h 8"/>
                <a:gd name="T18" fmla="*/ 0 w 10"/>
                <a:gd name="T19" fmla="*/ 4 h 8"/>
                <a:gd name="T20" fmla="*/ 0 w 10"/>
                <a:gd name="T21" fmla="*/ 4 h 8"/>
                <a:gd name="T22" fmla="*/ 0 w 10"/>
                <a:gd name="T23" fmla="*/ 6 h 8"/>
                <a:gd name="T24" fmla="*/ 2 w 10"/>
                <a:gd name="T25" fmla="*/ 8 h 8"/>
                <a:gd name="T26" fmla="*/ 4 w 10"/>
                <a:gd name="T27" fmla="*/ 8 h 8"/>
                <a:gd name="T28" fmla="*/ 4 w 10"/>
                <a:gd name="T29" fmla="*/ 8 h 8"/>
                <a:gd name="T30" fmla="*/ 6 w 10"/>
                <a:gd name="T31" fmla="*/ 8 h 8"/>
                <a:gd name="T32" fmla="*/ 8 w 10"/>
                <a:gd name="T33" fmla="*/ 6 h 8"/>
                <a:gd name="T34" fmla="*/ 10 w 10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8"/>
                <a:gd name="T56" fmla="*/ 10 w 10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8">
                  <a:moveTo>
                    <a:pt x="10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4" name="Freeform 80">
              <a:extLst>
                <a:ext uri="{FF2B5EF4-FFF2-40B4-BE49-F238E27FC236}">
                  <a16:creationId xmlns:a16="http://schemas.microsoft.com/office/drawing/2014/main" id="{539F533F-0F59-F3D7-57FA-4A801CE7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15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5" name="Freeform 81">
              <a:extLst>
                <a:ext uri="{FF2B5EF4-FFF2-40B4-BE49-F238E27FC236}">
                  <a16:creationId xmlns:a16="http://schemas.microsoft.com/office/drawing/2014/main" id="{FF26115C-92F3-50D3-8FB6-67F2CAD69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34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6" name="Freeform 82">
              <a:extLst>
                <a:ext uri="{FF2B5EF4-FFF2-40B4-BE49-F238E27FC236}">
                  <a16:creationId xmlns:a16="http://schemas.microsoft.com/office/drawing/2014/main" id="{5BE2E654-870B-8B7E-69FD-C9F822698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52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7" name="Freeform 83">
              <a:extLst>
                <a:ext uri="{FF2B5EF4-FFF2-40B4-BE49-F238E27FC236}">
                  <a16:creationId xmlns:a16="http://schemas.microsoft.com/office/drawing/2014/main" id="{0E7F0B6F-437A-BBD4-42F8-AA97C075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71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8" name="Freeform 84">
              <a:extLst>
                <a:ext uri="{FF2B5EF4-FFF2-40B4-BE49-F238E27FC236}">
                  <a16:creationId xmlns:a16="http://schemas.microsoft.com/office/drawing/2014/main" id="{05AAEDB2-C7BD-6AAC-19E6-43F7957E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89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9" name="Freeform 85">
              <a:extLst>
                <a:ext uri="{FF2B5EF4-FFF2-40B4-BE49-F238E27FC236}">
                  <a16:creationId xmlns:a16="http://schemas.microsoft.com/office/drawing/2014/main" id="{793133F5-EE68-EF6E-5E7C-C57C864A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208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0" name="Freeform 86">
              <a:extLst>
                <a:ext uri="{FF2B5EF4-FFF2-40B4-BE49-F238E27FC236}">
                  <a16:creationId xmlns:a16="http://schemas.microsoft.com/office/drawing/2014/main" id="{F89A6A7B-114F-01A4-3088-9D0508F8E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226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1" name="Freeform 87">
              <a:extLst>
                <a:ext uri="{FF2B5EF4-FFF2-40B4-BE49-F238E27FC236}">
                  <a16:creationId xmlns:a16="http://schemas.microsoft.com/office/drawing/2014/main" id="{F6BE98B7-22C5-B236-25EC-7827CC14B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245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2" name="Freeform 88">
              <a:extLst>
                <a:ext uri="{FF2B5EF4-FFF2-40B4-BE49-F238E27FC236}">
                  <a16:creationId xmlns:a16="http://schemas.microsoft.com/office/drawing/2014/main" id="{3BF469AD-5117-2EBC-4473-34BAFA51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263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3" name="Freeform 89">
              <a:extLst>
                <a:ext uri="{FF2B5EF4-FFF2-40B4-BE49-F238E27FC236}">
                  <a16:creationId xmlns:a16="http://schemas.microsoft.com/office/drawing/2014/main" id="{99BD2645-0472-E45E-D35A-98C63152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282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4" name="Freeform 90">
              <a:extLst>
                <a:ext uri="{FF2B5EF4-FFF2-40B4-BE49-F238E27FC236}">
                  <a16:creationId xmlns:a16="http://schemas.microsoft.com/office/drawing/2014/main" id="{D4A11E78-CDB5-282A-E0FF-BB633328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00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5" name="Freeform 91">
              <a:extLst>
                <a:ext uri="{FF2B5EF4-FFF2-40B4-BE49-F238E27FC236}">
                  <a16:creationId xmlns:a16="http://schemas.microsoft.com/office/drawing/2014/main" id="{D19C61C3-0CAF-8F9F-B15C-4DA078B6D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19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6" name="Freeform 92">
              <a:extLst>
                <a:ext uri="{FF2B5EF4-FFF2-40B4-BE49-F238E27FC236}">
                  <a16:creationId xmlns:a16="http://schemas.microsoft.com/office/drawing/2014/main" id="{DE79D6DF-93A8-7D50-FE66-D72125B13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37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7" name="Freeform 93">
              <a:extLst>
                <a:ext uri="{FF2B5EF4-FFF2-40B4-BE49-F238E27FC236}">
                  <a16:creationId xmlns:a16="http://schemas.microsoft.com/office/drawing/2014/main" id="{A2920C79-AB0F-5017-AA5D-C067B5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56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8" name="Freeform 94">
              <a:extLst>
                <a:ext uri="{FF2B5EF4-FFF2-40B4-BE49-F238E27FC236}">
                  <a16:creationId xmlns:a16="http://schemas.microsoft.com/office/drawing/2014/main" id="{31913995-FC48-5CA0-D33A-4C247F2CC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74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69" name="Freeform 95">
              <a:extLst>
                <a:ext uri="{FF2B5EF4-FFF2-40B4-BE49-F238E27FC236}">
                  <a16:creationId xmlns:a16="http://schemas.microsoft.com/office/drawing/2014/main" id="{F604E764-DEF9-4827-714C-BDBC4F3F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93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1 h 9"/>
                <a:gd name="T6" fmla="*/ 8 w 10"/>
                <a:gd name="T7" fmla="*/ 1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1 h 9"/>
                <a:gd name="T14" fmla="*/ 0 w 10"/>
                <a:gd name="T15" fmla="*/ 1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70" name="Freeform 96">
              <a:extLst>
                <a:ext uri="{FF2B5EF4-FFF2-40B4-BE49-F238E27FC236}">
                  <a16:creationId xmlns:a16="http://schemas.microsoft.com/office/drawing/2014/main" id="{FF6C4270-4260-C14E-8CD3-2AFCC909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411"/>
              <a:ext cx="10" cy="9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6 h 9"/>
                <a:gd name="T20" fmla="*/ 0 w 10"/>
                <a:gd name="T21" fmla="*/ 6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7365" name="Group 116">
            <a:extLst>
              <a:ext uri="{FF2B5EF4-FFF2-40B4-BE49-F238E27FC236}">
                <a16:creationId xmlns:a16="http://schemas.microsoft.com/office/drawing/2014/main" id="{A74A7A76-6929-9316-C481-CD78AB7D205E}"/>
              </a:ext>
            </a:extLst>
          </p:cNvPr>
          <p:cNvGrpSpPr>
            <a:grpSpLocks/>
          </p:cNvGrpSpPr>
          <p:nvPr/>
        </p:nvGrpSpPr>
        <p:grpSpPr bwMode="auto">
          <a:xfrm>
            <a:off x="4989514" y="4948239"/>
            <a:ext cx="14287" cy="511175"/>
            <a:chOff x="2183" y="3117"/>
            <a:chExt cx="9" cy="322"/>
          </a:xfrm>
        </p:grpSpPr>
        <p:sp>
          <p:nvSpPr>
            <p:cNvPr id="57435" name="Freeform 98">
              <a:extLst>
                <a:ext uri="{FF2B5EF4-FFF2-40B4-BE49-F238E27FC236}">
                  <a16:creationId xmlns:a16="http://schemas.microsoft.com/office/drawing/2014/main" id="{A35FBD18-CB69-9014-D237-AF97B348F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117"/>
              <a:ext cx="9" cy="7"/>
            </a:xfrm>
            <a:custGeom>
              <a:avLst/>
              <a:gdLst>
                <a:gd name="T0" fmla="*/ 9 w 9"/>
                <a:gd name="T1" fmla="*/ 5 h 7"/>
                <a:gd name="T2" fmla="*/ 7 w 9"/>
                <a:gd name="T3" fmla="*/ 4 h 7"/>
                <a:gd name="T4" fmla="*/ 7 w 9"/>
                <a:gd name="T5" fmla="*/ 2 h 7"/>
                <a:gd name="T6" fmla="*/ 5 w 9"/>
                <a:gd name="T7" fmla="*/ 0 h 7"/>
                <a:gd name="T8" fmla="*/ 4 w 9"/>
                <a:gd name="T9" fmla="*/ 0 h 7"/>
                <a:gd name="T10" fmla="*/ 4 w 9"/>
                <a:gd name="T11" fmla="*/ 0 h 7"/>
                <a:gd name="T12" fmla="*/ 2 w 9"/>
                <a:gd name="T13" fmla="*/ 0 h 7"/>
                <a:gd name="T14" fmla="*/ 0 w 9"/>
                <a:gd name="T15" fmla="*/ 2 h 7"/>
                <a:gd name="T16" fmla="*/ 0 w 9"/>
                <a:gd name="T17" fmla="*/ 4 h 7"/>
                <a:gd name="T18" fmla="*/ 0 w 9"/>
                <a:gd name="T19" fmla="*/ 4 h 7"/>
                <a:gd name="T20" fmla="*/ 0 w 9"/>
                <a:gd name="T21" fmla="*/ 4 h 7"/>
                <a:gd name="T22" fmla="*/ 0 w 9"/>
                <a:gd name="T23" fmla="*/ 5 h 7"/>
                <a:gd name="T24" fmla="*/ 2 w 9"/>
                <a:gd name="T25" fmla="*/ 7 h 7"/>
                <a:gd name="T26" fmla="*/ 4 w 9"/>
                <a:gd name="T27" fmla="*/ 7 h 7"/>
                <a:gd name="T28" fmla="*/ 4 w 9"/>
                <a:gd name="T29" fmla="*/ 7 h 7"/>
                <a:gd name="T30" fmla="*/ 5 w 9"/>
                <a:gd name="T31" fmla="*/ 7 h 7"/>
                <a:gd name="T32" fmla="*/ 7 w 9"/>
                <a:gd name="T33" fmla="*/ 5 h 7"/>
                <a:gd name="T34" fmla="*/ 9 w 9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7"/>
                <a:gd name="T56" fmla="*/ 9 w 9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7">
                  <a:moveTo>
                    <a:pt x="9" y="5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6" name="Freeform 99">
              <a:extLst>
                <a:ext uri="{FF2B5EF4-FFF2-40B4-BE49-F238E27FC236}">
                  <a16:creationId xmlns:a16="http://schemas.microsoft.com/office/drawing/2014/main" id="{34085C59-B434-4614-6BE9-219003320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134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7" name="Freeform 100">
              <a:extLst>
                <a:ext uri="{FF2B5EF4-FFF2-40B4-BE49-F238E27FC236}">
                  <a16:creationId xmlns:a16="http://schemas.microsoft.com/office/drawing/2014/main" id="{EF686C4B-12D2-E873-5BAE-739845B34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152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8" name="Freeform 101">
              <a:extLst>
                <a:ext uri="{FF2B5EF4-FFF2-40B4-BE49-F238E27FC236}">
                  <a16:creationId xmlns:a16="http://schemas.microsoft.com/office/drawing/2014/main" id="{6E2C5822-94CA-FDC9-E53E-63B4AD4F0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171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9" name="Freeform 102">
              <a:extLst>
                <a:ext uri="{FF2B5EF4-FFF2-40B4-BE49-F238E27FC236}">
                  <a16:creationId xmlns:a16="http://schemas.microsoft.com/office/drawing/2014/main" id="{1F0E1526-43C5-96D2-842A-EFD63A07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189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0" name="Freeform 103">
              <a:extLst>
                <a:ext uri="{FF2B5EF4-FFF2-40B4-BE49-F238E27FC236}">
                  <a16:creationId xmlns:a16="http://schemas.microsoft.com/office/drawing/2014/main" id="{B9D51948-9AD4-645F-966B-C5060D071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08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1" name="Freeform 104">
              <a:extLst>
                <a:ext uri="{FF2B5EF4-FFF2-40B4-BE49-F238E27FC236}">
                  <a16:creationId xmlns:a16="http://schemas.microsoft.com/office/drawing/2014/main" id="{F17A97E9-B4CB-CCF8-389F-D326E573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26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2" name="Freeform 105">
              <a:extLst>
                <a:ext uri="{FF2B5EF4-FFF2-40B4-BE49-F238E27FC236}">
                  <a16:creationId xmlns:a16="http://schemas.microsoft.com/office/drawing/2014/main" id="{404521D1-2172-7448-DA21-663AFE70E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45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3" name="Freeform 106">
              <a:extLst>
                <a:ext uri="{FF2B5EF4-FFF2-40B4-BE49-F238E27FC236}">
                  <a16:creationId xmlns:a16="http://schemas.microsoft.com/office/drawing/2014/main" id="{A57AFB43-074D-A2D7-96F0-2E0594A9A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63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4" name="Freeform 107">
              <a:extLst>
                <a:ext uri="{FF2B5EF4-FFF2-40B4-BE49-F238E27FC236}">
                  <a16:creationId xmlns:a16="http://schemas.microsoft.com/office/drawing/2014/main" id="{C8C1B618-8666-26D5-3E99-790A14463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82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5" name="Freeform 108">
              <a:extLst>
                <a:ext uri="{FF2B5EF4-FFF2-40B4-BE49-F238E27FC236}">
                  <a16:creationId xmlns:a16="http://schemas.microsoft.com/office/drawing/2014/main" id="{2770AF31-65FD-F5CC-A9B6-5DD77009A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300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6" name="Freeform 109">
              <a:extLst>
                <a:ext uri="{FF2B5EF4-FFF2-40B4-BE49-F238E27FC236}">
                  <a16:creationId xmlns:a16="http://schemas.microsoft.com/office/drawing/2014/main" id="{FA818DF8-E409-5F6A-3AA0-6EF651BF1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319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7" name="Freeform 110">
              <a:extLst>
                <a:ext uri="{FF2B5EF4-FFF2-40B4-BE49-F238E27FC236}">
                  <a16:creationId xmlns:a16="http://schemas.microsoft.com/office/drawing/2014/main" id="{528B25B7-2665-2513-AEAC-B318F090B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337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8" name="Freeform 111">
              <a:extLst>
                <a:ext uri="{FF2B5EF4-FFF2-40B4-BE49-F238E27FC236}">
                  <a16:creationId xmlns:a16="http://schemas.microsoft.com/office/drawing/2014/main" id="{4703ED56-DEE2-3C67-A3ED-8CB1D4664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356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49" name="Freeform 112">
              <a:extLst>
                <a:ext uri="{FF2B5EF4-FFF2-40B4-BE49-F238E27FC236}">
                  <a16:creationId xmlns:a16="http://schemas.microsoft.com/office/drawing/2014/main" id="{26F75700-105D-B460-13FA-87D6874D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374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0" name="Freeform 113">
              <a:extLst>
                <a:ext uri="{FF2B5EF4-FFF2-40B4-BE49-F238E27FC236}">
                  <a16:creationId xmlns:a16="http://schemas.microsoft.com/office/drawing/2014/main" id="{11A811F5-2C9E-D38F-0837-DC287042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393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1" name="Freeform 114">
              <a:extLst>
                <a:ext uri="{FF2B5EF4-FFF2-40B4-BE49-F238E27FC236}">
                  <a16:creationId xmlns:a16="http://schemas.microsoft.com/office/drawing/2014/main" id="{71691DCE-409B-5E2A-EA57-55F43CCCE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411"/>
              <a:ext cx="9" cy="9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6 h 9"/>
                <a:gd name="T20" fmla="*/ 0 w 9"/>
                <a:gd name="T21" fmla="*/ 6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6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52" name="Freeform 115">
              <a:extLst>
                <a:ext uri="{FF2B5EF4-FFF2-40B4-BE49-F238E27FC236}">
                  <a16:creationId xmlns:a16="http://schemas.microsoft.com/office/drawing/2014/main" id="{A724BDDC-4C2C-8A0E-57FA-342E5772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430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1 h 9"/>
                <a:gd name="T6" fmla="*/ 7 w 9"/>
                <a:gd name="T7" fmla="*/ 1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1 h 9"/>
                <a:gd name="T14" fmla="*/ 0 w 9"/>
                <a:gd name="T15" fmla="*/ 1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7366" name="Group 135">
            <a:extLst>
              <a:ext uri="{FF2B5EF4-FFF2-40B4-BE49-F238E27FC236}">
                <a16:creationId xmlns:a16="http://schemas.microsoft.com/office/drawing/2014/main" id="{57BF4A67-A9D4-77B1-CCD8-484208FCA639}"/>
              </a:ext>
            </a:extLst>
          </p:cNvPr>
          <p:cNvGrpSpPr>
            <a:grpSpLocks/>
          </p:cNvGrpSpPr>
          <p:nvPr/>
        </p:nvGrpSpPr>
        <p:grpSpPr bwMode="auto">
          <a:xfrm>
            <a:off x="8548689" y="4933951"/>
            <a:ext cx="15875" cy="511175"/>
            <a:chOff x="4425" y="3108"/>
            <a:chExt cx="10" cy="322"/>
          </a:xfrm>
        </p:grpSpPr>
        <p:sp>
          <p:nvSpPr>
            <p:cNvPr id="57417" name="Freeform 117">
              <a:extLst>
                <a:ext uri="{FF2B5EF4-FFF2-40B4-BE49-F238E27FC236}">
                  <a16:creationId xmlns:a16="http://schemas.microsoft.com/office/drawing/2014/main" id="{8D5E486D-56B3-AA19-AC0D-55B4EF133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108"/>
              <a:ext cx="10" cy="7"/>
            </a:xfrm>
            <a:custGeom>
              <a:avLst/>
              <a:gdLst>
                <a:gd name="T0" fmla="*/ 10 w 10"/>
                <a:gd name="T1" fmla="*/ 5 h 7"/>
                <a:gd name="T2" fmla="*/ 8 w 10"/>
                <a:gd name="T3" fmla="*/ 3 h 7"/>
                <a:gd name="T4" fmla="*/ 8 w 10"/>
                <a:gd name="T5" fmla="*/ 2 h 7"/>
                <a:gd name="T6" fmla="*/ 6 w 10"/>
                <a:gd name="T7" fmla="*/ 0 h 7"/>
                <a:gd name="T8" fmla="*/ 4 w 10"/>
                <a:gd name="T9" fmla="*/ 0 h 7"/>
                <a:gd name="T10" fmla="*/ 4 w 10"/>
                <a:gd name="T11" fmla="*/ 0 h 7"/>
                <a:gd name="T12" fmla="*/ 2 w 10"/>
                <a:gd name="T13" fmla="*/ 0 h 7"/>
                <a:gd name="T14" fmla="*/ 0 w 10"/>
                <a:gd name="T15" fmla="*/ 2 h 7"/>
                <a:gd name="T16" fmla="*/ 0 w 10"/>
                <a:gd name="T17" fmla="*/ 3 h 7"/>
                <a:gd name="T18" fmla="*/ 0 w 10"/>
                <a:gd name="T19" fmla="*/ 3 h 7"/>
                <a:gd name="T20" fmla="*/ 0 w 10"/>
                <a:gd name="T21" fmla="*/ 3 h 7"/>
                <a:gd name="T22" fmla="*/ 0 w 10"/>
                <a:gd name="T23" fmla="*/ 5 h 7"/>
                <a:gd name="T24" fmla="*/ 2 w 10"/>
                <a:gd name="T25" fmla="*/ 7 h 7"/>
                <a:gd name="T26" fmla="*/ 4 w 10"/>
                <a:gd name="T27" fmla="*/ 7 h 7"/>
                <a:gd name="T28" fmla="*/ 4 w 10"/>
                <a:gd name="T29" fmla="*/ 7 h 7"/>
                <a:gd name="T30" fmla="*/ 6 w 10"/>
                <a:gd name="T31" fmla="*/ 7 h 7"/>
                <a:gd name="T32" fmla="*/ 8 w 10"/>
                <a:gd name="T33" fmla="*/ 5 h 7"/>
                <a:gd name="T34" fmla="*/ 10 w 1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7"/>
                <a:gd name="T56" fmla="*/ 10 w 1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7">
                  <a:moveTo>
                    <a:pt x="10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8" name="Freeform 118">
              <a:extLst>
                <a:ext uri="{FF2B5EF4-FFF2-40B4-BE49-F238E27FC236}">
                  <a16:creationId xmlns:a16="http://schemas.microsoft.com/office/drawing/2014/main" id="{AD6BD864-FE28-5493-58E1-79BA910E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124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9" name="Freeform 119">
              <a:extLst>
                <a:ext uri="{FF2B5EF4-FFF2-40B4-BE49-F238E27FC236}">
                  <a16:creationId xmlns:a16="http://schemas.microsoft.com/office/drawing/2014/main" id="{1CD3AAD0-4593-7E6E-A798-76B55917C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143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0" name="Freeform 120">
              <a:extLst>
                <a:ext uri="{FF2B5EF4-FFF2-40B4-BE49-F238E27FC236}">
                  <a16:creationId xmlns:a16="http://schemas.microsoft.com/office/drawing/2014/main" id="{5943ED38-E482-9ED1-6172-B683AC6AA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161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1" name="Freeform 121">
              <a:extLst>
                <a:ext uri="{FF2B5EF4-FFF2-40B4-BE49-F238E27FC236}">
                  <a16:creationId xmlns:a16="http://schemas.microsoft.com/office/drawing/2014/main" id="{1C764B8D-30A7-D5F6-70E8-62F059F14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180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2" name="Freeform 122">
              <a:extLst>
                <a:ext uri="{FF2B5EF4-FFF2-40B4-BE49-F238E27FC236}">
                  <a16:creationId xmlns:a16="http://schemas.microsoft.com/office/drawing/2014/main" id="{283DA829-AC90-E083-EDE1-06C12172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198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3" name="Freeform 123">
              <a:extLst>
                <a:ext uri="{FF2B5EF4-FFF2-40B4-BE49-F238E27FC236}">
                  <a16:creationId xmlns:a16="http://schemas.microsoft.com/office/drawing/2014/main" id="{9D33AAB3-B3E1-8B50-23E9-D16F99B9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217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4" name="Freeform 124">
              <a:extLst>
                <a:ext uri="{FF2B5EF4-FFF2-40B4-BE49-F238E27FC236}">
                  <a16:creationId xmlns:a16="http://schemas.microsoft.com/office/drawing/2014/main" id="{C3CC7A61-B332-70B9-F201-52BEC19C5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235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5" name="Freeform 125">
              <a:extLst>
                <a:ext uri="{FF2B5EF4-FFF2-40B4-BE49-F238E27FC236}">
                  <a16:creationId xmlns:a16="http://schemas.microsoft.com/office/drawing/2014/main" id="{A263C680-FCAF-2652-17E7-DFE91ABA1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254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6" name="Freeform 126">
              <a:extLst>
                <a:ext uri="{FF2B5EF4-FFF2-40B4-BE49-F238E27FC236}">
                  <a16:creationId xmlns:a16="http://schemas.microsoft.com/office/drawing/2014/main" id="{3D688812-D134-0F9A-DC5C-57EC6CA5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272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7" name="Freeform 127">
              <a:extLst>
                <a:ext uri="{FF2B5EF4-FFF2-40B4-BE49-F238E27FC236}">
                  <a16:creationId xmlns:a16="http://schemas.microsoft.com/office/drawing/2014/main" id="{B45DF2DC-7D77-83FD-C956-ED61DDA66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291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4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4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8" name="Freeform 128">
              <a:extLst>
                <a:ext uri="{FF2B5EF4-FFF2-40B4-BE49-F238E27FC236}">
                  <a16:creationId xmlns:a16="http://schemas.microsoft.com/office/drawing/2014/main" id="{CA46DE28-AC28-6947-9864-A6A0386FE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09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29" name="Freeform 129">
              <a:extLst>
                <a:ext uri="{FF2B5EF4-FFF2-40B4-BE49-F238E27FC236}">
                  <a16:creationId xmlns:a16="http://schemas.microsoft.com/office/drawing/2014/main" id="{780B2298-D728-3804-DE41-E6169459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28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0" name="Freeform 130">
              <a:extLst>
                <a:ext uri="{FF2B5EF4-FFF2-40B4-BE49-F238E27FC236}">
                  <a16:creationId xmlns:a16="http://schemas.microsoft.com/office/drawing/2014/main" id="{2AB6D01B-E733-B192-72BF-A2312502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46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1" name="Freeform 131">
              <a:extLst>
                <a:ext uri="{FF2B5EF4-FFF2-40B4-BE49-F238E27FC236}">
                  <a16:creationId xmlns:a16="http://schemas.microsoft.com/office/drawing/2014/main" id="{17B29EAB-4EEE-6356-5954-119CBE92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65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2" name="Freeform 132">
              <a:extLst>
                <a:ext uri="{FF2B5EF4-FFF2-40B4-BE49-F238E27FC236}">
                  <a16:creationId xmlns:a16="http://schemas.microsoft.com/office/drawing/2014/main" id="{FE83605F-5AD5-EEA8-0F56-5F4D8CFCC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383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3" name="Freeform 133">
              <a:extLst>
                <a:ext uri="{FF2B5EF4-FFF2-40B4-BE49-F238E27FC236}">
                  <a16:creationId xmlns:a16="http://schemas.microsoft.com/office/drawing/2014/main" id="{35C347DC-3008-41BF-D80A-D1892C28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402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3 h 9"/>
                <a:gd name="T4" fmla="*/ 8 w 10"/>
                <a:gd name="T5" fmla="*/ 2 h 9"/>
                <a:gd name="T6" fmla="*/ 8 w 10"/>
                <a:gd name="T7" fmla="*/ 2 h 9"/>
                <a:gd name="T8" fmla="*/ 6 w 10"/>
                <a:gd name="T9" fmla="*/ 0 h 9"/>
                <a:gd name="T10" fmla="*/ 4 w 10"/>
                <a:gd name="T11" fmla="*/ 0 h 9"/>
                <a:gd name="T12" fmla="*/ 2 w 10"/>
                <a:gd name="T13" fmla="*/ 2 h 9"/>
                <a:gd name="T14" fmla="*/ 0 w 10"/>
                <a:gd name="T15" fmla="*/ 2 h 9"/>
                <a:gd name="T16" fmla="*/ 0 w 10"/>
                <a:gd name="T17" fmla="*/ 3 h 9"/>
                <a:gd name="T18" fmla="*/ 0 w 10"/>
                <a:gd name="T19" fmla="*/ 5 h 9"/>
                <a:gd name="T20" fmla="*/ 0 w 10"/>
                <a:gd name="T21" fmla="*/ 5 h 9"/>
                <a:gd name="T22" fmla="*/ 0 w 10"/>
                <a:gd name="T23" fmla="*/ 7 h 9"/>
                <a:gd name="T24" fmla="*/ 2 w 10"/>
                <a:gd name="T25" fmla="*/ 9 h 9"/>
                <a:gd name="T26" fmla="*/ 4 w 10"/>
                <a:gd name="T27" fmla="*/ 9 h 9"/>
                <a:gd name="T28" fmla="*/ 4 w 10"/>
                <a:gd name="T29" fmla="*/ 9 h 9"/>
                <a:gd name="T30" fmla="*/ 6 w 10"/>
                <a:gd name="T31" fmla="*/ 9 h 9"/>
                <a:gd name="T32" fmla="*/ 8 w 10"/>
                <a:gd name="T33" fmla="*/ 7 h 9"/>
                <a:gd name="T34" fmla="*/ 10 w 10"/>
                <a:gd name="T35" fmla="*/ 7 h 9"/>
                <a:gd name="T36" fmla="*/ 10 w 10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9"/>
                <a:gd name="T59" fmla="*/ 10 w 10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9">
                  <a:moveTo>
                    <a:pt x="10" y="5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34" name="Freeform 134">
              <a:extLst>
                <a:ext uri="{FF2B5EF4-FFF2-40B4-BE49-F238E27FC236}">
                  <a16:creationId xmlns:a16="http://schemas.microsoft.com/office/drawing/2014/main" id="{CFF79623-F6A9-D5E9-88A9-2F5AB7E35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420"/>
              <a:ext cx="10" cy="10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8 w 10"/>
                <a:gd name="T5" fmla="*/ 2 h 10"/>
                <a:gd name="T6" fmla="*/ 8 w 10"/>
                <a:gd name="T7" fmla="*/ 2 h 10"/>
                <a:gd name="T8" fmla="*/ 6 w 10"/>
                <a:gd name="T9" fmla="*/ 0 h 10"/>
                <a:gd name="T10" fmla="*/ 4 w 10"/>
                <a:gd name="T11" fmla="*/ 0 h 10"/>
                <a:gd name="T12" fmla="*/ 2 w 10"/>
                <a:gd name="T13" fmla="*/ 2 h 10"/>
                <a:gd name="T14" fmla="*/ 0 w 10"/>
                <a:gd name="T15" fmla="*/ 2 h 10"/>
                <a:gd name="T16" fmla="*/ 0 w 10"/>
                <a:gd name="T17" fmla="*/ 4 h 10"/>
                <a:gd name="T18" fmla="*/ 0 w 10"/>
                <a:gd name="T19" fmla="*/ 6 h 10"/>
                <a:gd name="T20" fmla="*/ 0 w 10"/>
                <a:gd name="T21" fmla="*/ 6 h 10"/>
                <a:gd name="T22" fmla="*/ 0 w 10"/>
                <a:gd name="T23" fmla="*/ 8 h 10"/>
                <a:gd name="T24" fmla="*/ 2 w 10"/>
                <a:gd name="T25" fmla="*/ 10 h 10"/>
                <a:gd name="T26" fmla="*/ 4 w 10"/>
                <a:gd name="T27" fmla="*/ 10 h 10"/>
                <a:gd name="T28" fmla="*/ 4 w 10"/>
                <a:gd name="T29" fmla="*/ 10 h 10"/>
                <a:gd name="T30" fmla="*/ 6 w 10"/>
                <a:gd name="T31" fmla="*/ 10 h 10"/>
                <a:gd name="T32" fmla="*/ 8 w 10"/>
                <a:gd name="T33" fmla="*/ 8 h 10"/>
                <a:gd name="T34" fmla="*/ 10 w 10"/>
                <a:gd name="T35" fmla="*/ 8 h 10"/>
                <a:gd name="T36" fmla="*/ 10 w 10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0"/>
                <a:gd name="T59" fmla="*/ 10 w 10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0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7367" name="Group 154">
            <a:extLst>
              <a:ext uri="{FF2B5EF4-FFF2-40B4-BE49-F238E27FC236}">
                <a16:creationId xmlns:a16="http://schemas.microsoft.com/office/drawing/2014/main" id="{40BA74BB-8E46-EDC5-68E3-AABC4F6DFF56}"/>
              </a:ext>
            </a:extLst>
          </p:cNvPr>
          <p:cNvGrpSpPr>
            <a:grpSpLocks/>
          </p:cNvGrpSpPr>
          <p:nvPr/>
        </p:nvGrpSpPr>
        <p:grpSpPr bwMode="auto">
          <a:xfrm>
            <a:off x="9401175" y="4903789"/>
            <a:ext cx="14288" cy="511175"/>
            <a:chOff x="4962" y="3089"/>
            <a:chExt cx="9" cy="322"/>
          </a:xfrm>
        </p:grpSpPr>
        <p:sp>
          <p:nvSpPr>
            <p:cNvPr id="57399" name="Freeform 136">
              <a:extLst>
                <a:ext uri="{FF2B5EF4-FFF2-40B4-BE49-F238E27FC236}">
                  <a16:creationId xmlns:a16="http://schemas.microsoft.com/office/drawing/2014/main" id="{271CD5EC-73FA-9872-0751-899DB1250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089"/>
              <a:ext cx="9" cy="8"/>
            </a:xfrm>
            <a:custGeom>
              <a:avLst/>
              <a:gdLst>
                <a:gd name="T0" fmla="*/ 9 w 9"/>
                <a:gd name="T1" fmla="*/ 6 h 8"/>
                <a:gd name="T2" fmla="*/ 7 w 9"/>
                <a:gd name="T3" fmla="*/ 4 h 8"/>
                <a:gd name="T4" fmla="*/ 7 w 9"/>
                <a:gd name="T5" fmla="*/ 2 h 8"/>
                <a:gd name="T6" fmla="*/ 5 w 9"/>
                <a:gd name="T7" fmla="*/ 0 h 8"/>
                <a:gd name="T8" fmla="*/ 4 w 9"/>
                <a:gd name="T9" fmla="*/ 0 h 8"/>
                <a:gd name="T10" fmla="*/ 4 w 9"/>
                <a:gd name="T11" fmla="*/ 0 h 8"/>
                <a:gd name="T12" fmla="*/ 2 w 9"/>
                <a:gd name="T13" fmla="*/ 0 h 8"/>
                <a:gd name="T14" fmla="*/ 0 w 9"/>
                <a:gd name="T15" fmla="*/ 2 h 8"/>
                <a:gd name="T16" fmla="*/ 0 w 9"/>
                <a:gd name="T17" fmla="*/ 4 h 8"/>
                <a:gd name="T18" fmla="*/ 0 w 9"/>
                <a:gd name="T19" fmla="*/ 4 h 8"/>
                <a:gd name="T20" fmla="*/ 0 w 9"/>
                <a:gd name="T21" fmla="*/ 4 h 8"/>
                <a:gd name="T22" fmla="*/ 0 w 9"/>
                <a:gd name="T23" fmla="*/ 6 h 8"/>
                <a:gd name="T24" fmla="*/ 2 w 9"/>
                <a:gd name="T25" fmla="*/ 8 h 8"/>
                <a:gd name="T26" fmla="*/ 4 w 9"/>
                <a:gd name="T27" fmla="*/ 8 h 8"/>
                <a:gd name="T28" fmla="*/ 4 w 9"/>
                <a:gd name="T29" fmla="*/ 8 h 8"/>
                <a:gd name="T30" fmla="*/ 5 w 9"/>
                <a:gd name="T31" fmla="*/ 8 h 8"/>
                <a:gd name="T32" fmla="*/ 7 w 9"/>
                <a:gd name="T33" fmla="*/ 6 h 8"/>
                <a:gd name="T34" fmla="*/ 9 w 9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8"/>
                <a:gd name="T56" fmla="*/ 9 w 9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8">
                  <a:moveTo>
                    <a:pt x="9" y="6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0" name="Freeform 137">
              <a:extLst>
                <a:ext uri="{FF2B5EF4-FFF2-40B4-BE49-F238E27FC236}">
                  <a16:creationId xmlns:a16="http://schemas.microsoft.com/office/drawing/2014/main" id="{685ECB5A-E75C-6FBA-1BD5-0DA8DB2A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106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1" name="Freeform 138">
              <a:extLst>
                <a:ext uri="{FF2B5EF4-FFF2-40B4-BE49-F238E27FC236}">
                  <a16:creationId xmlns:a16="http://schemas.microsoft.com/office/drawing/2014/main" id="{FD5D01C9-B5E7-6C66-A4EC-9541B605C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124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2" name="Freeform 139">
              <a:extLst>
                <a:ext uri="{FF2B5EF4-FFF2-40B4-BE49-F238E27FC236}">
                  <a16:creationId xmlns:a16="http://schemas.microsoft.com/office/drawing/2014/main" id="{29BB6BC0-23C9-53E7-2E58-3916FC7EB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143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3" name="Freeform 140">
              <a:extLst>
                <a:ext uri="{FF2B5EF4-FFF2-40B4-BE49-F238E27FC236}">
                  <a16:creationId xmlns:a16="http://schemas.microsoft.com/office/drawing/2014/main" id="{E9BC1128-0388-E05F-B36B-07607CF2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161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4" name="Freeform 141">
              <a:extLst>
                <a:ext uri="{FF2B5EF4-FFF2-40B4-BE49-F238E27FC236}">
                  <a16:creationId xmlns:a16="http://schemas.microsoft.com/office/drawing/2014/main" id="{23008D6D-74A8-E3E5-61D8-6FECD9E0F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180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5" name="Freeform 142">
              <a:extLst>
                <a:ext uri="{FF2B5EF4-FFF2-40B4-BE49-F238E27FC236}">
                  <a16:creationId xmlns:a16="http://schemas.microsoft.com/office/drawing/2014/main" id="{B36F1C34-20CF-F9C9-824E-704F6C31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198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6" name="Freeform 143">
              <a:extLst>
                <a:ext uri="{FF2B5EF4-FFF2-40B4-BE49-F238E27FC236}">
                  <a16:creationId xmlns:a16="http://schemas.microsoft.com/office/drawing/2014/main" id="{8666625E-DA14-A807-9453-29F3587E9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217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7" name="Freeform 144">
              <a:extLst>
                <a:ext uri="{FF2B5EF4-FFF2-40B4-BE49-F238E27FC236}">
                  <a16:creationId xmlns:a16="http://schemas.microsoft.com/office/drawing/2014/main" id="{0600F651-0CE5-89B7-C7C5-2B8C32084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235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8" name="Freeform 145">
              <a:extLst>
                <a:ext uri="{FF2B5EF4-FFF2-40B4-BE49-F238E27FC236}">
                  <a16:creationId xmlns:a16="http://schemas.microsoft.com/office/drawing/2014/main" id="{8229AF2C-89D3-78CD-983F-9A09C8BA1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254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09" name="Freeform 146">
              <a:extLst>
                <a:ext uri="{FF2B5EF4-FFF2-40B4-BE49-F238E27FC236}">
                  <a16:creationId xmlns:a16="http://schemas.microsoft.com/office/drawing/2014/main" id="{366C7417-B0FB-FA51-7B8D-6A7D2385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272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0" name="Freeform 147">
              <a:extLst>
                <a:ext uri="{FF2B5EF4-FFF2-40B4-BE49-F238E27FC236}">
                  <a16:creationId xmlns:a16="http://schemas.microsoft.com/office/drawing/2014/main" id="{BF7CEC63-43A0-189A-6094-79EB218F3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291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4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4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1" name="Freeform 148">
              <a:extLst>
                <a:ext uri="{FF2B5EF4-FFF2-40B4-BE49-F238E27FC236}">
                  <a16:creationId xmlns:a16="http://schemas.microsoft.com/office/drawing/2014/main" id="{33DB616A-E2AE-65A0-06F0-80406423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309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2" name="Freeform 149">
              <a:extLst>
                <a:ext uri="{FF2B5EF4-FFF2-40B4-BE49-F238E27FC236}">
                  <a16:creationId xmlns:a16="http://schemas.microsoft.com/office/drawing/2014/main" id="{7BAD268C-0355-5406-702D-0966B3C6D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328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3" name="Freeform 150">
              <a:extLst>
                <a:ext uri="{FF2B5EF4-FFF2-40B4-BE49-F238E27FC236}">
                  <a16:creationId xmlns:a16="http://schemas.microsoft.com/office/drawing/2014/main" id="{3C0D249C-BFC7-473A-677D-1373FDAF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346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4" name="Freeform 151">
              <a:extLst>
                <a:ext uri="{FF2B5EF4-FFF2-40B4-BE49-F238E27FC236}">
                  <a16:creationId xmlns:a16="http://schemas.microsoft.com/office/drawing/2014/main" id="{50AD8090-4692-5E28-B5EA-D6230809D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365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5" name="Freeform 152">
              <a:extLst>
                <a:ext uri="{FF2B5EF4-FFF2-40B4-BE49-F238E27FC236}">
                  <a16:creationId xmlns:a16="http://schemas.microsoft.com/office/drawing/2014/main" id="{8F8E0CF2-1A49-BFEF-7483-11A66F731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383"/>
              <a:ext cx="9" cy="10"/>
            </a:xfrm>
            <a:custGeom>
              <a:avLst/>
              <a:gdLst>
                <a:gd name="T0" fmla="*/ 9 w 9"/>
                <a:gd name="T1" fmla="*/ 6 h 10"/>
                <a:gd name="T2" fmla="*/ 9 w 9"/>
                <a:gd name="T3" fmla="*/ 4 h 10"/>
                <a:gd name="T4" fmla="*/ 7 w 9"/>
                <a:gd name="T5" fmla="*/ 2 h 10"/>
                <a:gd name="T6" fmla="*/ 7 w 9"/>
                <a:gd name="T7" fmla="*/ 2 h 10"/>
                <a:gd name="T8" fmla="*/ 5 w 9"/>
                <a:gd name="T9" fmla="*/ 0 h 10"/>
                <a:gd name="T10" fmla="*/ 4 w 9"/>
                <a:gd name="T11" fmla="*/ 0 h 10"/>
                <a:gd name="T12" fmla="*/ 2 w 9"/>
                <a:gd name="T13" fmla="*/ 2 h 10"/>
                <a:gd name="T14" fmla="*/ 0 w 9"/>
                <a:gd name="T15" fmla="*/ 2 h 10"/>
                <a:gd name="T16" fmla="*/ 0 w 9"/>
                <a:gd name="T17" fmla="*/ 4 h 10"/>
                <a:gd name="T18" fmla="*/ 0 w 9"/>
                <a:gd name="T19" fmla="*/ 6 h 10"/>
                <a:gd name="T20" fmla="*/ 0 w 9"/>
                <a:gd name="T21" fmla="*/ 6 h 10"/>
                <a:gd name="T22" fmla="*/ 0 w 9"/>
                <a:gd name="T23" fmla="*/ 8 h 10"/>
                <a:gd name="T24" fmla="*/ 2 w 9"/>
                <a:gd name="T25" fmla="*/ 10 h 10"/>
                <a:gd name="T26" fmla="*/ 4 w 9"/>
                <a:gd name="T27" fmla="*/ 10 h 10"/>
                <a:gd name="T28" fmla="*/ 4 w 9"/>
                <a:gd name="T29" fmla="*/ 10 h 10"/>
                <a:gd name="T30" fmla="*/ 5 w 9"/>
                <a:gd name="T31" fmla="*/ 10 h 10"/>
                <a:gd name="T32" fmla="*/ 7 w 9"/>
                <a:gd name="T33" fmla="*/ 8 h 10"/>
                <a:gd name="T34" fmla="*/ 9 w 9"/>
                <a:gd name="T35" fmla="*/ 8 h 10"/>
                <a:gd name="T36" fmla="*/ 9 w 9"/>
                <a:gd name="T37" fmla="*/ 6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0"/>
                <a:gd name="T59" fmla="*/ 9 w 9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7416" name="Freeform 153">
              <a:extLst>
                <a:ext uri="{FF2B5EF4-FFF2-40B4-BE49-F238E27FC236}">
                  <a16:creationId xmlns:a16="http://schemas.microsoft.com/office/drawing/2014/main" id="{BFD848B6-5033-C3BB-3AF4-8E0075618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402"/>
              <a:ext cx="9" cy="9"/>
            </a:xfrm>
            <a:custGeom>
              <a:avLst/>
              <a:gdLst>
                <a:gd name="T0" fmla="*/ 9 w 9"/>
                <a:gd name="T1" fmla="*/ 5 h 9"/>
                <a:gd name="T2" fmla="*/ 9 w 9"/>
                <a:gd name="T3" fmla="*/ 3 h 9"/>
                <a:gd name="T4" fmla="*/ 7 w 9"/>
                <a:gd name="T5" fmla="*/ 2 h 9"/>
                <a:gd name="T6" fmla="*/ 7 w 9"/>
                <a:gd name="T7" fmla="*/ 2 h 9"/>
                <a:gd name="T8" fmla="*/ 5 w 9"/>
                <a:gd name="T9" fmla="*/ 0 h 9"/>
                <a:gd name="T10" fmla="*/ 4 w 9"/>
                <a:gd name="T11" fmla="*/ 0 h 9"/>
                <a:gd name="T12" fmla="*/ 2 w 9"/>
                <a:gd name="T13" fmla="*/ 2 h 9"/>
                <a:gd name="T14" fmla="*/ 0 w 9"/>
                <a:gd name="T15" fmla="*/ 2 h 9"/>
                <a:gd name="T16" fmla="*/ 0 w 9"/>
                <a:gd name="T17" fmla="*/ 3 h 9"/>
                <a:gd name="T18" fmla="*/ 0 w 9"/>
                <a:gd name="T19" fmla="*/ 5 h 9"/>
                <a:gd name="T20" fmla="*/ 0 w 9"/>
                <a:gd name="T21" fmla="*/ 5 h 9"/>
                <a:gd name="T22" fmla="*/ 0 w 9"/>
                <a:gd name="T23" fmla="*/ 7 h 9"/>
                <a:gd name="T24" fmla="*/ 2 w 9"/>
                <a:gd name="T25" fmla="*/ 9 h 9"/>
                <a:gd name="T26" fmla="*/ 4 w 9"/>
                <a:gd name="T27" fmla="*/ 9 h 9"/>
                <a:gd name="T28" fmla="*/ 4 w 9"/>
                <a:gd name="T29" fmla="*/ 9 h 9"/>
                <a:gd name="T30" fmla="*/ 5 w 9"/>
                <a:gd name="T31" fmla="*/ 9 h 9"/>
                <a:gd name="T32" fmla="*/ 7 w 9"/>
                <a:gd name="T33" fmla="*/ 7 h 9"/>
                <a:gd name="T34" fmla="*/ 9 w 9"/>
                <a:gd name="T35" fmla="*/ 7 h 9"/>
                <a:gd name="T36" fmla="*/ 9 w 9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9"/>
                <a:gd name="T59" fmla="*/ 9 w 9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9">
                  <a:moveTo>
                    <a:pt x="9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7368" name="Rectangle 155">
            <a:extLst>
              <a:ext uri="{FF2B5EF4-FFF2-40B4-BE49-F238E27FC236}">
                <a16:creationId xmlns:a16="http://schemas.microsoft.com/office/drawing/2014/main" id="{0BBF3868-6F34-A2DC-106B-BF1483B2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4" y="5411788"/>
            <a:ext cx="504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69" name="Rectangle 156">
            <a:extLst>
              <a:ext uri="{FF2B5EF4-FFF2-40B4-BE49-F238E27FC236}">
                <a16:creationId xmlns:a16="http://schemas.microsoft.com/office/drawing/2014/main" id="{45C78FC7-D8BC-FF72-0ACD-609B716B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9" y="5397501"/>
            <a:ext cx="5667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70" name="Rectangle 157">
            <a:extLst>
              <a:ext uri="{FF2B5EF4-FFF2-40B4-BE49-F238E27FC236}">
                <a16:creationId xmlns:a16="http://schemas.microsoft.com/office/drawing/2014/main" id="{DFCBF1AE-A729-1014-2A86-C3F6C171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5400676"/>
            <a:ext cx="444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GEN</a:t>
            </a:r>
            <a:endParaRPr lang="it-IT" altLang="it-IT"/>
          </a:p>
        </p:txBody>
      </p:sp>
      <p:sp>
        <p:nvSpPr>
          <p:cNvPr id="57371" name="Rectangle 158">
            <a:extLst>
              <a:ext uri="{FF2B5EF4-FFF2-40B4-BE49-F238E27FC236}">
                <a16:creationId xmlns:a16="http://schemas.microsoft.com/office/drawing/2014/main" id="{30BB46D7-BF3B-8B16-F889-13D96804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5411788"/>
            <a:ext cx="476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72" name="Rectangle 159">
            <a:extLst>
              <a:ext uri="{FF2B5EF4-FFF2-40B4-BE49-F238E27FC236}">
                <a16:creationId xmlns:a16="http://schemas.microsoft.com/office/drawing/2014/main" id="{EDCBB1A3-5DBB-F9BB-2E7D-7970E800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1" y="5397501"/>
            <a:ext cx="538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73" name="Rectangle 160">
            <a:extLst>
              <a:ext uri="{FF2B5EF4-FFF2-40B4-BE49-F238E27FC236}">
                <a16:creationId xmlns:a16="http://schemas.microsoft.com/office/drawing/2014/main" id="{342DB9F3-C512-06CC-443B-B7E51B76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1" y="5400676"/>
            <a:ext cx="3975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FEB</a:t>
            </a:r>
            <a:endParaRPr lang="it-IT" altLang="it-IT"/>
          </a:p>
        </p:txBody>
      </p:sp>
      <p:sp>
        <p:nvSpPr>
          <p:cNvPr id="57374" name="Rectangle 161">
            <a:extLst>
              <a:ext uri="{FF2B5EF4-FFF2-40B4-BE49-F238E27FC236}">
                <a16:creationId xmlns:a16="http://schemas.microsoft.com/office/drawing/2014/main" id="{1A7191BB-51C4-DA37-3EF7-3D8C69E2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5411788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75" name="Rectangle 162">
            <a:extLst>
              <a:ext uri="{FF2B5EF4-FFF2-40B4-BE49-F238E27FC236}">
                <a16:creationId xmlns:a16="http://schemas.microsoft.com/office/drawing/2014/main" id="{4AD90CF6-BCBC-4AE1-F1A2-AD0386F46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5397501"/>
            <a:ext cx="5969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76" name="Rectangle 163">
            <a:extLst>
              <a:ext uri="{FF2B5EF4-FFF2-40B4-BE49-F238E27FC236}">
                <a16:creationId xmlns:a16="http://schemas.microsoft.com/office/drawing/2014/main" id="{CF8D049C-9BEA-2F48-43FB-8B8F5A28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9" y="5400676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MAR</a:t>
            </a:r>
            <a:endParaRPr lang="it-IT" altLang="it-IT"/>
          </a:p>
        </p:txBody>
      </p:sp>
      <p:sp>
        <p:nvSpPr>
          <p:cNvPr id="57377" name="Rectangle 164">
            <a:extLst>
              <a:ext uri="{FF2B5EF4-FFF2-40B4-BE49-F238E27FC236}">
                <a16:creationId xmlns:a16="http://schemas.microsoft.com/office/drawing/2014/main" id="{604F3AEE-E974-0106-DEC0-60FFE8B6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5394326"/>
            <a:ext cx="490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78" name="Rectangle 165">
            <a:extLst>
              <a:ext uri="{FF2B5EF4-FFF2-40B4-BE49-F238E27FC236}">
                <a16:creationId xmlns:a16="http://schemas.microsoft.com/office/drawing/2014/main" id="{F6B7108B-D4F1-7A9A-C5E1-118B65673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380039"/>
            <a:ext cx="5349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79" name="Rectangle 166">
            <a:extLst>
              <a:ext uri="{FF2B5EF4-FFF2-40B4-BE49-F238E27FC236}">
                <a16:creationId xmlns:a16="http://schemas.microsoft.com/office/drawing/2014/main" id="{558D0791-FE79-DF6A-9FAE-E4971025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6" y="5383214"/>
            <a:ext cx="419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APR</a:t>
            </a:r>
            <a:endParaRPr lang="it-IT" altLang="it-IT"/>
          </a:p>
        </p:txBody>
      </p:sp>
      <p:sp>
        <p:nvSpPr>
          <p:cNvPr id="57380" name="Rectangle 167">
            <a:extLst>
              <a:ext uri="{FF2B5EF4-FFF2-40B4-BE49-F238E27FC236}">
                <a16:creationId xmlns:a16="http://schemas.microsoft.com/office/drawing/2014/main" id="{551BF743-61AE-7CBB-F1BE-96FBADFC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225" y="5394326"/>
            <a:ext cx="552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81" name="Rectangle 168">
            <a:extLst>
              <a:ext uri="{FF2B5EF4-FFF2-40B4-BE49-F238E27FC236}">
                <a16:creationId xmlns:a16="http://schemas.microsoft.com/office/drawing/2014/main" id="{355FFB0D-E0AD-C13A-2352-A7F5EFE1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9" y="5380039"/>
            <a:ext cx="61118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82" name="Rectangle 169">
            <a:extLst>
              <a:ext uri="{FF2B5EF4-FFF2-40B4-BE49-F238E27FC236}">
                <a16:creationId xmlns:a16="http://schemas.microsoft.com/office/drawing/2014/main" id="{80060BA5-7931-3EB3-9FE5-C7EFB18EE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9" y="5383214"/>
            <a:ext cx="468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MAG</a:t>
            </a:r>
            <a:endParaRPr lang="it-IT" altLang="it-IT"/>
          </a:p>
        </p:txBody>
      </p:sp>
      <p:sp>
        <p:nvSpPr>
          <p:cNvPr id="57383" name="Rectangle 170">
            <a:extLst>
              <a:ext uri="{FF2B5EF4-FFF2-40B4-BE49-F238E27FC236}">
                <a16:creationId xmlns:a16="http://schemas.microsoft.com/office/drawing/2014/main" id="{19795584-E742-2627-9001-15CA0427C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4" y="5394326"/>
            <a:ext cx="428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84" name="Rectangle 171">
            <a:extLst>
              <a:ext uri="{FF2B5EF4-FFF2-40B4-BE49-F238E27FC236}">
                <a16:creationId xmlns:a16="http://schemas.microsoft.com/office/drawing/2014/main" id="{3611BF87-DD4F-A917-A5C1-5A8431B6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5380039"/>
            <a:ext cx="4889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85" name="Rectangle 172">
            <a:extLst>
              <a:ext uri="{FF2B5EF4-FFF2-40B4-BE49-F238E27FC236}">
                <a16:creationId xmlns:a16="http://schemas.microsoft.com/office/drawing/2014/main" id="{A31E896F-B260-B6FC-7D7C-92EBAEA6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076" y="5383214"/>
            <a:ext cx="3654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GIU</a:t>
            </a:r>
            <a:endParaRPr lang="it-IT" altLang="it-IT"/>
          </a:p>
        </p:txBody>
      </p:sp>
      <p:sp>
        <p:nvSpPr>
          <p:cNvPr id="57386" name="Rectangle 173">
            <a:extLst>
              <a:ext uri="{FF2B5EF4-FFF2-40B4-BE49-F238E27FC236}">
                <a16:creationId xmlns:a16="http://schemas.microsoft.com/office/drawing/2014/main" id="{05BAD5EC-7048-6E16-31EA-E9EEAC5C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525" y="5394326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87" name="Rectangle 174">
            <a:extLst>
              <a:ext uri="{FF2B5EF4-FFF2-40B4-BE49-F238E27FC236}">
                <a16:creationId xmlns:a16="http://schemas.microsoft.com/office/drawing/2014/main" id="{AD35B193-1FE3-4710-4884-F8582B075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5380039"/>
            <a:ext cx="5524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88" name="Rectangle 175">
            <a:extLst>
              <a:ext uri="{FF2B5EF4-FFF2-40B4-BE49-F238E27FC236}">
                <a16:creationId xmlns:a16="http://schemas.microsoft.com/office/drawing/2014/main" id="{6E93B7F3-052B-8E07-F8FA-9A108B5B5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5383214"/>
            <a:ext cx="421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LUG</a:t>
            </a:r>
            <a:endParaRPr lang="it-IT" altLang="it-IT"/>
          </a:p>
        </p:txBody>
      </p:sp>
      <p:sp>
        <p:nvSpPr>
          <p:cNvPr id="24752" name="Rectangle 176">
            <a:extLst>
              <a:ext uri="{FF2B5EF4-FFF2-40B4-BE49-F238E27FC236}">
                <a16:creationId xmlns:a16="http://schemas.microsoft.com/office/drawing/2014/main" id="{8D19F3E7-66EC-3983-1124-53FDAB675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4" y="2190751"/>
            <a:ext cx="992187" cy="17621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753" name="Rectangle 177">
            <a:extLst>
              <a:ext uri="{FF2B5EF4-FFF2-40B4-BE49-F238E27FC236}">
                <a16:creationId xmlns:a16="http://schemas.microsoft.com/office/drawing/2014/main" id="{BD87560F-26C3-86FC-70AC-2A28C054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2951163"/>
            <a:ext cx="1217612" cy="176212"/>
          </a:xfrm>
          <a:prstGeom prst="rect">
            <a:avLst/>
          </a:prstGeom>
          <a:solidFill>
            <a:srgbClr val="3366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754" name="Rectangle 178">
            <a:extLst>
              <a:ext uri="{FF2B5EF4-FFF2-40B4-BE49-F238E27FC236}">
                <a16:creationId xmlns:a16="http://schemas.microsoft.com/office/drawing/2014/main" id="{070E71C7-86BB-6EB2-92BB-F79BB2C9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3568700"/>
            <a:ext cx="2643188" cy="177800"/>
          </a:xfrm>
          <a:prstGeom prst="rect">
            <a:avLst/>
          </a:prstGeom>
          <a:solidFill>
            <a:srgbClr val="3366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92" name="Rectangle 179">
            <a:extLst>
              <a:ext uri="{FF2B5EF4-FFF2-40B4-BE49-F238E27FC236}">
                <a16:creationId xmlns:a16="http://schemas.microsoft.com/office/drawing/2014/main" id="{407DEA71-83DD-C716-538C-D76E5C56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1400175"/>
            <a:ext cx="10366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93" name="Rectangle 180">
            <a:extLst>
              <a:ext uri="{FF2B5EF4-FFF2-40B4-BE49-F238E27FC236}">
                <a16:creationId xmlns:a16="http://schemas.microsoft.com/office/drawing/2014/main" id="{C29155EC-4E7B-4FD7-2B73-EBFE2A54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3265488"/>
            <a:ext cx="10541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94" name="Rectangle 181">
            <a:extLst>
              <a:ext uri="{FF2B5EF4-FFF2-40B4-BE49-F238E27FC236}">
                <a16:creationId xmlns:a16="http://schemas.microsoft.com/office/drawing/2014/main" id="{1950B853-C3DF-36B2-7441-B16CA61A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1" y="3268664"/>
            <a:ext cx="9089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ATTIVITA'</a:t>
            </a:r>
            <a:endParaRPr lang="it-IT" altLang="it-IT"/>
          </a:p>
        </p:txBody>
      </p:sp>
      <p:sp>
        <p:nvSpPr>
          <p:cNvPr id="57395" name="Rectangle 182">
            <a:extLst>
              <a:ext uri="{FF2B5EF4-FFF2-40B4-BE49-F238E27FC236}">
                <a16:creationId xmlns:a16="http://schemas.microsoft.com/office/drawing/2014/main" id="{2E26C304-6260-4C34-AC09-49F4DBB47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4" y="5943601"/>
            <a:ext cx="777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96" name="Rectangle 183">
            <a:extLst>
              <a:ext uri="{FF2B5EF4-FFF2-40B4-BE49-F238E27FC236}">
                <a16:creationId xmlns:a16="http://schemas.microsoft.com/office/drawing/2014/main" id="{CBCE26FF-D9F8-03CC-3272-100ED740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1" y="5929313"/>
            <a:ext cx="873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7397" name="Rectangle 184">
            <a:extLst>
              <a:ext uri="{FF2B5EF4-FFF2-40B4-BE49-F238E27FC236}">
                <a16:creationId xmlns:a16="http://schemas.microsoft.com/office/drawing/2014/main" id="{FF283987-EAC2-3075-CB61-C6094158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1" y="5932489"/>
            <a:ext cx="729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Arial" panose="020B0604020202020204" pitchFamily="34" charset="0"/>
              </a:rPr>
              <a:t>TEMPO</a:t>
            </a:r>
            <a:endParaRPr lang="it-IT" altLang="it-IT"/>
          </a:p>
        </p:txBody>
      </p:sp>
      <p:sp>
        <p:nvSpPr>
          <p:cNvPr id="24761" name="Rectangle 185">
            <a:extLst>
              <a:ext uri="{FF2B5EF4-FFF2-40B4-BE49-F238E27FC236}">
                <a16:creationId xmlns:a16="http://schemas.microsoft.com/office/drawing/2014/main" id="{B2DCC63F-3247-C26C-7E2B-11CB5201B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4322764"/>
            <a:ext cx="2470150" cy="179387"/>
          </a:xfrm>
          <a:prstGeom prst="rect">
            <a:avLst/>
          </a:prstGeom>
          <a:solidFill>
            <a:srgbClr val="3366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52" grpId="0" animBg="1"/>
      <p:bldP spid="24753" grpId="0" animBg="1"/>
      <p:bldP spid="24754" grpId="0" animBg="1"/>
      <p:bldP spid="247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732AEE11-70DB-F42C-6503-1227096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0663" y="6111876"/>
            <a:ext cx="22860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FB5929F-0B44-D048-A019-1558D0124912}" type="slidenum">
              <a:rPr lang="it-IT" altLang="it-IT">
                <a:solidFill>
                  <a:srgbClr val="A7A399"/>
                </a:solidFill>
              </a:rPr>
              <a:pPr eaLnBrk="1" hangingPunct="1"/>
              <a:t>16</a:t>
            </a:fld>
            <a:endParaRPr lang="it-IT" altLang="it-IT">
              <a:solidFill>
                <a:srgbClr val="A7A399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27F1F2D-8971-D2B2-408E-5CD7788EC086}"/>
              </a:ext>
            </a:extLst>
          </p:cNvPr>
          <p:cNvSpPr/>
          <p:nvPr/>
        </p:nvSpPr>
        <p:spPr>
          <a:xfrm>
            <a:off x="2070100" y="1066801"/>
            <a:ext cx="8097838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it-IT" sz="1200" b="1" dirty="0">
              <a:latin typeface="Bookman Old Style" pitchFamily="18" charset="0"/>
            </a:endParaRPr>
          </a:p>
          <a:p>
            <a:pPr marL="609600" indent="-609600">
              <a:defRPr/>
            </a:pPr>
            <a:r>
              <a:rPr lang="it-IT" sz="1050" b="1" dirty="0">
                <a:latin typeface="Bookman Old Style" pitchFamily="18" charset="0"/>
              </a:rPr>
              <a:t>     </a:t>
            </a:r>
            <a:endParaRPr lang="it-IT" b="1" dirty="0">
              <a:latin typeface="Bookman Old Style" pitchFamily="18" charset="0"/>
            </a:endParaRPr>
          </a:p>
          <a:p>
            <a:pPr marL="609600" indent="-609600">
              <a:defRPr/>
            </a:pPr>
            <a:r>
              <a:rPr lang="it-IT" b="1" dirty="0">
                <a:latin typeface="Bookman Old Style" pitchFamily="18" charset="0"/>
              </a:rPr>
              <a:t>	</a:t>
            </a:r>
            <a:endParaRPr lang="it-IT" dirty="0">
              <a:latin typeface="Arial" charset="0"/>
            </a:endParaRPr>
          </a:p>
        </p:txBody>
      </p:sp>
      <p:sp>
        <p:nvSpPr>
          <p:cNvPr id="25605" name="Rettangolo 4">
            <a:extLst>
              <a:ext uri="{FF2B5EF4-FFF2-40B4-BE49-F238E27FC236}">
                <a16:creationId xmlns:a16="http://schemas.microsoft.com/office/drawing/2014/main" id="{AE527BD1-03F1-AEFE-F295-7159758C4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8625"/>
            <a:ext cx="833913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GB" sz="2400" b="1" dirty="0" err="1">
                <a:latin typeface="Bookman Old Style" panose="02050604050505020204" pitchFamily="18" charset="0"/>
              </a:rPr>
              <a:t>Metodo</a:t>
            </a:r>
            <a:r>
              <a:rPr lang="en-GB" sz="2400" b="1" dirty="0">
                <a:latin typeface="Bookman Old Style" panose="02050604050505020204" pitchFamily="18" charset="0"/>
              </a:rPr>
              <a:t> PDCA </a:t>
            </a:r>
          </a:p>
          <a:p>
            <a:pPr marL="457200" indent="-457200" algn="ctr">
              <a:defRPr/>
            </a:pPr>
            <a:r>
              <a:rPr lang="en-GB" sz="2400" dirty="0">
                <a:latin typeface="Bookman Old Style" panose="02050604050505020204" pitchFamily="18" charset="0"/>
              </a:rPr>
              <a:t>Plan – Do – Check - Act</a:t>
            </a:r>
          </a:p>
          <a:p>
            <a:pPr marL="457200" indent="-457200" algn="ctr">
              <a:defRPr/>
            </a:pPr>
            <a:r>
              <a:rPr lang="en-GB" sz="2000" i="1" dirty="0">
                <a:latin typeface="Bookman Old Style" panose="02050604050505020204" pitchFamily="18" charset="0"/>
              </a:rPr>
              <a:t>(</a:t>
            </a:r>
            <a:r>
              <a:rPr lang="en-GB" sz="2000" i="1" dirty="0" err="1">
                <a:latin typeface="Bookman Old Style" panose="02050604050505020204" pitchFamily="18" charset="0"/>
              </a:rPr>
              <a:t>Ruota</a:t>
            </a:r>
            <a:r>
              <a:rPr lang="en-GB" sz="2000" i="1" dirty="0">
                <a:latin typeface="Bookman Old Style" panose="02050604050505020204" pitchFamily="18" charset="0"/>
              </a:rPr>
              <a:t> </a:t>
            </a:r>
            <a:r>
              <a:rPr lang="en-GB" sz="2000" i="1" dirty="0" err="1">
                <a:latin typeface="Bookman Old Style" panose="02050604050505020204" pitchFamily="18" charset="0"/>
              </a:rPr>
              <a:t>di</a:t>
            </a:r>
            <a:r>
              <a:rPr lang="en-GB" sz="2000" i="1" dirty="0">
                <a:latin typeface="Bookman Old Style" panose="02050604050505020204" pitchFamily="18" charset="0"/>
              </a:rPr>
              <a:t> Deming)</a:t>
            </a:r>
            <a:endParaRPr lang="it-IT" sz="2000" i="1" dirty="0">
              <a:latin typeface="Bookman Old Style" panose="02050604050505020204" pitchFamily="18" charset="0"/>
            </a:endParaRPr>
          </a:p>
          <a:p>
            <a:pPr marL="457200" indent="-457200">
              <a:defRPr/>
            </a:pPr>
            <a:endParaRPr lang="it-IT" sz="1200" b="1" dirty="0">
              <a:latin typeface="Bookman Old Style" panose="02050604050505020204" pitchFamily="18" charset="0"/>
            </a:endParaRPr>
          </a:p>
          <a:p>
            <a:pPr marL="457200" indent="-457200">
              <a:defRPr/>
            </a:pPr>
            <a:r>
              <a:rPr lang="it-IT" sz="1600" b="1" dirty="0">
                <a:latin typeface="Bookman Old Style" panose="02050604050505020204" pitchFamily="18" charset="0"/>
              </a:rPr>
              <a:t>PLAN - PIANIFICARE: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1. Identificare e definire il problema e le cause</a:t>
            </a:r>
          </a:p>
          <a:p>
            <a:pPr marL="457200" indent="-457200">
              <a:defRPr/>
            </a:pPr>
            <a:r>
              <a:rPr lang="it-IT" sz="1600" dirty="0">
                <a:latin typeface="Bookman Old Style" panose="02050604050505020204" pitchFamily="18" charset="0"/>
              </a:rPr>
              <a:t>	2. Analizzare il problema e le cause</a:t>
            </a:r>
          </a:p>
          <a:p>
            <a:pPr marL="457200" indent="-457200">
              <a:defRPr/>
            </a:pPr>
            <a:r>
              <a:rPr lang="it-IT" sz="1600" dirty="0">
                <a:latin typeface="Bookman Old Style" panose="02050604050505020204" pitchFamily="18" charset="0"/>
              </a:rPr>
              <a:t>	3. Stabilire le priorità del problema e delle cause</a:t>
            </a:r>
          </a:p>
          <a:p>
            <a:pPr marL="457200" indent="-457200">
              <a:defRPr/>
            </a:pPr>
            <a:r>
              <a:rPr lang="it-IT" sz="1600" b="1" dirty="0">
                <a:latin typeface="Bookman Old Style" panose="02050604050505020204" pitchFamily="18" charset="0"/>
              </a:rPr>
              <a:t>DO - REALIZZARE: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1. Generare potenziali soluzioni</a:t>
            </a:r>
          </a:p>
          <a:p>
            <a:pPr marL="457200" indent="-457200">
              <a:defRPr/>
            </a:pPr>
            <a:r>
              <a:rPr lang="it-IT" sz="1600" dirty="0">
                <a:latin typeface="Bookman Old Style" panose="02050604050505020204" pitchFamily="18" charset="0"/>
              </a:rPr>
              <a:t>	2. Pianificare le soluzioni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3. Implementare le soluzioni scelte</a:t>
            </a:r>
          </a:p>
          <a:p>
            <a:pPr marL="457200" indent="-457200">
              <a:defRPr/>
            </a:pPr>
            <a:r>
              <a:rPr lang="it-IT" sz="1600" b="1" dirty="0">
                <a:latin typeface="Bookman Old Style" panose="02050604050505020204" pitchFamily="18" charset="0"/>
              </a:rPr>
              <a:t>CHECK – VERIFICARE: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1. Valutare i risultati e confrontarli con gli obiettivi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2. Se si è raggiunto l’obiettivo: passare alla fase ACT;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3. Se non si è raggiunto l’obiettivo: ripassare alla fase PLAN.</a:t>
            </a:r>
          </a:p>
          <a:p>
            <a:pPr marL="457200" indent="-457200">
              <a:defRPr/>
            </a:pPr>
            <a:r>
              <a:rPr lang="it-IT" sz="1600" b="1" dirty="0">
                <a:latin typeface="Bookman Old Style" panose="02050604050505020204" pitchFamily="18" charset="0"/>
              </a:rPr>
              <a:t>ACT – MANTENERE O MIGLIORARE: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1. Standardizzare e consolidare le soluzioni</a:t>
            </a:r>
            <a:br>
              <a:rPr lang="it-IT" sz="1600" dirty="0">
                <a:latin typeface="Bookman Old Style" panose="02050604050505020204" pitchFamily="18" charset="0"/>
              </a:rPr>
            </a:br>
            <a:r>
              <a:rPr lang="it-IT" sz="1600" dirty="0">
                <a:latin typeface="Bookman Old Style" panose="02050604050505020204" pitchFamily="18" charset="0"/>
              </a:rPr>
              <a:t>2. Procedere ad un eventuale PDCA per un ulteriore miglioramento del problema</a:t>
            </a:r>
          </a:p>
          <a:p>
            <a:pPr marL="457200" indent="-457200">
              <a:defRPr/>
            </a:pPr>
            <a:r>
              <a:rPr lang="it-IT" sz="1600" dirty="0">
                <a:latin typeface="Bookman Old Style" panose="02050604050505020204" pitchFamily="18" charset="0"/>
              </a:rPr>
              <a:t>	3. Monitorare l’adozione della soluzione</a:t>
            </a:r>
            <a:br>
              <a:rPr lang="it-IT" sz="1600" b="1" dirty="0">
                <a:latin typeface="Bookman Old Style" pitchFamily="18" charset="0"/>
              </a:rPr>
            </a:br>
            <a:endParaRPr lang="it-IT" sz="1600" b="1" i="1" u="sng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8FA9044-2153-311C-2B1D-7AD892A4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8AF05C-4045-DC2E-6217-28988CC936D2}"/>
              </a:ext>
            </a:extLst>
          </p:cNvPr>
          <p:cNvSpPr txBox="1"/>
          <p:nvPr/>
        </p:nvSpPr>
        <p:spPr>
          <a:xfrm>
            <a:off x="3041150" y="763179"/>
            <a:ext cx="80754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relazione tra emozioni e tratti di personalità è complessa e interconnessa. </a:t>
            </a:r>
          </a:p>
          <a:p>
            <a:r>
              <a:rPr lang="it-IT" sz="2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sindacalisti che riescono a comprendere e gestire questi aspetti nelle loro interazioni con le altre parti possono migliorare significativamente l'efficacia delle loro attività di negoziazione e rappresentanza. </a:t>
            </a:r>
          </a:p>
          <a:p>
            <a:r>
              <a:rPr lang="it-IT" sz="2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L'empatia, l'adattabilità e l'intelligenza emotiva e le altre capacità relazionali  sono le competenze fondamentali per navigare con successo le dinamiche lavorative e sindacali.</a:t>
            </a:r>
          </a:p>
        </p:txBody>
      </p:sp>
    </p:spTree>
    <p:extLst>
      <p:ext uri="{BB962C8B-B14F-4D97-AF65-F5344CB8AC3E}">
        <p14:creationId xmlns:p14="http://schemas.microsoft.com/office/powerpoint/2010/main" val="423594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8FA9044-2153-311C-2B1D-7AD892A4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8AF05C-4045-DC2E-6217-28988CC936D2}"/>
              </a:ext>
            </a:extLst>
          </p:cNvPr>
          <p:cNvSpPr txBox="1"/>
          <p:nvPr/>
        </p:nvSpPr>
        <p:spPr>
          <a:xfrm>
            <a:off x="3041151" y="619341"/>
            <a:ext cx="788027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Creare un progetto di proselitismo sindacale richiede un attento piano di gestione, integrando strategie di comunicazione e interventi che possano attrarre e coinvolgere i potenziali iscritti. </a:t>
            </a:r>
          </a:p>
          <a:p>
            <a:r>
              <a:rPr lang="it-IT" sz="32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Affronteremo </a:t>
            </a:r>
            <a:r>
              <a:rPr lang="it-IT" sz="32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piano di progetto suddiviso in diverse fasi e attività, con un approccio di gestione temporale e una strategia per interventi relazionali sulle emozioni.</a:t>
            </a:r>
          </a:p>
        </p:txBody>
      </p:sp>
    </p:spTree>
    <p:extLst>
      <p:ext uri="{BB962C8B-B14F-4D97-AF65-F5344CB8AC3E}">
        <p14:creationId xmlns:p14="http://schemas.microsoft.com/office/powerpoint/2010/main" val="277941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488EA6-007D-934C-AB0B-447F17D6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065E47-67F9-0019-6D41-E9F2A309DB3E}"/>
              </a:ext>
            </a:extLst>
          </p:cNvPr>
          <p:cNvSpPr txBox="1"/>
          <p:nvPr/>
        </p:nvSpPr>
        <p:spPr>
          <a:xfrm>
            <a:off x="3041150" y="1531951"/>
            <a:ext cx="75104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Affrontare e definire un project management relazionale nel contesto del proselitismo sindacale richiede un approccio strategico che integri diverse dimensioni, tra cui l’analisi dei tempi, dei costi e della qualità, con un focus particolare sulle risorse umane e sulle emozioni dei sindacalisti. </a:t>
            </a:r>
          </a:p>
        </p:txBody>
      </p:sp>
    </p:spTree>
    <p:extLst>
      <p:ext uri="{BB962C8B-B14F-4D97-AF65-F5344CB8AC3E}">
        <p14:creationId xmlns:p14="http://schemas.microsoft.com/office/powerpoint/2010/main" val="161821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42AED9D-9318-9044-FCC3-08FEAC691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220" y="854307"/>
            <a:ext cx="8915399" cy="5516996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Percorso formativo per il potenziamento delle capacità manageriali dei partecipanti (CISL FP)</a:t>
            </a:r>
          </a:p>
          <a:p>
            <a:pPr algn="ctr"/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sz="2400" b="1" dirty="0">
                <a:solidFill>
                  <a:schemeClr val="accent3"/>
                </a:solidFill>
              </a:rPr>
              <a:t>Modulo 1: Lo sviluppo personale e professionale</a:t>
            </a:r>
          </a:p>
          <a:p>
            <a:r>
              <a:rPr lang="it-IT" sz="2400" b="1" dirty="0">
                <a:solidFill>
                  <a:schemeClr val="accent3"/>
                </a:solidFill>
              </a:rPr>
              <a:t>Modulo 2: L’ampliamento della conoscenza del contesto</a:t>
            </a:r>
          </a:p>
          <a:p>
            <a:r>
              <a:rPr lang="it-IT" sz="2400" b="1" dirty="0">
                <a:solidFill>
                  <a:schemeClr val="accent3"/>
                </a:solidFill>
                <a:highlight>
                  <a:srgbClr val="FFFF00"/>
                </a:highlight>
              </a:rPr>
              <a:t>Modulo 3: Project management </a:t>
            </a:r>
          </a:p>
          <a:p>
            <a:r>
              <a:rPr lang="it-IT" sz="2400" b="1" dirty="0">
                <a:solidFill>
                  <a:schemeClr val="accent3"/>
                </a:solidFill>
              </a:rPr>
              <a:t>Modulo 4: La motivazione verso gli obiettivi</a:t>
            </a:r>
          </a:p>
          <a:p>
            <a:r>
              <a:rPr lang="it-IT" sz="2400" b="1" dirty="0">
                <a:solidFill>
                  <a:schemeClr val="accent3"/>
                </a:solidFill>
              </a:rPr>
              <a:t>Modulo 5: La responsabilità </a:t>
            </a:r>
          </a:p>
          <a:p>
            <a:r>
              <a:rPr lang="it-IT" sz="2400" b="1" dirty="0">
                <a:solidFill>
                  <a:schemeClr val="accent3"/>
                </a:solidFill>
              </a:rPr>
              <a:t>Modulo 6: </a:t>
            </a:r>
            <a:r>
              <a:rPr lang="it-IT" sz="2400" b="1" dirty="0" err="1">
                <a:solidFill>
                  <a:schemeClr val="accent3"/>
                </a:solidFill>
              </a:rPr>
              <a:t>Problem</a:t>
            </a:r>
            <a:r>
              <a:rPr lang="it-IT" sz="2400" b="1" dirty="0">
                <a:solidFill>
                  <a:schemeClr val="accent3"/>
                </a:solidFill>
              </a:rPr>
              <a:t> solving </a:t>
            </a:r>
          </a:p>
          <a:p>
            <a:r>
              <a:rPr lang="it-IT" sz="2400" b="1" dirty="0">
                <a:solidFill>
                  <a:schemeClr val="accent3"/>
                </a:solidFill>
              </a:rPr>
              <a:t>Modulo 7: La gestione del gruppo</a:t>
            </a:r>
          </a:p>
          <a:p>
            <a:r>
              <a:rPr lang="it-IT" sz="2400" b="1" dirty="0">
                <a:solidFill>
                  <a:schemeClr val="accent3"/>
                </a:solidFill>
              </a:rPr>
              <a:t>Modulo 8: La leadership</a:t>
            </a: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EA6F57-9135-156E-96EF-BAF578A3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01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488EA6-007D-934C-AB0B-447F17D6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065E47-67F9-0019-6D41-E9F2A309DB3E}"/>
              </a:ext>
            </a:extLst>
          </p:cNvPr>
          <p:cNvSpPr txBox="1"/>
          <p:nvPr/>
        </p:nvSpPr>
        <p:spPr>
          <a:xfrm>
            <a:off x="3041151" y="175753"/>
            <a:ext cx="875358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Ecco alcuni passaggi chiave per sviluppare questo modello: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Definizione degli Obiettivi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Chiarezza degli Obie</a:t>
            </a:r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ttivi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Stabilire obiettivi chiari e misurabili per le attività di proselitismo sindacale.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Allineamento delle Aspettative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Coinvolgere tutte le parti interessate per garantire che gli obiettivi siano condivisi e compresi.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Analisi delle Risorse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Mappatura delle Risorse Umane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Identificare le competenze, i punti di forza e le aree di miglioramento dei sindacalisti.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delle Emozioni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Utilizzare strumenti come sondaggi e colloqui per comprendere le emozioni, le motivazioni e le preoccupazioni dei sindacalisti.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Pianificazione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 di Coinvolgimento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Sviluppare strategie per coinvolgere i membri del sindacato e attrarne nuovi, utilizzando tecniche di comunicazione efficace.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Pianificazione delle Attività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Creare un calendario di attività di proselitismo, definendo tempistiche e scadenze.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Monitoraggio e Controllo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Misurazione dei Tempi e Costi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Utilizzare indicatori di performance (KPI indicatori chiave della performance) per monitorare l’efficienza e l’efficacia delle attività.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Feedback Continui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Creare un sistema di feedback per valutare l’andamento delle attività e apportare modifiche in tempo reale.</a:t>
            </a:r>
          </a:p>
        </p:txBody>
      </p:sp>
    </p:spTree>
    <p:extLst>
      <p:ext uri="{BB962C8B-B14F-4D97-AF65-F5344CB8AC3E}">
        <p14:creationId xmlns:p14="http://schemas.microsoft.com/office/powerpoint/2010/main" val="348905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488EA6-007D-934C-AB0B-447F17D6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065E47-67F9-0019-6D41-E9F2A309DB3E}"/>
              </a:ext>
            </a:extLst>
          </p:cNvPr>
          <p:cNvSpPr txBox="1"/>
          <p:nvPr/>
        </p:nvSpPr>
        <p:spPr>
          <a:xfrm>
            <a:off x="2506894" y="299041"/>
            <a:ext cx="897961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Qualità dell’Azione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di Qualità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Definire standard di qualità per le attività di proselitismo, includendo la formazione continua delle risorse umane.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 Emotiva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Implementare programmi di formazione per sviluppare competenze relazionali e gestire le emozioni sia dei sindacalisti che dei membri.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Comunicazione e Relazioni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Comunicazione Trasparente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Promuovere una comunicazione aperta tra i sindacalisti e i membri, creando un clima di fiducia.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Supporto Psicologico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Integrare supporto psicologico e coaching per aiutare i sindacalisti a gestire lo stress e le emozioni legate al loro ruolo.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Valutazione Finale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 dei Risultati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Al termine delle attività, valutare i risultati ottenuti rispetto agli obiettivi iniziali.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Creare un report finale che sintetizzi le informazioni su tempi, costi, qualità e impatti emotivi.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Apprendimento e Miglioramento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Lessons</a:t>
            </a: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Learned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Identificare le lezioni apprese durante il progetto e sviluppare raccomandazioni per future iniziative.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Flessibilità e Adattabilità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Essere pronti ad adattare le strategie in base ai feedback e ai risultati raccolti.</a:t>
            </a:r>
          </a:p>
        </p:txBody>
      </p:sp>
    </p:spTree>
    <p:extLst>
      <p:ext uri="{BB962C8B-B14F-4D97-AF65-F5344CB8AC3E}">
        <p14:creationId xmlns:p14="http://schemas.microsoft.com/office/powerpoint/2010/main" val="246244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94CBE6-84E2-5514-3C5C-0D0EC7AE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5E04D3-09FC-7618-14BA-ACD4D62B5786}"/>
              </a:ext>
            </a:extLst>
          </p:cNvPr>
          <p:cNvSpPr txBox="1"/>
          <p:nvPr/>
        </p:nvSpPr>
        <p:spPr>
          <a:xfrm>
            <a:off x="2712378" y="1592494"/>
            <a:ext cx="79624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Affrontare il project management relazionale in questo contesto permette di integrare una dimensione umana e emozionale, fondamentale per il successo delle attività sindacali. </a:t>
            </a:r>
          </a:p>
          <a:p>
            <a:r>
              <a:rPr lang="it-IT" sz="2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L’attenzione verso le persone, le loro emozioni e le relazioni umane è cruciale per costruire un sindacato forte e coeso.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5178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94CBE6-84E2-5514-3C5C-0D0EC7AE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5E04D3-09FC-7618-14BA-ACD4D62B5786}"/>
              </a:ext>
            </a:extLst>
          </p:cNvPr>
          <p:cNvSpPr txBox="1"/>
          <p:nvPr/>
        </p:nvSpPr>
        <p:spPr>
          <a:xfrm>
            <a:off x="1982912" y="195212"/>
            <a:ext cx="96772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Puoi collegare nell'analisi le emozioni e i tratti di personalità delle persone con le quali i sindacalisti si debbono relazionare.</a:t>
            </a:r>
          </a:p>
          <a:p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Certamente! Nell'analisi delle relazioni tra sindacalisti e le persone con cui interagiscono, è importante considerare sia le emozioni che i tratti di personalità. Questi elementi possono influenzare non solo la comunicazione, ma anche le dinamiche di negoziazione, risoluzione dei conflitti e costruzione di fiducia. Ecco alcuni punti chiave da considerare:</a:t>
            </a:r>
          </a:p>
          <a:p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Emozioni</a:t>
            </a:r>
            <a:endParaRPr lang="it-IT" sz="18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emozioni giocano un ruolo cruciale nelle interazioni umane. Ecco alcune emozioni rilevanti e il loro impatto: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Fiducia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Quando i sindacalisti riescono a instaurare fiducia nelle loro relazioni, le negoziazioni diventano più fruttuose. La fiducia può ridurre l'ansia e migliorare la cooperazione.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Ansia e Stress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Queste emozioni possono emergere in situazioni di conflitto o nelle trattative. I sindacalisti devono essere in grado di riconoscere e gestire le ansie delle altre parti, poiché possono influenzare negativamente la comunicazione.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Speranza e Ottimismo</a:t>
            </a:r>
            <a:r>
              <a:rPr lang="it-IT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Un atteggiamento ottimista può favorire un ambiente collaborativo. I sindacalisti che mostrano speranza tendono a incoraggiare gli altri a lavorare verso una soluzione comune.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04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94CBE6-84E2-5514-3C5C-0D0EC7AE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5E04D3-09FC-7618-14BA-ACD4D62B5786}"/>
              </a:ext>
            </a:extLst>
          </p:cNvPr>
          <p:cNvSpPr txBox="1"/>
          <p:nvPr/>
        </p:nvSpPr>
        <p:spPr>
          <a:xfrm>
            <a:off x="1982912" y="195212"/>
            <a:ext cx="967727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Tratti di Personalità</a:t>
            </a:r>
            <a:endParaRPr lang="it-IT" sz="17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tratti di personalità delle persone coinvolte nelle trattative possono influenzare significativamente l'interazione: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Estroversione vs. Introversione</a:t>
            </a:r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Le persone estroverse possono preferire interazioni dirette e comunicative, mentre gli introversi potrebbero necessitare di più tempo per riflettere e assimilare le informazioni. I sindacalisti devono adattare il loro approccio in base a questi tratti.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Apertura all'esperienza</a:t>
            </a:r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Individui con un alto grado di apertura sono più propensi a considerare nuove idee e soluzioni. Questo può facilitare le trattative, poiché sono disposti a esplorare opzioni diverse.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Stabilità Emotiva</a:t>
            </a:r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Le persone che mostrano stabilità emotiva tendono a gestire meglio lo stress e a mantenere la calma durante i conflitti. I sindacalisti possono trovare più facile lavorare con tali individui, poiché le interazioni saranno meno cariche di tensione.</a:t>
            </a:r>
          </a:p>
          <a:p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Strategie di Comunicazione</a:t>
            </a:r>
            <a:endParaRPr lang="it-IT" sz="17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Comprendere le emozioni e i tratti di personalità delle persone con cui i sindacalisti si relazionano permette di adottare strategie di comunicazione più efficaci: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Ascolto attivo</a:t>
            </a:r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Mostrare empatia e disponibilità ad ascoltare le preoccupazioni e le emozioni degli altri può migliorare la relazione complessiva.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Adattamento del linguaggio</a:t>
            </a:r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Utilizzare un linguaggio che risuoni con il profilo emotivo e di personalità dell'interlocutore può facilitare la comprensione e la collaborazione.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Gestione delle emozioni</a:t>
            </a:r>
            <a:r>
              <a:rPr lang="it-IT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Saper riconoscere e convalidare le emozioni degli altri, anche in situazioni di conflitto, può aiutare a creare un ambiente più produttivo e meno conflittuale.</a:t>
            </a:r>
          </a:p>
          <a:p>
            <a:r>
              <a:rPr lang="it-IT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7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7394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46FCAA-997E-99E5-E2D1-F591FE39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672" y="1836458"/>
            <a:ext cx="9942939" cy="1280890"/>
          </a:xfrm>
        </p:spPr>
        <p:txBody>
          <a:bodyPr>
            <a:normAutofit fontScale="90000"/>
          </a:bodyPr>
          <a:lstStyle/>
          <a:p>
            <a:r>
              <a:rPr lang="it-IT" sz="2400" dirty="0">
                <a:hlinkClick r:id="rId2"/>
              </a:rPr>
              <a:t>https://www.youtube.com/watch?v=4d2HJ-x5Gew&amp;t=7s</a:t>
            </a:r>
            <a:br>
              <a:rPr lang="it-IT" sz="2400" dirty="0"/>
            </a:br>
            <a:r>
              <a:rPr lang="it-IT" sz="2400" dirty="0"/>
              <a:t>Dal Film: La ricerca della felicità. 2006</a:t>
            </a: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2400" dirty="0">
                <a:hlinkClick r:id="rId3"/>
              </a:rPr>
              <a:t>https://www.youtube.com/watch?v=nYX8DMG8_yw</a:t>
            </a:r>
            <a:br>
              <a:rPr lang="it-IT" sz="2400" dirty="0"/>
            </a:br>
            <a:r>
              <a:rPr lang="it-IT" sz="2400" dirty="0"/>
              <a:t>Dal Film: Black Jack. 2008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9C31E0-8858-DE30-FAA0-61252DCF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23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96F8-15E2-430D-AD24-B2DC634324E7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547938" y="428626"/>
            <a:ext cx="758031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 dirty="0">
                <a:latin typeface="Bookman Old Style" pitchFamily="18" charset="0"/>
              </a:rPr>
              <a:t>Il sistema</a:t>
            </a:r>
            <a:endParaRPr lang="it-IT" sz="4000" b="1" i="1" dirty="0">
              <a:latin typeface="Bookman Old Style" pitchFamily="18" charset="0"/>
            </a:endParaRPr>
          </a:p>
          <a:p>
            <a:r>
              <a:rPr lang="it-IT" sz="2000" b="1" i="1" dirty="0">
                <a:latin typeface="Bookman Old Style" pitchFamily="18" charset="0"/>
              </a:rPr>
              <a:t>Ambiente</a:t>
            </a:r>
          </a:p>
          <a:p>
            <a:r>
              <a:rPr lang="it-IT" sz="2000" b="1" i="1" dirty="0">
                <a:latin typeface="Bookman Old Style" pitchFamily="18" charset="0"/>
              </a:rPr>
              <a:t>Mercato</a:t>
            </a:r>
            <a:endParaRPr lang="it-IT" sz="2000" b="1" dirty="0">
              <a:latin typeface="Bookman Old Style" pitchFamily="18" charset="0"/>
            </a:endParaRPr>
          </a:p>
          <a:p>
            <a:br>
              <a:rPr lang="it-IT" sz="2000" b="1" dirty="0">
                <a:latin typeface="Bookman Old Style" pitchFamily="18" charset="0"/>
              </a:rPr>
            </a:br>
            <a:r>
              <a:rPr lang="it-IT" sz="2000" b="1" i="1" dirty="0">
                <a:latin typeface="Bookman Old Style" pitchFamily="18" charset="0"/>
              </a:rPr>
              <a:t>                                   Strategia</a:t>
            </a:r>
            <a:endParaRPr lang="it-IT" sz="2000" b="1" dirty="0">
              <a:latin typeface="Bookman Old Style" pitchFamily="18" charset="0"/>
            </a:endParaRPr>
          </a:p>
          <a:p>
            <a:br>
              <a:rPr lang="it-IT" sz="2000" b="1" dirty="0">
                <a:latin typeface="Bookman Old Style" pitchFamily="18" charset="0"/>
              </a:rPr>
            </a:br>
            <a:r>
              <a:rPr lang="it-IT" sz="2000" b="1" i="1" dirty="0">
                <a:latin typeface="Bookman Old Style" pitchFamily="18" charset="0"/>
              </a:rPr>
              <a:t>                Tecnologia                    Struttura</a:t>
            </a:r>
            <a:endParaRPr lang="it-IT" sz="2000" b="1" dirty="0">
              <a:latin typeface="Bookman Old Style" pitchFamily="18" charset="0"/>
            </a:endParaRPr>
          </a:p>
          <a:p>
            <a:br>
              <a:rPr lang="it-IT" sz="2000" b="1" dirty="0">
                <a:latin typeface="Bookman Old Style" pitchFamily="18" charset="0"/>
              </a:rPr>
            </a:br>
            <a:endParaRPr lang="it-IT" sz="2000" b="1" dirty="0">
              <a:latin typeface="Bookman Old Style" pitchFamily="18" charset="0"/>
            </a:endParaRPr>
          </a:p>
          <a:p>
            <a:r>
              <a:rPr lang="it-IT" sz="2000" b="1" i="1" dirty="0">
                <a:latin typeface="Bookman Old Style" pitchFamily="18" charset="0"/>
              </a:rPr>
              <a:t>                                    Cultura</a:t>
            </a:r>
            <a:endParaRPr lang="it-IT" sz="2000" b="1" dirty="0">
              <a:latin typeface="Bookman Old Style" pitchFamily="18" charset="0"/>
            </a:endParaRPr>
          </a:p>
          <a:p>
            <a:br>
              <a:rPr lang="it-IT" sz="2000" b="1" dirty="0">
                <a:latin typeface="Bookman Old Style" pitchFamily="18" charset="0"/>
              </a:rPr>
            </a:br>
            <a:r>
              <a:rPr lang="it-IT" sz="2000" b="1" i="1" dirty="0">
                <a:latin typeface="Bookman Old Style" pitchFamily="18" charset="0"/>
              </a:rPr>
              <a:t>         </a:t>
            </a:r>
            <a:endParaRPr lang="it-IT" sz="2000" b="1" dirty="0">
              <a:latin typeface="Bookman Old Style" pitchFamily="18" charset="0"/>
            </a:endParaRPr>
          </a:p>
          <a:p>
            <a:r>
              <a:rPr lang="it-IT" sz="2000" b="1" i="1" dirty="0">
                <a:latin typeface="Bookman Old Style" pitchFamily="18" charset="0"/>
              </a:rPr>
              <a:t>                     Ruoli                         Persone</a:t>
            </a:r>
            <a:endParaRPr lang="it-IT" sz="2000" b="1" dirty="0">
              <a:latin typeface="Bookman Old Style" pitchFamily="18" charset="0"/>
            </a:endParaRPr>
          </a:p>
          <a:p>
            <a:br>
              <a:rPr lang="it-IT" sz="2000" b="1" dirty="0">
                <a:latin typeface="Bookman Old Style" pitchFamily="18" charset="0"/>
              </a:rPr>
            </a:br>
            <a:r>
              <a:rPr lang="it-IT" sz="2000" b="1" i="1" dirty="0">
                <a:latin typeface="Bookman Old Style" pitchFamily="18" charset="0"/>
              </a:rPr>
              <a:t>                                  Meccanismi</a:t>
            </a:r>
            <a:endParaRPr lang="it-IT" sz="2000" b="1" dirty="0">
              <a:latin typeface="Bookman Old Style" pitchFamily="18" charset="0"/>
            </a:endParaRPr>
          </a:p>
          <a:p>
            <a:r>
              <a:rPr lang="it-IT" sz="2000" b="1" i="1" dirty="0">
                <a:latin typeface="Bookman Old Style" pitchFamily="18" charset="0"/>
              </a:rPr>
              <a:t>                                    operativi</a:t>
            </a:r>
          </a:p>
          <a:p>
            <a:endParaRPr lang="it-IT" sz="2000" b="1" i="1" dirty="0">
              <a:latin typeface="Bookman Old Style" pitchFamily="18" charset="0"/>
            </a:endParaRPr>
          </a:p>
          <a:p>
            <a:endParaRPr lang="it-IT" sz="2000" b="1" i="1" dirty="0">
              <a:latin typeface="Bookman Old Style" pitchFamily="18" charset="0"/>
            </a:endParaRP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3000375" y="1700214"/>
            <a:ext cx="6408738" cy="4321175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351089" y="3500439"/>
            <a:ext cx="1214437" cy="433387"/>
          </a:xfrm>
          <a:prstGeom prst="leftRightArrow">
            <a:avLst>
              <a:gd name="adj1" fmla="val 50000"/>
              <a:gd name="adj2" fmla="val 560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8759825" y="3643314"/>
            <a:ext cx="1296988" cy="433387"/>
          </a:xfrm>
          <a:prstGeom prst="leftRightArrow">
            <a:avLst>
              <a:gd name="adj1" fmla="val 50000"/>
              <a:gd name="adj2" fmla="val 5985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5808664" y="2708276"/>
            <a:ext cx="936625" cy="792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5735638" y="4149725"/>
            <a:ext cx="1008062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7" name="AutoShape 13"/>
          <p:cNvSpPr>
            <a:spLocks noChangeArrowheads="1"/>
          </p:cNvSpPr>
          <p:nvPr/>
        </p:nvSpPr>
        <p:spPr bwMode="auto">
          <a:xfrm>
            <a:off x="4656138" y="3500438"/>
            <a:ext cx="215900" cy="576262"/>
          </a:xfrm>
          <a:prstGeom prst="upDownArrow">
            <a:avLst>
              <a:gd name="adj1" fmla="val 50000"/>
              <a:gd name="adj2" fmla="val 5338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8" name="AutoShape 14"/>
          <p:cNvSpPr>
            <a:spLocks noChangeArrowheads="1"/>
          </p:cNvSpPr>
          <p:nvPr/>
        </p:nvSpPr>
        <p:spPr bwMode="auto">
          <a:xfrm>
            <a:off x="7896225" y="3500438"/>
            <a:ext cx="215900" cy="576262"/>
          </a:xfrm>
          <a:prstGeom prst="upDownArrow">
            <a:avLst>
              <a:gd name="adj1" fmla="val 50000"/>
              <a:gd name="adj2" fmla="val 5338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422" y="534572"/>
            <a:ext cx="10397900" cy="595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BD4C5940-9BA6-F23E-EC69-E3F1742BD8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6939" y="500064"/>
            <a:ext cx="8250237" cy="5737225"/>
          </a:xfrm>
        </p:spPr>
        <p:txBody>
          <a:bodyPr>
            <a:normAutofit fontScale="70000" lnSpcReduction="20000"/>
          </a:bodyPr>
          <a:lstStyle/>
          <a:p>
            <a:pPr marL="265176" indent="-265176">
              <a:buNone/>
              <a:defRPr/>
            </a:pPr>
            <a:r>
              <a:rPr lang="it-IT" b="1" dirty="0">
                <a:latin typeface="Bookman Old Style" pitchFamily="18" charset="0"/>
              </a:rPr>
              <a:t>                   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4600" b="1" dirty="0">
                <a:latin typeface="Bookman Old Style" panose="02050604050505020204" pitchFamily="18" charset="0"/>
              </a:rPr>
              <a:t>Progetto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it-IT" sz="3100" b="1" dirty="0">
              <a:latin typeface="Bookman Old Style" panose="02050604050505020204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it-IT" sz="3600" dirty="0">
                <a:latin typeface="Bookman Old Style" panose="02050604050505020204" pitchFamily="18" charset="0"/>
              </a:rPr>
              <a:t>   </a:t>
            </a:r>
            <a:r>
              <a:rPr lang="it-IT" sz="4100" dirty="0">
                <a:latin typeface="Bookman Old Style" panose="02050604050505020204" pitchFamily="18" charset="0"/>
              </a:rPr>
              <a:t>Un progetto è un’impresa complessa, unica e di durata determinata, volta al raggiungimento di un obiettivo prefissato mediante un processo continuo di pianificazione, esecuzione e controllo di risorse differenziate e con vincoli interdipendenti di </a:t>
            </a:r>
            <a:r>
              <a:rPr lang="it-IT" sz="4100" dirty="0">
                <a:highlight>
                  <a:srgbClr val="FFFF00"/>
                </a:highlight>
                <a:latin typeface="Bookman Old Style" panose="02050604050505020204" pitchFamily="18" charset="0"/>
              </a:rPr>
              <a:t>costi-tempi-qualità</a:t>
            </a:r>
            <a:r>
              <a:rPr lang="it-IT" sz="4100" dirty="0">
                <a:latin typeface="Bookman Old Style" panose="02050604050505020204" pitchFamily="18" charset="0"/>
              </a:rPr>
              <a:t>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it-IT" sz="3600" dirty="0"/>
              <a:t>22322w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endParaRPr lang="it-IT" dirty="0"/>
          </a:p>
          <a:p>
            <a:pPr marL="265176" indent="-265176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br>
              <a:rPr lang="it-IT" sz="2200" dirty="0">
                <a:cs typeface="Times New Roman" pitchFamily="18" charset="0"/>
              </a:rPr>
            </a:br>
            <a:endParaRPr lang="it-IT" sz="2200" dirty="0">
              <a:cs typeface="Times New Roman" pitchFamily="18" charset="0"/>
            </a:endParaRPr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C47B58F4-23F0-44BC-7111-96C40A54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0" y="6243638"/>
            <a:ext cx="75438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fld id="{72D90ABB-626B-0642-9A82-F58C701E281F}" type="slidenum">
              <a:rPr lang="it-IT" altLang="it-IT">
                <a:solidFill>
                  <a:srgbClr val="262626"/>
                </a:solidFill>
              </a:rPr>
              <a:pPr algn="ctr" eaLnBrk="1" hangingPunct="1"/>
              <a:t>5</a:t>
            </a:fld>
            <a:endParaRPr lang="it-IT" altLang="it-IT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C9908ED5-B72B-4251-625B-8D248BF5C7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188914"/>
            <a:ext cx="8464550" cy="6048375"/>
          </a:xfrm>
        </p:spPr>
        <p:txBody>
          <a:bodyPr>
            <a:normAutofit lnSpcReduction="10000"/>
          </a:bodyPr>
          <a:lstStyle/>
          <a:p>
            <a:pPr marL="265176" indent="-265176">
              <a:buNone/>
              <a:defRPr/>
            </a:pPr>
            <a:r>
              <a:rPr lang="it-IT" b="1" dirty="0">
                <a:latin typeface="Bookman Old Style" pitchFamily="18" charset="0"/>
              </a:rPr>
              <a:t>                   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b="1" dirty="0">
                <a:latin typeface="Bookman Old Style" panose="02050604050505020204" pitchFamily="18" charset="0"/>
              </a:rPr>
              <a:t>I vincoli al progetto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it-IT" sz="3200" b="1" dirty="0">
              <a:latin typeface="Bookman Old Style" panose="02050604050505020204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it-IT" b="1" dirty="0">
              <a:latin typeface="Bookman Old Style" panose="02050604050505020204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it-IT" sz="3200" dirty="0">
                <a:latin typeface="Bookman Old Style" panose="02050604050505020204" pitchFamily="18" charset="0"/>
              </a:rPr>
              <a:t> Tempi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it-IT" dirty="0">
              <a:latin typeface="Bookman Old Style" panose="02050604050505020204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it-IT" sz="3200" dirty="0">
                <a:latin typeface="Bookman Old Style" panose="02050604050505020204" pitchFamily="18" charset="0"/>
              </a:rPr>
              <a:t> Costi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it-IT" sz="3200" dirty="0">
              <a:latin typeface="Bookman Old Style" panose="02050604050505020204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it-IT" sz="3200" dirty="0">
                <a:latin typeface="Bookman Old Style" panose="02050604050505020204" pitchFamily="18" charset="0"/>
              </a:rPr>
              <a:t> Qualità (requisiti tecnici/relazioni)</a:t>
            </a:r>
            <a:endParaRPr lang="it-IT" sz="1400" dirty="0">
              <a:latin typeface="Bookman Old Style" panose="02050604050505020204" pitchFamily="18" charset="0"/>
            </a:endParaRPr>
          </a:p>
          <a:p>
            <a:pPr eaLnBrk="1" hangingPunct="1">
              <a:buFont typeface="Wingdings 2" pitchFamily="18" charset="2"/>
              <a:buChar char=""/>
              <a:defRPr/>
            </a:pPr>
            <a:endParaRPr lang="it-IT" dirty="0"/>
          </a:p>
          <a:p>
            <a:pPr marL="265176" indent="-265176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br>
              <a:rPr lang="it-IT" sz="2200" dirty="0">
                <a:cs typeface="Times New Roman" pitchFamily="18" charset="0"/>
              </a:rPr>
            </a:br>
            <a:endParaRPr lang="it-IT" sz="2200" dirty="0">
              <a:cs typeface="Times New Roman" pitchFamily="18" charset="0"/>
            </a:endParaRPr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EE7C735A-20CC-FD57-A0AA-6BFE885C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0" y="6243638"/>
            <a:ext cx="75438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fld id="{C3E8DD83-1B73-A246-9852-680651767F80}" type="slidenum">
              <a:rPr lang="it-IT" altLang="it-IT">
                <a:solidFill>
                  <a:srgbClr val="262626"/>
                </a:solidFill>
              </a:rPr>
              <a:pPr algn="ctr" eaLnBrk="1" hangingPunct="1"/>
              <a:t>6</a:t>
            </a:fld>
            <a:endParaRPr lang="it-IT" altLang="it-IT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78457A-663E-7C2F-E289-4AF1F84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1C738-3746-DBDA-4579-26DA03B902F7}"/>
              </a:ext>
            </a:extLst>
          </p:cNvPr>
          <p:cNvSpPr txBox="1"/>
          <p:nvPr/>
        </p:nvSpPr>
        <p:spPr>
          <a:xfrm>
            <a:off x="2681555" y="1158084"/>
            <a:ext cx="87433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Project Management </a:t>
            </a:r>
          </a:p>
          <a:p>
            <a:endParaRPr lang="it-IT" sz="3200" b="1" dirty="0">
              <a:solidFill>
                <a:srgbClr val="3F3F3F"/>
              </a:solidFill>
              <a:latin typeface="Bookman Old Style" panose="02050604050505020204" pitchFamily="18" charset="0"/>
            </a:endParaRPr>
          </a:p>
          <a:p>
            <a:r>
              <a:rPr lang="it-IT" sz="2400" dirty="0">
                <a:latin typeface="Bookman Old Style" panose="02050604050505020204" pitchFamily="18" charset="0"/>
              </a:rPr>
              <a:t>È</a:t>
            </a:r>
            <a:r>
              <a:rPr lang="it-IT" sz="2400" dirty="0">
                <a:solidFill>
                  <a:srgbClr val="3F3F3F"/>
                </a:solidFill>
                <a:latin typeface="Bookman Old Style" panose="02050604050505020204" pitchFamily="18" charset="0"/>
              </a:rPr>
              <a:t> </a:t>
            </a:r>
            <a:r>
              <a:rPr lang="it-IT" sz="24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la disciplina che consente di gestire e organizzare risorse, tempo e </a:t>
            </a:r>
            <a:r>
              <a:rPr lang="it-IT" sz="2400" dirty="0" err="1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attivita</a:t>
            </a:r>
            <a:r>
              <a:rPr lang="it-IT" sz="24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̀ per portare a termine un progetto, raggiungendo specifici obiettivi entro vincoli predefiniti di tempo, budget e </a:t>
            </a:r>
            <a:r>
              <a:rPr lang="it-IT" sz="2400" dirty="0" err="1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qualita</a:t>
            </a:r>
            <a:r>
              <a:rPr lang="it-IT" sz="24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̀. </a:t>
            </a:r>
            <a:endParaRPr lang="it-IT" sz="2400" dirty="0">
              <a:latin typeface="Bookman Old Style" panose="02050604050505020204" pitchFamily="18" charset="0"/>
            </a:endParaRPr>
          </a:p>
          <a:p>
            <a:r>
              <a:rPr lang="it-IT" sz="24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Migliora l’efficienza e la </a:t>
            </a:r>
            <a:r>
              <a:rPr lang="it-IT" sz="2400" dirty="0" err="1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qualita</a:t>
            </a:r>
            <a:r>
              <a:rPr lang="it-IT" sz="24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̀ dei risultati, minimizza i rischi e ottimizza le risorse.</a:t>
            </a:r>
            <a:br>
              <a:rPr lang="it-IT" sz="24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</a:br>
            <a:r>
              <a:rPr lang="it-IT" sz="24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È fondamentale per il successo organizzativo, poiché permette di rispondere a nuove sfide e necessità in modo strutturato e prevedibile. 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0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78457A-663E-7C2F-E289-4AF1F84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1C738-3746-DBDA-4579-26DA03B902F7}"/>
              </a:ext>
            </a:extLst>
          </p:cNvPr>
          <p:cNvSpPr txBox="1"/>
          <p:nvPr/>
        </p:nvSpPr>
        <p:spPr>
          <a:xfrm>
            <a:off x="2116476" y="675200"/>
            <a:ext cx="93289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3F3F3F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it-IT" sz="2800" b="1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Le fasi del </a:t>
            </a:r>
            <a:r>
              <a:rPr lang="it-IT" sz="2800" b="1" dirty="0">
                <a:solidFill>
                  <a:srgbClr val="3F3F3F"/>
                </a:solidFill>
                <a:latin typeface="Bookman Old Style" panose="02050604050505020204" pitchFamily="18" charset="0"/>
              </a:rPr>
              <a:t>P.M.</a:t>
            </a:r>
          </a:p>
          <a:p>
            <a:pPr algn="ctr"/>
            <a:endParaRPr lang="it-IT" sz="2000" b="1" dirty="0">
              <a:solidFill>
                <a:srgbClr val="3F3F3F"/>
              </a:solidFill>
              <a:latin typeface="Bookman Old Style" panose="02050604050505020204" pitchFamily="18" charset="0"/>
            </a:endParaRPr>
          </a:p>
          <a:p>
            <a:pPr>
              <a:spcAft>
                <a:spcPts val="1200"/>
              </a:spcAft>
            </a:pPr>
            <a:r>
              <a:rPr lang="it-IT" sz="2200" b="1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1. Definizione degli obiettivi</a:t>
            </a:r>
            <a:r>
              <a:rPr lang="it-IT" sz="22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: specifici, misurabili, raggiungibili, rilevanti e legati al tempo </a:t>
            </a:r>
            <a:r>
              <a:rPr lang="it-IT" sz="2200" dirty="0">
                <a:solidFill>
                  <a:srgbClr val="3F3F3F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(SMART). </a:t>
            </a:r>
            <a:endParaRPr lang="it-IT" sz="2200" dirty="0">
              <a:highlight>
                <a:srgbClr val="FFFF00"/>
              </a:highlight>
              <a:latin typeface="Bookman Old Style" panose="02050604050505020204" pitchFamily="18" charset="0"/>
            </a:endParaRPr>
          </a:p>
          <a:p>
            <a:pPr>
              <a:spcAft>
                <a:spcPts val="1200"/>
              </a:spcAft>
            </a:pPr>
            <a:r>
              <a:rPr lang="it-IT" sz="2200" b="1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2. Pianificazione</a:t>
            </a:r>
            <a:r>
              <a:rPr lang="it-IT" sz="22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: include tempistiche, fasi, risorse necessarie e assegnazione dei compiti. </a:t>
            </a:r>
            <a:endParaRPr lang="it-IT" sz="2200" dirty="0">
              <a:latin typeface="Bookman Old Style" panose="02050604050505020204" pitchFamily="18" charset="0"/>
            </a:endParaRPr>
          </a:p>
          <a:p>
            <a:pPr>
              <a:spcAft>
                <a:spcPts val="1200"/>
              </a:spcAft>
            </a:pPr>
            <a:r>
              <a:rPr lang="it-IT" sz="2200" b="1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3. Allocazione delle risorse</a:t>
            </a:r>
            <a:r>
              <a:rPr lang="it-IT" sz="22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: distribuzione di risorse umane, materiali e finanziarie per ogni fase del progetto, con prevenzione di sprechi e sovraccarichi. </a:t>
            </a:r>
            <a:endParaRPr lang="it-IT" sz="2200" dirty="0">
              <a:latin typeface="Bookman Old Style" panose="02050604050505020204" pitchFamily="18" charset="0"/>
            </a:endParaRPr>
          </a:p>
          <a:p>
            <a:pPr>
              <a:spcAft>
                <a:spcPts val="1200"/>
              </a:spcAft>
            </a:pPr>
            <a:r>
              <a:rPr lang="it-IT" sz="2200" b="1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4. Esecuzione e monitoraggio</a:t>
            </a:r>
            <a:r>
              <a:rPr lang="it-IT" sz="22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: svolgimento delle </a:t>
            </a:r>
            <a:r>
              <a:rPr lang="it-IT" sz="2200" dirty="0" err="1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attivita</a:t>
            </a:r>
            <a:r>
              <a:rPr lang="it-IT" sz="22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̀ pianificate e monitoraggio continuo dell'avanzamento, con individuazione e risoluzione di eventuali problemi. </a:t>
            </a:r>
            <a:endParaRPr lang="it-IT" sz="2200" dirty="0">
              <a:latin typeface="Bookman Old Style" panose="02050604050505020204" pitchFamily="18" charset="0"/>
            </a:endParaRPr>
          </a:p>
          <a:p>
            <a:pPr>
              <a:spcAft>
                <a:spcPts val="1200"/>
              </a:spcAft>
            </a:pPr>
            <a:r>
              <a:rPr lang="it-IT" sz="2200" b="1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5. Chiusura del progetto</a:t>
            </a:r>
            <a:r>
              <a:rPr lang="it-IT" sz="2200" dirty="0">
                <a:solidFill>
                  <a:srgbClr val="3F3F3F"/>
                </a:solidFill>
                <a:effectLst/>
                <a:latin typeface="Bookman Old Style" panose="02050604050505020204" pitchFamily="18" charset="0"/>
              </a:rPr>
              <a:t>: accompagnato dalla valutazione finale ed eventuali aree di miglioramento per processi futuri. </a:t>
            </a:r>
            <a:endParaRPr lang="it-IT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78457A-663E-7C2F-E289-4AF1F84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6FE6-A72B-4C5A-8929-0E1FE75A433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1C738-3746-DBDA-4579-26DA03B902F7}"/>
              </a:ext>
            </a:extLst>
          </p:cNvPr>
          <p:cNvSpPr txBox="1"/>
          <p:nvPr/>
        </p:nvSpPr>
        <p:spPr>
          <a:xfrm>
            <a:off x="2804845" y="675200"/>
            <a:ext cx="86405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/>
                <a:latin typeface="Bookman Old Style" panose="02050604050505020204" pitchFamily="18" charset="0"/>
              </a:rPr>
              <a:t>ANALISI DEI RISCHI</a:t>
            </a:r>
          </a:p>
          <a:p>
            <a:pPr algn="ctr"/>
            <a:r>
              <a:rPr lang="it-IT" sz="2400" b="1" dirty="0">
                <a:effectLst/>
                <a:latin typeface="Bookman Old Style" panose="02050604050505020204" pitchFamily="18" charset="0"/>
              </a:rPr>
              <a:t> </a:t>
            </a:r>
            <a:endParaRPr lang="it-IT" sz="2400" dirty="0">
              <a:latin typeface="Bookman Old Style" panose="02050604050505020204" pitchFamily="18" charset="0"/>
            </a:endParaRPr>
          </a:p>
          <a:p>
            <a:r>
              <a:rPr lang="it-IT" sz="2400" dirty="0">
                <a:effectLst/>
                <a:latin typeface="Bookman Old Style" panose="02050604050505020204" pitchFamily="18" charset="0"/>
              </a:rPr>
              <a:t>È il processo per identificare, valutare e gestire i rischi che potrebbero influenzare negativamente il raggiungimento degli obiettivi futuri di un progetto o dell'organizzazione. </a:t>
            </a:r>
          </a:p>
          <a:p>
            <a:r>
              <a:rPr lang="it-IT" sz="2400" dirty="0">
                <a:effectLst/>
                <a:latin typeface="Bookman Old Style" panose="02050604050505020204" pitchFamily="18" charset="0"/>
              </a:rPr>
              <a:t>Aiuta a prevedere problemi potenziali e a preparare strategie di risposta per minimizzare o evitare impatti dannosi. 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5965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3737</TotalTime>
  <Words>2020</Words>
  <Application>Microsoft Macintosh PowerPoint</Application>
  <PresentationFormat>Widescreen</PresentationFormat>
  <Paragraphs>192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7" baseType="lpstr">
      <vt:lpstr>Arial</vt:lpstr>
      <vt:lpstr>Bookman Old Style</vt:lpstr>
      <vt:lpstr>Calibri</vt:lpstr>
      <vt:lpstr>Candara</vt:lpstr>
      <vt:lpstr>Century Gothic</vt:lpstr>
      <vt:lpstr>Symbol</vt:lpstr>
      <vt:lpstr>Tahoma</vt:lpstr>
      <vt:lpstr>Times New Roman</vt:lpstr>
      <vt:lpstr>Wingdings</vt:lpstr>
      <vt:lpstr>Wingdings 2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diagramma di Gantt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https://www.youtube.com/watch?v=4d2HJ-x5Gew&amp;t=7s Dal Film: La ricerca della felicità. 2006     https://www.youtube.com/watch?v=nYX8DMG8_yw Dal Film: Black Jack. 2008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Paolo Musso</cp:lastModifiedBy>
  <cp:revision>70</cp:revision>
  <cp:lastPrinted>2024-11-27T06:53:35Z</cp:lastPrinted>
  <dcterms:created xsi:type="dcterms:W3CDTF">2024-09-30T14:50:38Z</dcterms:created>
  <dcterms:modified xsi:type="dcterms:W3CDTF">2024-12-03T19:00:30Z</dcterms:modified>
</cp:coreProperties>
</file>