
<file path=[Content_Types].xml><?xml version="1.0" encoding="utf-8"?>
<Types xmlns="http://schemas.openxmlformats.org/package/2006/content-types">
  <Default Extension="gif" ContentType="image/gif"/>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sldIdLst>
    <p:sldId id="257" r:id="rId2"/>
    <p:sldId id="256" r:id="rId3"/>
    <p:sldId id="867" r:id="rId4"/>
    <p:sldId id="342" r:id="rId5"/>
    <p:sldId id="359" r:id="rId6"/>
    <p:sldId id="364" r:id="rId7"/>
    <p:sldId id="784" r:id="rId8"/>
    <p:sldId id="883" r:id="rId9"/>
    <p:sldId id="874" r:id="rId10"/>
    <p:sldId id="873" r:id="rId11"/>
    <p:sldId id="878" r:id="rId12"/>
    <p:sldId id="882" r:id="rId13"/>
    <p:sldId id="881" r:id="rId14"/>
    <p:sldId id="799" r:id="rId15"/>
    <p:sldId id="879" r:id="rId16"/>
    <p:sldId id="876" r:id="rId17"/>
    <p:sldId id="877" r:id="rId18"/>
    <p:sldId id="875" r:id="rId19"/>
    <p:sldId id="880" r:id="rId20"/>
    <p:sldId id="310" r:id="rId21"/>
    <p:sldId id="308" r:id="rId22"/>
    <p:sldId id="868" r:id="rId23"/>
    <p:sldId id="387" r:id="rId24"/>
    <p:sldId id="388" r:id="rId25"/>
    <p:sldId id="389" r:id="rId26"/>
    <p:sldId id="390" r:id="rId27"/>
    <p:sldId id="391" r:id="rId28"/>
    <p:sldId id="392" r:id="rId29"/>
    <p:sldId id="393" r:id="rId30"/>
    <p:sldId id="695" r:id="rId31"/>
    <p:sldId id="696" r:id="rId32"/>
    <p:sldId id="520" r:id="rId33"/>
    <p:sldId id="519" r:id="rId34"/>
    <p:sldId id="698" r:id="rId35"/>
    <p:sldId id="699" r:id="rId36"/>
    <p:sldId id="700" r:id="rId37"/>
    <p:sldId id="744" r:id="rId38"/>
    <p:sldId id="864" r:id="rId39"/>
    <p:sldId id="866" r:id="rId40"/>
    <p:sldId id="748" r:id="rId41"/>
    <p:sldId id="869" r:id="rId42"/>
    <p:sldId id="870" r:id="rId43"/>
    <p:sldId id="872" r:id="rId44"/>
    <p:sldId id="871" r:id="rId45"/>
    <p:sldId id="713" r:id="rId46"/>
    <p:sldId id="710" r:id="rId47"/>
    <p:sldId id="711" r:id="rId48"/>
    <p:sldId id="712" r:id="rId49"/>
    <p:sldId id="884" r:id="rId50"/>
    <p:sldId id="782" r:id="rId5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59"/>
    <p:restoredTop sz="94674"/>
  </p:normalViewPr>
  <p:slideViewPr>
    <p:cSldViewPr snapToGrid="0">
      <p:cViewPr varScale="1">
        <p:scale>
          <a:sx n="124" d="100"/>
          <a:sy n="124" d="100"/>
        </p:scale>
        <p:origin x="18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E9CDA9-A4FC-7C47-869E-9737773A97AA}" type="datetimeFigureOut">
              <a:rPr lang="it-IT" smtClean="0"/>
              <a:t>31/05/24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887B39-9E42-B844-8DAC-F0734265C759}" type="slidenum">
              <a:rPr lang="it-IT" smtClean="0"/>
              <a:t>‹N›</a:t>
            </a:fld>
            <a:endParaRPr lang="it-IT"/>
          </a:p>
        </p:txBody>
      </p:sp>
    </p:spTree>
    <p:extLst>
      <p:ext uri="{BB962C8B-B14F-4D97-AF65-F5344CB8AC3E}">
        <p14:creationId xmlns:p14="http://schemas.microsoft.com/office/powerpoint/2010/main" val="3760140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C9FEC23A-8DD1-BB44-9786-C023EFEB04B4}" type="slidenum">
              <a:rPr lang="it-IT" altLang="it-IT" smtClean="0"/>
              <a:pPr>
                <a:defRPr/>
              </a:pPr>
              <a:t>32</a:t>
            </a:fld>
            <a:endParaRPr lang="it-IT" altLang="it-IT"/>
          </a:p>
        </p:txBody>
      </p:sp>
    </p:spTree>
    <p:extLst>
      <p:ext uri="{BB962C8B-B14F-4D97-AF65-F5344CB8AC3E}">
        <p14:creationId xmlns:p14="http://schemas.microsoft.com/office/powerpoint/2010/main" val="3042256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7DA5C9-6CA8-2769-534B-27419EB42E6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AF5B84C-CECF-D18D-0493-DD368A6266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026EC45-DF50-1A36-44CA-CED5FA145FA6}"/>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5" name="Segnaposto piè di pagina 4">
            <a:extLst>
              <a:ext uri="{FF2B5EF4-FFF2-40B4-BE49-F238E27FC236}">
                <a16:creationId xmlns:a16="http://schemas.microsoft.com/office/drawing/2014/main" id="{147172C2-6E83-5872-5AC1-EB148FEC386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B61DF8E-F208-C3BC-109E-F48E84B1788D}"/>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2473291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5EB14E-0906-4890-27FB-F5A8FEF013B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A9762A0-3755-36D4-9732-75F76FDCD00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6C50355-B5EC-0983-25BA-210C60BC2464}"/>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5" name="Segnaposto piè di pagina 4">
            <a:extLst>
              <a:ext uri="{FF2B5EF4-FFF2-40B4-BE49-F238E27FC236}">
                <a16:creationId xmlns:a16="http://schemas.microsoft.com/office/drawing/2014/main" id="{F452595B-9AAB-F930-3019-130708F255C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EDFC639-F092-C632-BF7F-ECBE46B3DAA3}"/>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312883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4E7BC71-4946-5A6A-FBE5-EA73BAEFA79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0F4AC44-DAF2-04F5-E8A6-644411632AA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E5C9C42-A655-01AB-3706-6EC58E41C5C2}"/>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5" name="Segnaposto piè di pagina 4">
            <a:extLst>
              <a:ext uri="{FF2B5EF4-FFF2-40B4-BE49-F238E27FC236}">
                <a16:creationId xmlns:a16="http://schemas.microsoft.com/office/drawing/2014/main" id="{3A0E34A0-FB4C-2644-DE4F-FF532288C83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8C2F36-3D07-082D-559A-B44A8EF0125A}"/>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2219823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BD0D52-3C2F-5A8A-C502-745EF4F82F7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EBB7377-D916-0B1B-9F5B-5FB50D3C420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F3D3C32-16BC-C300-7DB8-60666208AD43}"/>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5" name="Segnaposto piè di pagina 4">
            <a:extLst>
              <a:ext uri="{FF2B5EF4-FFF2-40B4-BE49-F238E27FC236}">
                <a16:creationId xmlns:a16="http://schemas.microsoft.com/office/drawing/2014/main" id="{13AC722C-780C-88BD-CBB0-ADAA0047BC5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EFE7901-167F-5585-7B37-9335E8827AA8}"/>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2002150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C5D60C-E21B-8882-6343-5D1223D9005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33D6336-85BC-2942-ADEC-40DD09DAD7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9CB9192-9F60-C512-946C-7596701A4A72}"/>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5" name="Segnaposto piè di pagina 4">
            <a:extLst>
              <a:ext uri="{FF2B5EF4-FFF2-40B4-BE49-F238E27FC236}">
                <a16:creationId xmlns:a16="http://schemas.microsoft.com/office/drawing/2014/main" id="{9C3F9A81-334D-7173-FAB9-13A62DF4777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6C97D7-A2F2-D648-0FE2-AFBA7FD29E7C}"/>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1080377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1F2127-7600-63EC-802B-E10C256BE7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608C464-61C2-0C75-85B1-C2B6E84B5C6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A865653-E119-DA8A-0E31-BADD4B5CE37E}"/>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1215C0C-61E8-7762-B623-23561F30D405}"/>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6" name="Segnaposto piè di pagina 5">
            <a:extLst>
              <a:ext uri="{FF2B5EF4-FFF2-40B4-BE49-F238E27FC236}">
                <a16:creationId xmlns:a16="http://schemas.microsoft.com/office/drawing/2014/main" id="{AE1721AB-C93E-DD86-460B-7268EB85672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7540EAC-31D3-26B9-168B-C84EE4D02138}"/>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112897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08B5D6-C3F2-DCD1-82C2-E1A9EE3E476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2C47A02-056D-33F1-8015-9AFBA9FE13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B74C133-5D19-F5A1-76D4-029149D5F1F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F93B912-E361-F592-00B6-1148E7A5DC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96B214-EBF7-E9FC-95D1-9B6E6C3311F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61851AF-382E-38A1-BE66-BF29E10F1B80}"/>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8" name="Segnaposto piè di pagina 7">
            <a:extLst>
              <a:ext uri="{FF2B5EF4-FFF2-40B4-BE49-F238E27FC236}">
                <a16:creationId xmlns:a16="http://schemas.microsoft.com/office/drawing/2014/main" id="{E88C8E13-DFA3-FB5E-216F-273236F7E89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F0F47EF-844D-54EB-8957-ECECCD75DA2B}"/>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2935608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0580F1-737D-7BCC-155D-7D502C32E6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F2EE9F1-D4C3-AB63-4261-73771B76AFFA}"/>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4" name="Segnaposto piè di pagina 3">
            <a:extLst>
              <a:ext uri="{FF2B5EF4-FFF2-40B4-BE49-F238E27FC236}">
                <a16:creationId xmlns:a16="http://schemas.microsoft.com/office/drawing/2014/main" id="{A4EF31D4-944A-0789-07A4-5795ED3CCFC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5EE69CF-99D9-4A17-CE81-788A79580B85}"/>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3341321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9D97C3-CCC7-58CA-938C-FF0C168A27C5}"/>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3" name="Segnaposto piè di pagina 2">
            <a:extLst>
              <a:ext uri="{FF2B5EF4-FFF2-40B4-BE49-F238E27FC236}">
                <a16:creationId xmlns:a16="http://schemas.microsoft.com/office/drawing/2014/main" id="{5197074E-9571-6115-BCBC-53C8079C5A9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D2515D1-D1E9-09D4-6229-F7D4B940675B}"/>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139202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F05497-8941-E191-9012-E64E5174BA8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0DD7883-583E-132D-FD0A-E2924483B3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B5CD580-43D3-9D09-0723-B0173FA2C5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9322F8B-3BD5-6E65-B19A-BED257D1BD9F}"/>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6" name="Segnaposto piè di pagina 5">
            <a:extLst>
              <a:ext uri="{FF2B5EF4-FFF2-40B4-BE49-F238E27FC236}">
                <a16:creationId xmlns:a16="http://schemas.microsoft.com/office/drawing/2014/main" id="{2B1D425F-FC4A-2F17-B4F0-710FC755F3B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C6A6559-5ED5-72DD-F7E1-44688C5A19F7}"/>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2813631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692FC5-40FA-3671-7499-9C45A9ECAD5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C8DD6EC-7ACF-5BFF-04B9-8FDF26F8F5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3889E49-464A-C35C-BD9D-9F696C1892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3669DB7-59A4-1D70-C1F8-946532EA8281}"/>
              </a:ext>
            </a:extLst>
          </p:cNvPr>
          <p:cNvSpPr>
            <a:spLocks noGrp="1"/>
          </p:cNvSpPr>
          <p:nvPr>
            <p:ph type="dt" sz="half" idx="10"/>
          </p:nvPr>
        </p:nvSpPr>
        <p:spPr/>
        <p:txBody>
          <a:bodyPr/>
          <a:lstStyle/>
          <a:p>
            <a:fld id="{E89CB081-42E6-574B-94F7-C1A6430C0EEF}" type="datetimeFigureOut">
              <a:rPr lang="it-IT" smtClean="0"/>
              <a:t>31/05/24</a:t>
            </a:fld>
            <a:endParaRPr lang="it-IT"/>
          </a:p>
        </p:txBody>
      </p:sp>
      <p:sp>
        <p:nvSpPr>
          <p:cNvPr id="6" name="Segnaposto piè di pagina 5">
            <a:extLst>
              <a:ext uri="{FF2B5EF4-FFF2-40B4-BE49-F238E27FC236}">
                <a16:creationId xmlns:a16="http://schemas.microsoft.com/office/drawing/2014/main" id="{2D0213AE-49DA-560F-4CCD-CFD29F398B1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354EBEF-7917-65AA-21D9-3D7E6F933254}"/>
              </a:ext>
            </a:extLst>
          </p:cNvPr>
          <p:cNvSpPr>
            <a:spLocks noGrp="1"/>
          </p:cNvSpPr>
          <p:nvPr>
            <p:ph type="sldNum" sz="quarter" idx="12"/>
          </p:nvPr>
        </p:nvSpPr>
        <p:spPr/>
        <p:txBody>
          <a:bodyPr/>
          <a:lstStyle/>
          <a:p>
            <a:fld id="{2A00A5CC-0859-BF4F-AA72-BACD7593725D}" type="slidenum">
              <a:rPr lang="it-IT" smtClean="0"/>
              <a:t>‹N›</a:t>
            </a:fld>
            <a:endParaRPr lang="it-IT"/>
          </a:p>
        </p:txBody>
      </p:sp>
    </p:spTree>
    <p:extLst>
      <p:ext uri="{BB962C8B-B14F-4D97-AF65-F5344CB8AC3E}">
        <p14:creationId xmlns:p14="http://schemas.microsoft.com/office/powerpoint/2010/main" val="1712549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83B9BEC-501F-93E1-8543-1D58544251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212DA26-4679-D3E1-3305-86F000282D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BE4D094-F197-3D8E-17E6-E976CD1902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CB081-42E6-574B-94F7-C1A6430C0EEF}" type="datetimeFigureOut">
              <a:rPr lang="it-IT" smtClean="0"/>
              <a:t>31/05/24</a:t>
            </a:fld>
            <a:endParaRPr lang="it-IT"/>
          </a:p>
        </p:txBody>
      </p:sp>
      <p:sp>
        <p:nvSpPr>
          <p:cNvPr id="5" name="Segnaposto piè di pagina 4">
            <a:extLst>
              <a:ext uri="{FF2B5EF4-FFF2-40B4-BE49-F238E27FC236}">
                <a16:creationId xmlns:a16="http://schemas.microsoft.com/office/drawing/2014/main" id="{C42D6C04-4E8E-E75F-359D-A75E81CA39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FACED94-09E6-879A-B629-2DE75C6003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0A5CC-0859-BF4F-AA72-BACD7593725D}" type="slidenum">
              <a:rPr lang="it-IT" smtClean="0"/>
              <a:t>‹N›</a:t>
            </a:fld>
            <a:endParaRPr lang="it-IT"/>
          </a:p>
        </p:txBody>
      </p:sp>
    </p:spTree>
    <p:extLst>
      <p:ext uri="{BB962C8B-B14F-4D97-AF65-F5344CB8AC3E}">
        <p14:creationId xmlns:p14="http://schemas.microsoft.com/office/powerpoint/2010/main" val="1770731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s://www.gavazzeni.it/news/fibromialgia-quando-la-malattia-e-invisibile/" TargetMode="External"/><Relationship Id="rId2" Type="http://schemas.openxmlformats.org/officeDocument/2006/relationships/hyperlink" Target="https://howlumen.it/2022/10/27/malattie-invisibili-il-dolore-senza-voce-di-milioni-di-donne/"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psicoterapiascientifica.it/egodistonic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MVwig3WuUR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2">
            <a:extLst>
              <a:ext uri="{FF2B5EF4-FFF2-40B4-BE49-F238E27FC236}">
                <a16:creationId xmlns:a16="http://schemas.microsoft.com/office/drawing/2014/main" id="{94F90BB5-0B30-4657-7276-0834F779244B}"/>
              </a:ext>
            </a:extLst>
          </p:cNvPr>
          <p:cNvSpPr/>
          <p:nvPr/>
        </p:nvSpPr>
        <p:spPr>
          <a:xfrm>
            <a:off x="4521162" y="3473607"/>
            <a:ext cx="5536810" cy="9144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4000" b="1" i="1" dirty="0">
              <a:latin typeface="Corbel" panose="020B0503020204020204" pitchFamily="34" charset="0"/>
            </a:endParaRPr>
          </a:p>
        </p:txBody>
      </p:sp>
      <p:grpSp>
        <p:nvGrpSpPr>
          <p:cNvPr id="2" name="object 2">
            <a:extLst>
              <a:ext uri="{FF2B5EF4-FFF2-40B4-BE49-F238E27FC236}">
                <a16:creationId xmlns:a16="http://schemas.microsoft.com/office/drawing/2014/main" id="{436DEE80-FFA0-3C06-521C-8AD0F074C924}"/>
              </a:ext>
            </a:extLst>
          </p:cNvPr>
          <p:cNvGrpSpPr/>
          <p:nvPr/>
        </p:nvGrpSpPr>
        <p:grpSpPr>
          <a:xfrm>
            <a:off x="251927" y="419879"/>
            <a:ext cx="9856943" cy="6186194"/>
            <a:chOff x="359994" y="359999"/>
            <a:chExt cx="6961389" cy="5220627"/>
          </a:xfrm>
        </p:grpSpPr>
        <p:pic>
          <p:nvPicPr>
            <p:cNvPr id="6" name="object 3">
              <a:extLst>
                <a:ext uri="{FF2B5EF4-FFF2-40B4-BE49-F238E27FC236}">
                  <a16:creationId xmlns:a16="http://schemas.microsoft.com/office/drawing/2014/main" id="{AA4A5CF7-BA6B-4D0D-1A0A-17B4B2B22290}"/>
                </a:ext>
              </a:extLst>
            </p:cNvPr>
            <p:cNvPicPr/>
            <p:nvPr/>
          </p:nvPicPr>
          <p:blipFill>
            <a:blip r:embed="rId2" cstate="print"/>
            <a:stretch>
              <a:fillRect/>
            </a:stretch>
          </p:blipFill>
          <p:spPr>
            <a:xfrm>
              <a:off x="359994" y="359999"/>
              <a:ext cx="6889496" cy="5220004"/>
            </a:xfrm>
            <a:prstGeom prst="rect">
              <a:avLst/>
            </a:prstGeom>
          </p:spPr>
        </p:pic>
        <p:sp>
          <p:nvSpPr>
            <p:cNvPr id="7" name="object 4">
              <a:extLst>
                <a:ext uri="{FF2B5EF4-FFF2-40B4-BE49-F238E27FC236}">
                  <a16:creationId xmlns:a16="http://schemas.microsoft.com/office/drawing/2014/main" id="{5DFF2BFA-1217-783E-4AE5-A7018C2564FD}"/>
                </a:ext>
              </a:extLst>
            </p:cNvPr>
            <p:cNvSpPr/>
            <p:nvPr/>
          </p:nvSpPr>
          <p:spPr>
            <a:xfrm>
              <a:off x="359994" y="5547606"/>
              <a:ext cx="6889750" cy="33020"/>
            </a:xfrm>
            <a:custGeom>
              <a:avLst/>
              <a:gdLst/>
              <a:ahLst/>
              <a:cxnLst/>
              <a:rect l="l" t="t" r="r" b="b"/>
              <a:pathLst>
                <a:path w="6889750" h="33020">
                  <a:moveTo>
                    <a:pt x="6889508" y="0"/>
                  </a:moveTo>
                  <a:lnTo>
                    <a:pt x="0" y="0"/>
                  </a:lnTo>
                  <a:lnTo>
                    <a:pt x="0" y="32397"/>
                  </a:lnTo>
                  <a:lnTo>
                    <a:pt x="6889508" y="32397"/>
                  </a:lnTo>
                  <a:lnTo>
                    <a:pt x="6889508" y="0"/>
                  </a:lnTo>
                  <a:close/>
                </a:path>
              </a:pathLst>
            </a:custGeom>
            <a:solidFill>
              <a:srgbClr val="EE1F5E"/>
            </a:solidFill>
          </p:spPr>
          <p:txBody>
            <a:bodyPr wrap="square" lIns="0" tIns="0" rIns="0" bIns="0" rtlCol="0"/>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8" name="object 5">
              <a:extLst>
                <a:ext uri="{FF2B5EF4-FFF2-40B4-BE49-F238E27FC236}">
                  <a16:creationId xmlns:a16="http://schemas.microsoft.com/office/drawing/2014/main" id="{6D9C24B2-B542-3542-FC52-A2A396DDD2F3}"/>
                </a:ext>
              </a:extLst>
            </p:cNvPr>
            <p:cNvSpPr/>
            <p:nvPr/>
          </p:nvSpPr>
          <p:spPr>
            <a:xfrm>
              <a:off x="3411054" y="1818365"/>
              <a:ext cx="3910329" cy="1151890"/>
            </a:xfrm>
            <a:custGeom>
              <a:avLst/>
              <a:gdLst/>
              <a:ahLst/>
              <a:cxnLst/>
              <a:rect l="l" t="t" r="r" b="b"/>
              <a:pathLst>
                <a:path w="3910329" h="1151889">
                  <a:moveTo>
                    <a:pt x="3910177" y="0"/>
                  </a:moveTo>
                  <a:lnTo>
                    <a:pt x="0" y="0"/>
                  </a:lnTo>
                  <a:lnTo>
                    <a:pt x="0" y="1151635"/>
                  </a:lnTo>
                  <a:lnTo>
                    <a:pt x="3910177" y="1151635"/>
                  </a:lnTo>
                  <a:lnTo>
                    <a:pt x="3910177" y="0"/>
                  </a:lnTo>
                  <a:close/>
                </a:path>
              </a:pathLst>
            </a:custGeom>
            <a:solidFill>
              <a:srgbClr val="FFFFFF"/>
            </a:solidFill>
          </p:spPr>
          <p:txBody>
            <a:bodyPr wrap="square" lIns="0" tIns="0" rIns="0" bIns="0" rtlCol="0"/>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dirty="0"/>
            </a:p>
          </p:txBody>
        </p:sp>
      </p:grpSp>
      <p:grpSp>
        <p:nvGrpSpPr>
          <p:cNvPr id="3" name="object 9">
            <a:extLst>
              <a:ext uri="{FF2B5EF4-FFF2-40B4-BE49-F238E27FC236}">
                <a16:creationId xmlns:a16="http://schemas.microsoft.com/office/drawing/2014/main" id="{343185A3-DCF0-4F9C-4D6E-D7670CF3E92E}"/>
              </a:ext>
            </a:extLst>
          </p:cNvPr>
          <p:cNvGrpSpPr/>
          <p:nvPr/>
        </p:nvGrpSpPr>
        <p:grpSpPr>
          <a:xfrm>
            <a:off x="9593000" y="2229018"/>
            <a:ext cx="1407792" cy="1154619"/>
            <a:chOff x="7257214" y="1836826"/>
            <a:chExt cx="1015365" cy="767080"/>
          </a:xfrm>
        </p:grpSpPr>
        <p:sp>
          <p:nvSpPr>
            <p:cNvPr id="4" name="object 10">
              <a:extLst>
                <a:ext uri="{FF2B5EF4-FFF2-40B4-BE49-F238E27FC236}">
                  <a16:creationId xmlns:a16="http://schemas.microsoft.com/office/drawing/2014/main" id="{09519801-63B3-F8B2-92C4-9F1A3832E45F}"/>
                </a:ext>
              </a:extLst>
            </p:cNvPr>
            <p:cNvSpPr/>
            <p:nvPr/>
          </p:nvSpPr>
          <p:spPr>
            <a:xfrm>
              <a:off x="7257214" y="1836826"/>
              <a:ext cx="1015365" cy="767080"/>
            </a:xfrm>
            <a:custGeom>
              <a:avLst/>
              <a:gdLst/>
              <a:ahLst/>
              <a:cxnLst/>
              <a:rect l="l" t="t" r="r" b="b"/>
              <a:pathLst>
                <a:path w="1015365" h="767080">
                  <a:moveTo>
                    <a:pt x="168398" y="0"/>
                  </a:moveTo>
                  <a:lnTo>
                    <a:pt x="220385" y="191238"/>
                  </a:lnTo>
                  <a:lnTo>
                    <a:pt x="270282" y="311324"/>
                  </a:lnTo>
                  <a:lnTo>
                    <a:pt x="347401" y="410965"/>
                  </a:lnTo>
                  <a:lnTo>
                    <a:pt x="481053" y="540866"/>
                  </a:lnTo>
                  <a:lnTo>
                    <a:pt x="649216" y="656080"/>
                  </a:lnTo>
                  <a:lnTo>
                    <a:pt x="823371" y="724866"/>
                  </a:lnTo>
                  <a:lnTo>
                    <a:pt x="959871" y="758137"/>
                  </a:lnTo>
                  <a:lnTo>
                    <a:pt x="1015070" y="766803"/>
                  </a:lnTo>
                </a:path>
                <a:path w="1015365" h="767080">
                  <a:moveTo>
                    <a:pt x="0" y="728005"/>
                  </a:moveTo>
                  <a:lnTo>
                    <a:pt x="80127" y="695587"/>
                  </a:lnTo>
                  <a:lnTo>
                    <a:pt x="130142" y="671378"/>
                  </a:lnTo>
                  <a:lnTo>
                    <a:pt x="171021" y="643318"/>
                  </a:lnTo>
                  <a:lnTo>
                    <a:pt x="223738" y="599343"/>
                  </a:lnTo>
                  <a:lnTo>
                    <a:pt x="278871" y="546525"/>
                  </a:lnTo>
                  <a:lnTo>
                    <a:pt x="329339" y="490707"/>
                  </a:lnTo>
                  <a:lnTo>
                    <a:pt x="366187" y="446502"/>
                  </a:lnTo>
                  <a:lnTo>
                    <a:pt x="380460" y="428520"/>
                  </a:lnTo>
                </a:path>
                <a:path w="1015365" h="767080">
                  <a:moveTo>
                    <a:pt x="175431" y="641635"/>
                  </a:moveTo>
                  <a:lnTo>
                    <a:pt x="213097" y="669166"/>
                  </a:lnTo>
                  <a:lnTo>
                    <a:pt x="242389" y="682727"/>
                  </a:lnTo>
                  <a:lnTo>
                    <a:pt x="278368" y="686265"/>
                  </a:lnTo>
                  <a:lnTo>
                    <a:pt x="336099" y="683726"/>
                  </a:lnTo>
                  <a:lnTo>
                    <a:pt x="405401" y="667248"/>
                  </a:lnTo>
                  <a:lnTo>
                    <a:pt x="458262" y="636773"/>
                  </a:lnTo>
                  <a:lnTo>
                    <a:pt x="491967" y="607408"/>
                  </a:lnTo>
                  <a:lnTo>
                    <a:pt x="503805" y="594263"/>
                  </a:lnTo>
                </a:path>
              </a:pathLst>
            </a:custGeom>
            <a:ln w="15422">
              <a:solidFill>
                <a:srgbClr val="3664A7"/>
              </a:solidFill>
            </a:ln>
          </p:spPr>
          <p:txBody>
            <a:bodyPr wrap="square" lIns="0" tIns="0" rIns="0" bIns="0" rtlCol="0"/>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5" name="object 11">
              <a:extLst>
                <a:ext uri="{FF2B5EF4-FFF2-40B4-BE49-F238E27FC236}">
                  <a16:creationId xmlns:a16="http://schemas.microsoft.com/office/drawing/2014/main" id="{9E4D2E3C-E38C-574F-ADE0-811299461A8C}"/>
                </a:ext>
              </a:extLst>
            </p:cNvPr>
            <p:cNvSpPr/>
            <p:nvPr/>
          </p:nvSpPr>
          <p:spPr>
            <a:xfrm>
              <a:off x="7802804" y="2289606"/>
              <a:ext cx="440055" cy="282575"/>
            </a:xfrm>
            <a:custGeom>
              <a:avLst/>
              <a:gdLst/>
              <a:ahLst/>
              <a:cxnLst/>
              <a:rect l="l" t="t" r="r" b="b"/>
              <a:pathLst>
                <a:path w="440054" h="282575">
                  <a:moveTo>
                    <a:pt x="59766" y="19735"/>
                  </a:moveTo>
                  <a:lnTo>
                    <a:pt x="56603" y="12674"/>
                  </a:lnTo>
                  <a:lnTo>
                    <a:pt x="53428" y="9931"/>
                  </a:lnTo>
                  <a:lnTo>
                    <a:pt x="51269" y="8064"/>
                  </a:lnTo>
                  <a:lnTo>
                    <a:pt x="47244" y="5270"/>
                  </a:lnTo>
                  <a:lnTo>
                    <a:pt x="47244" y="28956"/>
                  </a:lnTo>
                  <a:lnTo>
                    <a:pt x="45567" y="37846"/>
                  </a:lnTo>
                  <a:lnTo>
                    <a:pt x="40741" y="44335"/>
                  </a:lnTo>
                  <a:lnTo>
                    <a:pt x="33083" y="48336"/>
                  </a:lnTo>
                  <a:lnTo>
                    <a:pt x="22898" y="49682"/>
                  </a:lnTo>
                  <a:lnTo>
                    <a:pt x="18719" y="49682"/>
                  </a:lnTo>
                  <a:lnTo>
                    <a:pt x="15265" y="49390"/>
                  </a:lnTo>
                  <a:lnTo>
                    <a:pt x="12534" y="48679"/>
                  </a:lnTo>
                  <a:lnTo>
                    <a:pt x="12534" y="10934"/>
                  </a:lnTo>
                  <a:lnTo>
                    <a:pt x="14693" y="10375"/>
                  </a:lnTo>
                  <a:lnTo>
                    <a:pt x="18872" y="9931"/>
                  </a:lnTo>
                  <a:lnTo>
                    <a:pt x="24333" y="9931"/>
                  </a:lnTo>
                  <a:lnTo>
                    <a:pt x="33743" y="11099"/>
                  </a:lnTo>
                  <a:lnTo>
                    <a:pt x="40970" y="14630"/>
                  </a:lnTo>
                  <a:lnTo>
                    <a:pt x="45605" y="20574"/>
                  </a:lnTo>
                  <a:lnTo>
                    <a:pt x="47244" y="28956"/>
                  </a:lnTo>
                  <a:lnTo>
                    <a:pt x="47244" y="5270"/>
                  </a:lnTo>
                  <a:lnTo>
                    <a:pt x="46329" y="4622"/>
                  </a:lnTo>
                  <a:lnTo>
                    <a:pt x="40144" y="2082"/>
                  </a:lnTo>
                  <a:lnTo>
                    <a:pt x="32727" y="533"/>
                  </a:lnTo>
                  <a:lnTo>
                    <a:pt x="24053" y="0"/>
                  </a:lnTo>
                  <a:lnTo>
                    <a:pt x="13970" y="0"/>
                  </a:lnTo>
                  <a:lnTo>
                    <a:pt x="6045" y="863"/>
                  </a:lnTo>
                  <a:lnTo>
                    <a:pt x="0" y="1866"/>
                  </a:lnTo>
                  <a:lnTo>
                    <a:pt x="0" y="97790"/>
                  </a:lnTo>
                  <a:lnTo>
                    <a:pt x="12534" y="97790"/>
                  </a:lnTo>
                  <a:lnTo>
                    <a:pt x="12534" y="58902"/>
                  </a:lnTo>
                  <a:lnTo>
                    <a:pt x="15417" y="59626"/>
                  </a:lnTo>
                  <a:lnTo>
                    <a:pt x="18872" y="59766"/>
                  </a:lnTo>
                  <a:lnTo>
                    <a:pt x="22606" y="59766"/>
                  </a:lnTo>
                  <a:lnTo>
                    <a:pt x="31483" y="59093"/>
                  </a:lnTo>
                  <a:lnTo>
                    <a:pt x="32245" y="58902"/>
                  </a:lnTo>
                  <a:lnTo>
                    <a:pt x="39560" y="57086"/>
                  </a:lnTo>
                  <a:lnTo>
                    <a:pt x="46570" y="53746"/>
                  </a:lnTo>
                  <a:lnTo>
                    <a:pt x="51574" y="49682"/>
                  </a:lnTo>
                  <a:lnTo>
                    <a:pt x="52285" y="49110"/>
                  </a:lnTo>
                  <a:lnTo>
                    <a:pt x="57188" y="44069"/>
                  </a:lnTo>
                  <a:lnTo>
                    <a:pt x="59766" y="37160"/>
                  </a:lnTo>
                  <a:lnTo>
                    <a:pt x="59766" y="19735"/>
                  </a:lnTo>
                  <a:close/>
                </a:path>
                <a:path w="440054" h="282575">
                  <a:moveTo>
                    <a:pt x="144246" y="111391"/>
                  </a:moveTo>
                  <a:lnTo>
                    <a:pt x="131572" y="111391"/>
                  </a:lnTo>
                  <a:lnTo>
                    <a:pt x="131572" y="181102"/>
                  </a:lnTo>
                  <a:lnTo>
                    <a:pt x="144246" y="181102"/>
                  </a:lnTo>
                  <a:lnTo>
                    <a:pt x="144246" y="111391"/>
                  </a:lnTo>
                  <a:close/>
                </a:path>
                <a:path w="440054" h="282575">
                  <a:moveTo>
                    <a:pt x="145834" y="96126"/>
                  </a:moveTo>
                  <a:lnTo>
                    <a:pt x="145694" y="91808"/>
                  </a:lnTo>
                  <a:lnTo>
                    <a:pt x="145694" y="87337"/>
                  </a:lnTo>
                  <a:lnTo>
                    <a:pt x="142684" y="83883"/>
                  </a:lnTo>
                  <a:lnTo>
                    <a:pt x="133299" y="83883"/>
                  </a:lnTo>
                  <a:lnTo>
                    <a:pt x="129984" y="87337"/>
                  </a:lnTo>
                  <a:lnTo>
                    <a:pt x="129984" y="96126"/>
                  </a:lnTo>
                  <a:lnTo>
                    <a:pt x="133159" y="99593"/>
                  </a:lnTo>
                  <a:lnTo>
                    <a:pt x="142684" y="99593"/>
                  </a:lnTo>
                  <a:lnTo>
                    <a:pt x="145834" y="96126"/>
                  </a:lnTo>
                  <a:close/>
                </a:path>
                <a:path w="440054" h="282575">
                  <a:moveTo>
                    <a:pt x="293725" y="176758"/>
                  </a:moveTo>
                  <a:lnTo>
                    <a:pt x="290283" y="175018"/>
                  </a:lnTo>
                  <a:lnTo>
                    <a:pt x="283654" y="173151"/>
                  </a:lnTo>
                  <a:lnTo>
                    <a:pt x="276161" y="173151"/>
                  </a:lnTo>
                  <a:lnTo>
                    <a:pt x="260705" y="175920"/>
                  </a:lnTo>
                  <a:lnTo>
                    <a:pt x="248907" y="183616"/>
                  </a:lnTo>
                  <a:lnTo>
                    <a:pt x="241363" y="195338"/>
                  </a:lnTo>
                  <a:lnTo>
                    <a:pt x="238721" y="210172"/>
                  </a:lnTo>
                  <a:lnTo>
                    <a:pt x="241185" y="224726"/>
                  </a:lnTo>
                  <a:lnTo>
                    <a:pt x="248183" y="235953"/>
                  </a:lnTo>
                  <a:lnTo>
                    <a:pt x="259130" y="243192"/>
                  </a:lnTo>
                  <a:lnTo>
                    <a:pt x="273431" y="245757"/>
                  </a:lnTo>
                  <a:lnTo>
                    <a:pt x="282790" y="245757"/>
                  </a:lnTo>
                  <a:lnTo>
                    <a:pt x="290131" y="243446"/>
                  </a:lnTo>
                  <a:lnTo>
                    <a:pt x="293446" y="241719"/>
                  </a:lnTo>
                  <a:lnTo>
                    <a:pt x="291287" y="232206"/>
                  </a:lnTo>
                  <a:lnTo>
                    <a:pt x="287693" y="233794"/>
                  </a:lnTo>
                  <a:lnTo>
                    <a:pt x="282943" y="235673"/>
                  </a:lnTo>
                  <a:lnTo>
                    <a:pt x="275729" y="235673"/>
                  </a:lnTo>
                  <a:lnTo>
                    <a:pt x="266115" y="233870"/>
                  </a:lnTo>
                  <a:lnTo>
                    <a:pt x="258445" y="228688"/>
                  </a:lnTo>
                  <a:lnTo>
                    <a:pt x="253377" y="220472"/>
                  </a:lnTo>
                  <a:lnTo>
                    <a:pt x="251536" y="209600"/>
                  </a:lnTo>
                  <a:lnTo>
                    <a:pt x="253136" y="199339"/>
                  </a:lnTo>
                  <a:lnTo>
                    <a:pt x="257860" y="190957"/>
                  </a:lnTo>
                  <a:lnTo>
                    <a:pt x="265569" y="185305"/>
                  </a:lnTo>
                  <a:lnTo>
                    <a:pt x="276161" y="183235"/>
                  </a:lnTo>
                  <a:lnTo>
                    <a:pt x="283083" y="183235"/>
                  </a:lnTo>
                  <a:lnTo>
                    <a:pt x="287832" y="184823"/>
                  </a:lnTo>
                  <a:lnTo>
                    <a:pt x="290855" y="186550"/>
                  </a:lnTo>
                  <a:lnTo>
                    <a:pt x="293725" y="176758"/>
                  </a:lnTo>
                  <a:close/>
                </a:path>
                <a:path w="440054" h="282575">
                  <a:moveTo>
                    <a:pt x="439674" y="242214"/>
                  </a:moveTo>
                  <a:lnTo>
                    <a:pt x="439280" y="239039"/>
                  </a:lnTo>
                  <a:lnTo>
                    <a:pt x="438378" y="231686"/>
                  </a:lnTo>
                  <a:lnTo>
                    <a:pt x="433806" y="220992"/>
                  </a:lnTo>
                  <a:lnTo>
                    <a:pt x="431101" y="218465"/>
                  </a:lnTo>
                  <a:lnTo>
                    <a:pt x="427431" y="215023"/>
                  </a:lnTo>
                  <a:lnTo>
                    <a:pt x="427431" y="239039"/>
                  </a:lnTo>
                  <a:lnTo>
                    <a:pt x="390410" y="239039"/>
                  </a:lnTo>
                  <a:lnTo>
                    <a:pt x="392074" y="232130"/>
                  </a:lnTo>
                  <a:lnTo>
                    <a:pt x="395706" y="225463"/>
                  </a:lnTo>
                  <a:lnTo>
                    <a:pt x="401561" y="220446"/>
                  </a:lnTo>
                  <a:lnTo>
                    <a:pt x="409867" y="218465"/>
                  </a:lnTo>
                  <a:lnTo>
                    <a:pt x="418642" y="220548"/>
                  </a:lnTo>
                  <a:lnTo>
                    <a:pt x="424053" y="225729"/>
                  </a:lnTo>
                  <a:lnTo>
                    <a:pt x="426758" y="232435"/>
                  </a:lnTo>
                  <a:lnTo>
                    <a:pt x="427431" y="239039"/>
                  </a:lnTo>
                  <a:lnTo>
                    <a:pt x="427431" y="215023"/>
                  </a:lnTo>
                  <a:lnTo>
                    <a:pt x="424967" y="212712"/>
                  </a:lnTo>
                  <a:lnTo>
                    <a:pt x="410870" y="209384"/>
                  </a:lnTo>
                  <a:lnTo>
                    <a:pt x="397192" y="212305"/>
                  </a:lnTo>
                  <a:lnTo>
                    <a:pt x="386905" y="220294"/>
                  </a:lnTo>
                  <a:lnTo>
                    <a:pt x="380479" y="232130"/>
                  </a:lnTo>
                  <a:lnTo>
                    <a:pt x="380403" y="232435"/>
                  </a:lnTo>
                  <a:lnTo>
                    <a:pt x="378180" y="246976"/>
                  </a:lnTo>
                  <a:lnTo>
                    <a:pt x="380517" y="261340"/>
                  </a:lnTo>
                  <a:lnTo>
                    <a:pt x="387273" y="272427"/>
                  </a:lnTo>
                  <a:lnTo>
                    <a:pt x="398043" y="279590"/>
                  </a:lnTo>
                  <a:lnTo>
                    <a:pt x="412457" y="282117"/>
                  </a:lnTo>
                  <a:lnTo>
                    <a:pt x="423545" y="282117"/>
                  </a:lnTo>
                  <a:lnTo>
                    <a:pt x="431177" y="279806"/>
                  </a:lnTo>
                  <a:lnTo>
                    <a:pt x="435635" y="277787"/>
                  </a:lnTo>
                  <a:lnTo>
                    <a:pt x="434340" y="272313"/>
                  </a:lnTo>
                  <a:lnTo>
                    <a:pt x="433476" y="268719"/>
                  </a:lnTo>
                  <a:lnTo>
                    <a:pt x="428726" y="270738"/>
                  </a:lnTo>
                  <a:lnTo>
                    <a:pt x="423252" y="272313"/>
                  </a:lnTo>
                  <a:lnTo>
                    <a:pt x="414185" y="272313"/>
                  </a:lnTo>
                  <a:lnTo>
                    <a:pt x="405142" y="270954"/>
                  </a:lnTo>
                  <a:lnTo>
                    <a:pt x="397586" y="266649"/>
                  </a:lnTo>
                  <a:lnTo>
                    <a:pt x="392353" y="259130"/>
                  </a:lnTo>
                  <a:lnTo>
                    <a:pt x="390271" y="248119"/>
                  </a:lnTo>
                  <a:lnTo>
                    <a:pt x="439242" y="248119"/>
                  </a:lnTo>
                  <a:lnTo>
                    <a:pt x="439381" y="246824"/>
                  </a:lnTo>
                  <a:lnTo>
                    <a:pt x="439674" y="244805"/>
                  </a:lnTo>
                  <a:lnTo>
                    <a:pt x="439674" y="242214"/>
                  </a:lnTo>
                  <a:close/>
                </a:path>
              </a:pathLst>
            </a:custGeom>
            <a:solidFill>
              <a:srgbClr val="231F20"/>
            </a:solidFill>
          </p:spPr>
          <p:txBody>
            <a:bodyPr wrap="square" lIns="0" tIns="0" rIns="0" bIns="0" rtlCol="0"/>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sp>
        <p:nvSpPr>
          <p:cNvPr id="11" name="CasellaDiTesto 10">
            <a:extLst>
              <a:ext uri="{FF2B5EF4-FFF2-40B4-BE49-F238E27FC236}">
                <a16:creationId xmlns:a16="http://schemas.microsoft.com/office/drawing/2014/main" id="{00ECE452-432F-991D-8FEA-459D9B163FF6}"/>
              </a:ext>
            </a:extLst>
          </p:cNvPr>
          <p:cNvSpPr txBox="1"/>
          <p:nvPr/>
        </p:nvSpPr>
        <p:spPr>
          <a:xfrm>
            <a:off x="5015798" y="2081619"/>
            <a:ext cx="4856369" cy="1384995"/>
          </a:xfrm>
          <a:prstGeom prst="rect">
            <a:avLst/>
          </a:prstGeom>
          <a:noFill/>
        </p:spPr>
        <p:txBody>
          <a:bodyPr wrap="square">
            <a:spAutoFit/>
          </a:bodyPr>
          <a:lstStyle/>
          <a:p>
            <a:pPr marL="12700">
              <a:lnSpc>
                <a:spcPct val="100000"/>
              </a:lnSpc>
              <a:spcBef>
                <a:spcPts val="100"/>
              </a:spcBef>
            </a:pPr>
            <a:r>
              <a:rPr lang="it-IT" sz="2800" i="1" spc="-160" dirty="0">
                <a:solidFill>
                  <a:srgbClr val="231F20"/>
                </a:solidFill>
                <a:latin typeface="Corbel"/>
                <a:cs typeface="Corbel"/>
              </a:rPr>
              <a:t>Centro clinico specialistico per il sostegno psicoterapeutico agli  individui e alle organizzazioni</a:t>
            </a:r>
            <a:endParaRPr lang="it-IT" sz="2800" dirty="0">
              <a:latin typeface="Corbel"/>
              <a:cs typeface="Corbel"/>
            </a:endParaRPr>
          </a:p>
        </p:txBody>
      </p:sp>
      <p:sp>
        <p:nvSpPr>
          <p:cNvPr id="12" name="Rettangolo 11">
            <a:extLst>
              <a:ext uri="{FF2B5EF4-FFF2-40B4-BE49-F238E27FC236}">
                <a16:creationId xmlns:a16="http://schemas.microsoft.com/office/drawing/2014/main" id="{637FD00A-A398-2709-83D4-A24A8DD396B1}"/>
              </a:ext>
            </a:extLst>
          </p:cNvPr>
          <p:cNvSpPr/>
          <p:nvPr/>
        </p:nvSpPr>
        <p:spPr>
          <a:xfrm>
            <a:off x="4572060" y="1225058"/>
            <a:ext cx="5536810" cy="9144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4000" b="1" i="1" dirty="0">
                <a:latin typeface="Corbel" panose="020B0503020204020204" pitchFamily="34" charset="0"/>
              </a:rPr>
              <a:t>Centro Apice</a:t>
            </a:r>
          </a:p>
        </p:txBody>
      </p:sp>
      <p:sp>
        <p:nvSpPr>
          <p:cNvPr id="14" name="Rettangolo 13">
            <a:extLst>
              <a:ext uri="{FF2B5EF4-FFF2-40B4-BE49-F238E27FC236}">
                <a16:creationId xmlns:a16="http://schemas.microsoft.com/office/drawing/2014/main" id="{C0AE4D47-120E-1B67-5A1A-4FF1D819A1E5}"/>
              </a:ext>
            </a:extLst>
          </p:cNvPr>
          <p:cNvSpPr/>
          <p:nvPr/>
        </p:nvSpPr>
        <p:spPr>
          <a:xfrm>
            <a:off x="4572060" y="3473197"/>
            <a:ext cx="5743847" cy="24179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4000" b="1" i="1" dirty="0">
              <a:latin typeface="Corbel" panose="020B0503020204020204" pitchFamily="34" charset="0"/>
            </a:endParaRPr>
          </a:p>
        </p:txBody>
      </p:sp>
      <p:sp>
        <p:nvSpPr>
          <p:cNvPr id="9" name="object 8">
            <a:extLst>
              <a:ext uri="{FF2B5EF4-FFF2-40B4-BE49-F238E27FC236}">
                <a16:creationId xmlns:a16="http://schemas.microsoft.com/office/drawing/2014/main" id="{4E2A5115-B0F4-8069-1252-E9311DE92B2C}"/>
              </a:ext>
            </a:extLst>
          </p:cNvPr>
          <p:cNvSpPr txBox="1"/>
          <p:nvPr/>
        </p:nvSpPr>
        <p:spPr>
          <a:xfrm>
            <a:off x="6437136" y="3639558"/>
            <a:ext cx="3851910" cy="363220"/>
          </a:xfrm>
          <a:prstGeom prst="rect">
            <a:avLst/>
          </a:prstGeom>
          <a:solidFill>
            <a:srgbClr val="231F20"/>
          </a:solidFill>
        </p:spPr>
        <p:txBody>
          <a:bodyPr vert="horz" wrap="square" lIns="0" tIns="25400" rIns="0" bIns="0"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spcBef>
                <a:spcPts val="200"/>
              </a:spcBef>
            </a:pPr>
            <a:r>
              <a:rPr sz="1500" i="1" dirty="0">
                <a:solidFill>
                  <a:srgbClr val="FFFFFF"/>
                </a:solidFill>
                <a:latin typeface="Corbel"/>
                <a:cs typeface="Corbel"/>
              </a:rPr>
              <a:t>La</a:t>
            </a:r>
            <a:r>
              <a:rPr sz="1500" i="1" spc="-15" dirty="0">
                <a:solidFill>
                  <a:srgbClr val="FFFFFF"/>
                </a:solidFill>
                <a:latin typeface="Corbel"/>
                <a:cs typeface="Corbel"/>
              </a:rPr>
              <a:t> </a:t>
            </a:r>
            <a:r>
              <a:rPr sz="1500" i="1" dirty="0">
                <a:solidFill>
                  <a:srgbClr val="FFFFFF"/>
                </a:solidFill>
                <a:latin typeface="Corbel"/>
                <a:cs typeface="Corbel"/>
              </a:rPr>
              <a:t>persona</a:t>
            </a:r>
            <a:r>
              <a:rPr sz="1500" i="1" spc="-15" dirty="0">
                <a:solidFill>
                  <a:srgbClr val="FFFFFF"/>
                </a:solidFill>
                <a:latin typeface="Corbel"/>
                <a:cs typeface="Corbel"/>
              </a:rPr>
              <a:t> </a:t>
            </a:r>
            <a:r>
              <a:rPr sz="1500" i="1" dirty="0">
                <a:solidFill>
                  <a:srgbClr val="FFFFFF"/>
                </a:solidFill>
                <a:latin typeface="Corbel"/>
                <a:cs typeface="Corbel"/>
              </a:rPr>
              <a:t>al</a:t>
            </a:r>
            <a:r>
              <a:rPr sz="1500" i="1" spc="-15" dirty="0">
                <a:solidFill>
                  <a:srgbClr val="FFFFFF"/>
                </a:solidFill>
                <a:latin typeface="Corbel"/>
                <a:cs typeface="Corbel"/>
              </a:rPr>
              <a:t> </a:t>
            </a:r>
            <a:r>
              <a:rPr sz="1500" i="1" dirty="0">
                <a:solidFill>
                  <a:srgbClr val="FFFFFF"/>
                </a:solidFill>
                <a:latin typeface="Corbel"/>
                <a:cs typeface="Corbel"/>
              </a:rPr>
              <a:t>centro</a:t>
            </a:r>
            <a:r>
              <a:rPr sz="1500" i="1" spc="-15" dirty="0">
                <a:solidFill>
                  <a:srgbClr val="FFFFFF"/>
                </a:solidFill>
                <a:latin typeface="Corbel"/>
                <a:cs typeface="Corbel"/>
              </a:rPr>
              <a:t> </a:t>
            </a:r>
            <a:r>
              <a:rPr sz="1500" i="1" dirty="0">
                <a:solidFill>
                  <a:srgbClr val="FFFFFF"/>
                </a:solidFill>
                <a:latin typeface="Corbel"/>
                <a:cs typeface="Corbel"/>
              </a:rPr>
              <a:t>del</a:t>
            </a:r>
            <a:r>
              <a:rPr sz="1500" i="1" spc="-15" dirty="0">
                <a:solidFill>
                  <a:srgbClr val="FFFFFF"/>
                </a:solidFill>
                <a:latin typeface="Corbel"/>
                <a:cs typeface="Corbel"/>
              </a:rPr>
              <a:t> </a:t>
            </a:r>
            <a:r>
              <a:rPr sz="1500" i="1" dirty="0">
                <a:solidFill>
                  <a:srgbClr val="FFFFFF"/>
                </a:solidFill>
                <a:latin typeface="Corbel"/>
                <a:cs typeface="Corbel"/>
              </a:rPr>
              <a:t>benessere</a:t>
            </a:r>
            <a:endParaRPr sz="1500" dirty="0">
              <a:latin typeface="Corbel"/>
              <a:cs typeface="Corbel"/>
            </a:endParaRPr>
          </a:p>
        </p:txBody>
      </p:sp>
    </p:spTree>
    <p:extLst>
      <p:ext uri="{BB962C8B-B14F-4D97-AF65-F5344CB8AC3E}">
        <p14:creationId xmlns:p14="http://schemas.microsoft.com/office/powerpoint/2010/main" val="3061589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3EE90-E9CD-CBC6-BDAA-A499F9B2072A}"/>
              </a:ext>
            </a:extLst>
          </p:cNvPr>
          <p:cNvSpPr>
            <a:spLocks noGrp="1"/>
          </p:cNvSpPr>
          <p:nvPr>
            <p:ph type="title"/>
          </p:nvPr>
        </p:nvSpPr>
        <p:spPr/>
        <p:txBody>
          <a:bodyPr/>
          <a:lstStyle/>
          <a:p>
            <a:pPr algn="ctr" eaLnBrk="1" hangingPunct="1">
              <a:defRPr/>
            </a:pPr>
            <a:r>
              <a:rPr lang="it-IT" b="1" dirty="0">
                <a:latin typeface="+mn-lt"/>
              </a:rPr>
              <a:t>La Psicologia Positiva</a:t>
            </a:r>
          </a:p>
        </p:txBody>
      </p:sp>
      <p:sp>
        <p:nvSpPr>
          <p:cNvPr id="3" name="Segnaposto contenuto 2">
            <a:extLst>
              <a:ext uri="{FF2B5EF4-FFF2-40B4-BE49-F238E27FC236}">
                <a16:creationId xmlns:a16="http://schemas.microsoft.com/office/drawing/2014/main" id="{EF8CA30D-F8C6-7BA3-DFAB-EBB963801C65}"/>
              </a:ext>
            </a:extLst>
          </p:cNvPr>
          <p:cNvSpPr>
            <a:spLocks noGrp="1"/>
          </p:cNvSpPr>
          <p:nvPr>
            <p:ph idx="1"/>
          </p:nvPr>
        </p:nvSpPr>
        <p:spPr/>
        <p:txBody>
          <a:bodyPr rtlCol="0">
            <a:normAutofit/>
          </a:bodyPr>
          <a:lstStyle/>
          <a:p>
            <a:pPr marL="0" indent="0">
              <a:buNone/>
            </a:pPr>
            <a:r>
              <a:rPr lang="it-IT" sz="4000" dirty="0">
                <a:solidFill>
                  <a:srgbClr val="666666"/>
                </a:solidFill>
                <a:effectLst/>
                <a:latin typeface="Calibri" panose="020F0502020204030204" pitchFamily="34" charset="0"/>
                <a:cs typeface="Calibri" panose="020F0502020204030204" pitchFamily="34" charset="0"/>
              </a:rPr>
              <a:t>La psicologia positiva è un indirizzo della psicologia che si concentra sullo studio delle </a:t>
            </a:r>
            <a:r>
              <a:rPr lang="it-IT" sz="4000" dirty="0" err="1">
                <a:solidFill>
                  <a:srgbClr val="666666"/>
                </a:solidFill>
                <a:effectLst/>
                <a:latin typeface="Calibri" panose="020F0502020204030204" pitchFamily="34" charset="0"/>
                <a:cs typeface="Calibri" panose="020F0502020204030204" pitchFamily="34" charset="0"/>
              </a:rPr>
              <a:t>qualita</a:t>
            </a:r>
            <a:r>
              <a:rPr lang="it-IT" sz="4000" dirty="0">
                <a:solidFill>
                  <a:srgbClr val="666666"/>
                </a:solidFill>
                <a:effectLst/>
                <a:latin typeface="Calibri" panose="020F0502020204030204" pitchFamily="34" charset="0"/>
                <a:cs typeface="Calibri" panose="020F0502020204030204" pitchFamily="34" charset="0"/>
              </a:rPr>
              <a:t>̀ umane positive e sulle condizioni che consentono agli individui di prosperare e di vivere una vita soddisfacente e significativa e su come promuovere il benessere individuale e collettivo. </a:t>
            </a:r>
            <a:endParaRPr lang="it-IT" dirty="0">
              <a:effectLst/>
              <a:latin typeface="Calibri" panose="020F0502020204030204" pitchFamily="34" charset="0"/>
              <a:cs typeface="Calibri" panose="020F0502020204030204" pitchFamily="34" charset="0"/>
            </a:endParaRPr>
          </a:p>
          <a:p>
            <a:pPr marL="3596640" indent="449580"/>
            <a:endParaRPr lang="it-IT" sz="1800" dirty="0">
              <a:effectLst/>
              <a:latin typeface="Times New Roman" panose="02020603050405020304" pitchFamily="18" charset="0"/>
              <a:ea typeface="Times New Roman" panose="02020603050405020304" pitchFamily="18" charset="0"/>
            </a:endParaRPr>
          </a:p>
        </p:txBody>
      </p:sp>
      <p:sp>
        <p:nvSpPr>
          <p:cNvPr id="4" name="Segnaposto numero diapositiva 3">
            <a:extLst>
              <a:ext uri="{FF2B5EF4-FFF2-40B4-BE49-F238E27FC236}">
                <a16:creationId xmlns:a16="http://schemas.microsoft.com/office/drawing/2014/main" id="{8A601F49-1E6D-DDB8-9D41-D4AB6A4F9E5D}"/>
              </a:ext>
            </a:extLst>
          </p:cNvPr>
          <p:cNvSpPr>
            <a:spLocks noGrp="1"/>
          </p:cNvSpPr>
          <p:nvPr>
            <p:ph type="sldNum" sz="quarter" idx="12"/>
          </p:nvPr>
        </p:nvSpPr>
        <p:spPr/>
        <p:txBody>
          <a:bodyPr/>
          <a:lstStyle/>
          <a:p>
            <a:pPr>
              <a:defRPr/>
            </a:pPr>
            <a:fld id="{6033A9B7-C75A-DE48-BD58-AD41A9C1E973}" type="slidenum">
              <a:rPr lang="it-IT" altLang="it-IT" smtClean="0"/>
              <a:pPr>
                <a:defRPr/>
              </a:pPr>
              <a:t>10</a:t>
            </a:fld>
            <a:endParaRPr lang="it-IT" altLang="it-IT"/>
          </a:p>
        </p:txBody>
      </p:sp>
    </p:spTree>
    <p:extLst>
      <p:ext uri="{BB962C8B-B14F-4D97-AF65-F5344CB8AC3E}">
        <p14:creationId xmlns:p14="http://schemas.microsoft.com/office/powerpoint/2010/main" val="347636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F8CA30D-F8C6-7BA3-DFAB-EBB963801C65}"/>
              </a:ext>
            </a:extLst>
          </p:cNvPr>
          <p:cNvSpPr>
            <a:spLocks noGrp="1"/>
          </p:cNvSpPr>
          <p:nvPr>
            <p:ph idx="1"/>
          </p:nvPr>
        </p:nvSpPr>
        <p:spPr>
          <a:xfrm>
            <a:off x="287676" y="184938"/>
            <a:ext cx="11650895" cy="6673062"/>
          </a:xfrm>
        </p:spPr>
        <p:txBody>
          <a:bodyPr rtlCol="0">
            <a:normAutofit fontScale="85000" lnSpcReduction="20000"/>
          </a:bodyPr>
          <a:lstStyle/>
          <a:p>
            <a:pPr marL="0" indent="0" algn="ctr" fontAlgn="base">
              <a:buNone/>
            </a:pPr>
            <a:r>
              <a:rPr lang="it-IT" sz="3800" b="1" i="0" u="none" strike="noStrike" dirty="0">
                <a:solidFill>
                  <a:srgbClr val="666666"/>
                </a:solidFill>
                <a:effectLst/>
              </a:rPr>
              <a:t>Il modello PERMA di M. Seligman</a:t>
            </a:r>
          </a:p>
          <a:p>
            <a:pPr marL="0" indent="0" algn="l" fontAlgn="base">
              <a:buNone/>
            </a:pPr>
            <a:endParaRPr lang="it-IT" sz="100" b="1" i="0" u="none" strike="noStrike" dirty="0">
              <a:solidFill>
                <a:srgbClr val="666666"/>
              </a:solidFill>
              <a:effectLst/>
            </a:endParaRPr>
          </a:p>
          <a:p>
            <a:pPr marL="0" indent="0" algn="l" fontAlgn="base">
              <a:buNone/>
            </a:pPr>
            <a:r>
              <a:rPr lang="it-IT" sz="2400" b="1" i="0" u="none" strike="noStrike" dirty="0" err="1">
                <a:solidFill>
                  <a:srgbClr val="666666"/>
                </a:solidFill>
                <a:effectLst/>
              </a:rPr>
              <a:t>P</a:t>
            </a:r>
            <a:r>
              <a:rPr lang="it-IT" sz="2400" b="1" i="0" u="none" strike="noStrike" dirty="0">
                <a:solidFill>
                  <a:srgbClr val="666666"/>
                </a:solidFill>
                <a:effectLst/>
              </a:rPr>
              <a:t>-Positive </a:t>
            </a:r>
            <a:r>
              <a:rPr lang="it-IT" sz="2400" b="1" i="0" u="none" strike="noStrike" dirty="0" err="1">
                <a:solidFill>
                  <a:srgbClr val="666666"/>
                </a:solidFill>
                <a:effectLst/>
              </a:rPr>
              <a:t>Emotions</a:t>
            </a:r>
            <a:r>
              <a:rPr lang="it-IT" sz="2400" b="0" i="0" u="none" strike="noStrike" dirty="0">
                <a:solidFill>
                  <a:srgbClr val="666666"/>
                </a:solidFill>
                <a:effectLst/>
              </a:rPr>
              <a:t> (</a:t>
            </a:r>
            <a:r>
              <a:rPr lang="it-IT" sz="2400" b="0" i="1" u="none" strike="noStrike" dirty="0">
                <a:solidFill>
                  <a:srgbClr val="666666"/>
                </a:solidFill>
                <a:effectLst/>
              </a:rPr>
              <a:t>Emozioni Positive</a:t>
            </a:r>
            <a:r>
              <a:rPr lang="it-IT" sz="2400" b="0" i="0" u="none" strike="noStrike" dirty="0">
                <a:solidFill>
                  <a:srgbClr val="666666"/>
                </a:solidFill>
                <a:effectLst/>
              </a:rPr>
              <a:t>): Le emozioni positive, come la gioia, la gratitudine, l’amore e la soddisfazione, </a:t>
            </a:r>
            <a:r>
              <a:rPr lang="it-IT" sz="2400" i="0" u="none" strike="noStrike" dirty="0">
                <a:solidFill>
                  <a:srgbClr val="666666"/>
                </a:solidFill>
                <a:effectLst/>
              </a:rPr>
              <a:t>svolgono un ruolo fondamentale nel promuovere il benessere</a:t>
            </a:r>
            <a:r>
              <a:rPr lang="it-IT" sz="2400" b="0" i="0" u="none" strike="noStrike" dirty="0">
                <a:solidFill>
                  <a:srgbClr val="666666"/>
                </a:solidFill>
                <a:effectLst/>
              </a:rPr>
              <a:t>. Coltivare e sperimentare regolarmente emozioni positive può migliorare l’umore complessivo e la soddisfazione nella vita quotidiana. Questo punto di vista positivo nella vita può aiutare nelle relazioni, nel lavoro, e aiuta a essere più creativi. In questo modo, è possibile sviluppare emozioni positive.</a:t>
            </a:r>
          </a:p>
          <a:p>
            <a:pPr marL="0" indent="0" algn="l" fontAlgn="base">
              <a:buNone/>
            </a:pPr>
            <a:r>
              <a:rPr lang="it-IT" sz="2400" b="1" i="0" u="none" strike="noStrike" dirty="0">
                <a:solidFill>
                  <a:srgbClr val="666666"/>
                </a:solidFill>
                <a:effectLst/>
              </a:rPr>
              <a:t>E- Engagement</a:t>
            </a:r>
            <a:r>
              <a:rPr lang="it-IT" sz="2400" b="0" i="0" u="none" strike="noStrike" dirty="0">
                <a:solidFill>
                  <a:srgbClr val="666666"/>
                </a:solidFill>
                <a:effectLst/>
              </a:rPr>
              <a:t> (</a:t>
            </a:r>
            <a:r>
              <a:rPr lang="it-IT" sz="2400" b="0" i="1" u="none" strike="noStrike" dirty="0">
                <a:solidFill>
                  <a:srgbClr val="666666"/>
                </a:solidFill>
                <a:effectLst/>
              </a:rPr>
              <a:t>Coinvolgimento</a:t>
            </a:r>
            <a:r>
              <a:rPr lang="it-IT" sz="2400" b="0" i="0" u="none" strike="noStrike" dirty="0">
                <a:solidFill>
                  <a:srgbClr val="666666"/>
                </a:solidFill>
                <a:effectLst/>
              </a:rPr>
              <a:t>): </a:t>
            </a:r>
            <a:r>
              <a:rPr lang="it-IT" sz="2400" i="0" u="none" strike="noStrike" dirty="0">
                <a:solidFill>
                  <a:srgbClr val="666666"/>
                </a:solidFill>
                <a:effectLst/>
              </a:rPr>
              <a:t>Il coinvolgimento si riferisce allo stato di “flow”, in cui una persona è completamente immersa in un’attività che richiede le sue abilità e offre una sfida appropriata. Quando si è impegnati in questo modo, il tempo sembra fermarsi e si sperimenta un senso di totale concentrazione e pienezza. Abbiamo tutti bisogno di qualcosa nella nostra vita che ci assorba completamente nel momento presente. Questo crea un “flusso” di immersione felice nell’attivit</a:t>
            </a:r>
            <a:r>
              <a:rPr lang="it-IT" sz="2400" b="0" i="0" u="none" strike="noStrike" dirty="0">
                <a:solidFill>
                  <a:srgbClr val="666666"/>
                </a:solidFill>
                <a:effectLst/>
              </a:rPr>
              <a:t>à.</a:t>
            </a:r>
          </a:p>
          <a:p>
            <a:pPr marL="0" indent="0" algn="l" fontAlgn="base">
              <a:buNone/>
            </a:pPr>
            <a:r>
              <a:rPr lang="it-IT" sz="2400" b="1" i="0" u="none" strike="noStrike" dirty="0" err="1">
                <a:solidFill>
                  <a:srgbClr val="666666"/>
                </a:solidFill>
                <a:effectLst/>
              </a:rPr>
              <a:t>R</a:t>
            </a:r>
            <a:r>
              <a:rPr lang="it-IT" sz="2400" b="1" i="0" u="none" strike="noStrike" dirty="0">
                <a:solidFill>
                  <a:srgbClr val="666666"/>
                </a:solidFill>
                <a:effectLst/>
              </a:rPr>
              <a:t>- </a:t>
            </a:r>
            <a:r>
              <a:rPr lang="it-IT" sz="2400" b="1" i="0" u="none" strike="noStrike" dirty="0" err="1">
                <a:solidFill>
                  <a:srgbClr val="666666"/>
                </a:solidFill>
                <a:effectLst/>
              </a:rPr>
              <a:t>Relationships</a:t>
            </a:r>
            <a:r>
              <a:rPr lang="it-IT" sz="2400" b="0" i="0" u="none" strike="noStrike" dirty="0">
                <a:solidFill>
                  <a:srgbClr val="666666"/>
                </a:solidFill>
                <a:effectLst/>
              </a:rPr>
              <a:t> (</a:t>
            </a:r>
            <a:r>
              <a:rPr lang="it-IT" sz="2400" b="0" i="1" u="none" strike="noStrike" dirty="0">
                <a:solidFill>
                  <a:srgbClr val="666666"/>
                </a:solidFill>
                <a:effectLst/>
              </a:rPr>
              <a:t>Relazioni</a:t>
            </a:r>
            <a:r>
              <a:rPr lang="it-IT" sz="2400" b="0" i="0" u="none" strike="noStrike" dirty="0">
                <a:solidFill>
                  <a:srgbClr val="666666"/>
                </a:solidFill>
                <a:effectLst/>
              </a:rPr>
              <a:t>): </a:t>
            </a:r>
            <a:r>
              <a:rPr lang="it-IT" sz="2400" i="0" u="none" strike="noStrike" dirty="0">
                <a:solidFill>
                  <a:srgbClr val="666666"/>
                </a:solidFill>
                <a:effectLst/>
              </a:rPr>
              <a:t>Le relazioni significative con gli altri sono essenziali per il benessere psicologico. Avere connessioni profonde e appaganti con familiari, amici o partner fornisce sostegno emotivo, senso di appartenenza e significato nella vita. È importante stabilire relazioni sane</a:t>
            </a:r>
            <a:r>
              <a:rPr lang="it-IT" sz="2400" b="0" i="0" u="none" strike="noStrike" dirty="0">
                <a:solidFill>
                  <a:srgbClr val="666666"/>
                </a:solidFill>
                <a:effectLst/>
              </a:rPr>
              <a:t>. </a:t>
            </a:r>
          </a:p>
          <a:p>
            <a:pPr marL="0" indent="0" algn="l" fontAlgn="base">
              <a:buNone/>
            </a:pPr>
            <a:r>
              <a:rPr lang="it-IT" sz="2400" b="1" i="0" u="none" strike="noStrike" dirty="0">
                <a:solidFill>
                  <a:srgbClr val="666666"/>
                </a:solidFill>
                <a:effectLst/>
              </a:rPr>
              <a:t>M- </a:t>
            </a:r>
            <a:r>
              <a:rPr lang="it-IT" sz="2400" b="1" i="0" u="none" strike="noStrike" dirty="0" err="1">
                <a:solidFill>
                  <a:srgbClr val="666666"/>
                </a:solidFill>
                <a:effectLst/>
              </a:rPr>
              <a:t>Meaning</a:t>
            </a:r>
            <a:r>
              <a:rPr lang="it-IT" sz="2400" b="0" i="0" u="none" strike="noStrike" dirty="0">
                <a:solidFill>
                  <a:srgbClr val="666666"/>
                </a:solidFill>
                <a:effectLst/>
              </a:rPr>
              <a:t> (</a:t>
            </a:r>
            <a:r>
              <a:rPr lang="it-IT" sz="2400" b="0" i="1" u="none" strike="noStrike" dirty="0">
                <a:solidFill>
                  <a:srgbClr val="666666"/>
                </a:solidFill>
                <a:effectLst/>
              </a:rPr>
              <a:t>Significato</a:t>
            </a:r>
            <a:r>
              <a:rPr lang="it-IT" sz="2400" b="0" i="0" u="none" strike="noStrike" dirty="0">
                <a:solidFill>
                  <a:srgbClr val="666666"/>
                </a:solidFill>
                <a:effectLst/>
              </a:rPr>
              <a:t>): </a:t>
            </a:r>
            <a:r>
              <a:rPr lang="it-IT" sz="2400" i="0" u="none" strike="noStrike" dirty="0">
                <a:solidFill>
                  <a:srgbClr val="666666"/>
                </a:solidFill>
                <a:effectLst/>
              </a:rPr>
              <a:t>La ricerca di un significato e di uno scopo nella propria vita è cruciale per il benessere psicologico. Trovare un senso all’esistenza può derivare dall’impegno in attività che si ritengono importanti, dall’aiutare gli altri, dall’essere coinvolti in comunità o dall’avere una visione chiara dei propri </a:t>
            </a:r>
            <a:r>
              <a:rPr lang="it-IT" sz="2400" i="0" u="none" strike="noStrike" dirty="0">
                <a:effectLst/>
              </a:rPr>
              <a:t>valori e </a:t>
            </a:r>
            <a:r>
              <a:rPr lang="it-IT" sz="2400" i="0" u="none" strike="noStrike" dirty="0">
                <a:solidFill>
                  <a:srgbClr val="666666"/>
                </a:solidFill>
                <a:effectLst/>
              </a:rPr>
              <a:t>obiettivi.  Questo aumenta sensibilmente i livelli di felicità, perché ci sentiamo impegnati in qualcosa di importante, di grande e che va oltre noi stessi.</a:t>
            </a:r>
          </a:p>
          <a:p>
            <a:pPr marL="0" indent="0" algn="l" fontAlgn="base">
              <a:buNone/>
            </a:pPr>
            <a:r>
              <a:rPr lang="it-IT" sz="2400" b="1" i="0" u="none" strike="noStrike" dirty="0">
                <a:solidFill>
                  <a:srgbClr val="666666"/>
                </a:solidFill>
                <a:effectLst/>
              </a:rPr>
              <a:t>A- </a:t>
            </a:r>
            <a:r>
              <a:rPr lang="it-IT" sz="2400" b="1" i="0" u="none" strike="noStrike" dirty="0" err="1">
                <a:solidFill>
                  <a:srgbClr val="666666"/>
                </a:solidFill>
                <a:effectLst/>
              </a:rPr>
              <a:t>Accomplishment</a:t>
            </a:r>
            <a:r>
              <a:rPr lang="it-IT" sz="2400" b="0" i="0" u="none" strike="noStrike" dirty="0">
                <a:solidFill>
                  <a:srgbClr val="666666"/>
                </a:solidFill>
                <a:effectLst/>
              </a:rPr>
              <a:t> (</a:t>
            </a:r>
            <a:r>
              <a:rPr lang="it-IT" sz="2400" b="0" i="1" u="none" strike="noStrike" dirty="0">
                <a:solidFill>
                  <a:srgbClr val="666666"/>
                </a:solidFill>
                <a:effectLst/>
              </a:rPr>
              <a:t>Realizzazione</a:t>
            </a:r>
            <a:r>
              <a:rPr lang="it-IT" sz="2400" b="0" i="0" u="none" strike="noStrike" dirty="0">
                <a:solidFill>
                  <a:srgbClr val="666666"/>
                </a:solidFill>
                <a:effectLst/>
              </a:rPr>
              <a:t>): </a:t>
            </a:r>
            <a:r>
              <a:rPr lang="it-IT" sz="2400" i="0" u="none" strike="noStrike" dirty="0">
                <a:solidFill>
                  <a:srgbClr val="666666"/>
                </a:solidFill>
                <a:effectLst/>
              </a:rPr>
              <a:t>Sentirsi competenti e raggiungere obiettivi significativi è fondamentale per il benessere. Lavorare verso traguardi personali e ottenere successi, anche piccoli, contribuisce a una sensazione di realizzazione e autostima. Sentirsi soddisfatti, sentire il benessere derivante dall’aver raggiunto un obiettivo in linea con se stessi ci consente una carica di felicità e benessere.</a:t>
            </a:r>
          </a:p>
          <a:p>
            <a:pPr marL="0" indent="0">
              <a:buNone/>
            </a:pPr>
            <a:br>
              <a:rPr lang="it-IT" sz="1400" dirty="0"/>
            </a:br>
            <a:endParaRPr lang="it-IT" sz="1600" dirty="0">
              <a:solidFill>
                <a:srgbClr val="000000"/>
              </a:solidFill>
            </a:endParaRPr>
          </a:p>
        </p:txBody>
      </p:sp>
      <p:sp>
        <p:nvSpPr>
          <p:cNvPr id="4" name="Segnaposto numero diapositiva 3">
            <a:extLst>
              <a:ext uri="{FF2B5EF4-FFF2-40B4-BE49-F238E27FC236}">
                <a16:creationId xmlns:a16="http://schemas.microsoft.com/office/drawing/2014/main" id="{8A601F49-1E6D-DDB8-9D41-D4AB6A4F9E5D}"/>
              </a:ext>
            </a:extLst>
          </p:cNvPr>
          <p:cNvSpPr>
            <a:spLocks noGrp="1"/>
          </p:cNvSpPr>
          <p:nvPr>
            <p:ph type="sldNum" sz="quarter" idx="12"/>
          </p:nvPr>
        </p:nvSpPr>
        <p:spPr/>
        <p:txBody>
          <a:bodyPr/>
          <a:lstStyle/>
          <a:p>
            <a:pPr>
              <a:defRPr/>
            </a:pPr>
            <a:fld id="{6033A9B7-C75A-DE48-BD58-AD41A9C1E973}" type="slidenum">
              <a:rPr lang="it-IT" altLang="it-IT" smtClean="0"/>
              <a:pPr>
                <a:defRPr/>
              </a:pPr>
              <a:t>11</a:t>
            </a:fld>
            <a:endParaRPr lang="it-IT" altLang="it-IT"/>
          </a:p>
        </p:txBody>
      </p:sp>
    </p:spTree>
    <p:extLst>
      <p:ext uri="{BB962C8B-B14F-4D97-AF65-F5344CB8AC3E}">
        <p14:creationId xmlns:p14="http://schemas.microsoft.com/office/powerpoint/2010/main" val="313320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Engagement per le nuove generazioni: fare mentoring per motivare">
            <a:extLst>
              <a:ext uri="{FF2B5EF4-FFF2-40B4-BE49-F238E27FC236}">
                <a16:creationId xmlns:a16="http://schemas.microsoft.com/office/drawing/2014/main" id="{E3D3CC76-0BCB-7938-FC03-04762C28890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04127" y="410966"/>
            <a:ext cx="10366624" cy="5765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5237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3EE90-E9CD-CBC6-BDAA-A499F9B2072A}"/>
              </a:ext>
            </a:extLst>
          </p:cNvPr>
          <p:cNvSpPr>
            <a:spLocks noGrp="1"/>
          </p:cNvSpPr>
          <p:nvPr>
            <p:ph type="title"/>
          </p:nvPr>
        </p:nvSpPr>
        <p:spPr>
          <a:xfrm>
            <a:off x="2152650" y="1"/>
            <a:ext cx="7886700" cy="1325563"/>
          </a:xfrm>
        </p:spPr>
        <p:txBody>
          <a:bodyPr/>
          <a:lstStyle/>
          <a:p>
            <a:pPr algn="ctr" eaLnBrk="1" hangingPunct="1">
              <a:defRPr/>
            </a:pPr>
            <a:r>
              <a:rPr lang="it-IT" sz="3600" b="1" dirty="0">
                <a:solidFill>
                  <a:srgbClr val="000000"/>
                </a:solidFill>
                <a:latin typeface="+mn-lt"/>
              </a:rPr>
              <a:t>Il benessere soggettivo</a:t>
            </a:r>
            <a:endParaRPr lang="it-IT" b="1" dirty="0">
              <a:latin typeface="+mn-lt"/>
            </a:endParaRPr>
          </a:p>
        </p:txBody>
      </p:sp>
      <p:sp>
        <p:nvSpPr>
          <p:cNvPr id="3" name="Segnaposto contenuto 2">
            <a:extLst>
              <a:ext uri="{FF2B5EF4-FFF2-40B4-BE49-F238E27FC236}">
                <a16:creationId xmlns:a16="http://schemas.microsoft.com/office/drawing/2014/main" id="{EF8CA30D-F8C6-7BA3-DFAB-EBB963801C65}"/>
              </a:ext>
            </a:extLst>
          </p:cNvPr>
          <p:cNvSpPr>
            <a:spLocks noGrp="1"/>
          </p:cNvSpPr>
          <p:nvPr>
            <p:ph idx="1"/>
          </p:nvPr>
        </p:nvSpPr>
        <p:spPr>
          <a:xfrm>
            <a:off x="431515" y="1228110"/>
            <a:ext cx="11054993" cy="4968552"/>
          </a:xfrm>
        </p:spPr>
        <p:txBody>
          <a:bodyPr rtlCol="0">
            <a:normAutofit/>
          </a:bodyPr>
          <a:lstStyle/>
          <a:p>
            <a:pPr marL="0" indent="0">
              <a:buNone/>
            </a:pPr>
            <a:r>
              <a:rPr lang="it-IT" sz="3200" dirty="0">
                <a:solidFill>
                  <a:srgbClr val="000000"/>
                </a:solidFill>
              </a:rPr>
              <a:t>Per favorire il benessere, psicologi e psicoterapeuti non dovrebbero, quindi, valutare e intervenire solo sui deficit, sulle disfunzioni o sulla psicopatologia, ma dovrebbero anche misurare e costruire il funzionamento ottimale dell’uomo (Seligman, 2012) attraverso una prospettiva edonica ed </a:t>
            </a:r>
            <a:r>
              <a:rPr lang="it-IT" sz="3200" dirty="0" err="1">
                <a:solidFill>
                  <a:srgbClr val="000000"/>
                </a:solidFill>
              </a:rPr>
              <a:t>eudaimonica</a:t>
            </a:r>
            <a:r>
              <a:rPr lang="it-IT" sz="3200" dirty="0">
                <a:solidFill>
                  <a:srgbClr val="000000"/>
                </a:solidFill>
              </a:rPr>
              <a:t>.</a:t>
            </a:r>
          </a:p>
          <a:p>
            <a:pPr marL="0" indent="0">
              <a:buNone/>
            </a:pPr>
            <a:r>
              <a:rPr lang="it-IT" sz="3200" b="1" dirty="0">
                <a:solidFill>
                  <a:srgbClr val="000000"/>
                </a:solidFill>
              </a:rPr>
              <a:t>Edonica</a:t>
            </a:r>
            <a:r>
              <a:rPr lang="it-IT" sz="3200" dirty="0">
                <a:solidFill>
                  <a:srgbClr val="000000"/>
                </a:solidFill>
              </a:rPr>
              <a:t> in quanto dimensione del piacere personale legato a sensazioni ed emozioni positive ; </a:t>
            </a:r>
            <a:r>
              <a:rPr lang="it-IT" sz="3200" b="1" dirty="0" err="1">
                <a:solidFill>
                  <a:srgbClr val="000000"/>
                </a:solidFill>
              </a:rPr>
              <a:t>eudaimonica</a:t>
            </a:r>
            <a:r>
              <a:rPr lang="it-IT" sz="3200" dirty="0">
                <a:solidFill>
                  <a:srgbClr val="000000"/>
                </a:solidFill>
              </a:rPr>
              <a:t> come sviluppo e realizzazione delle potenzialità individuali  e come percorso di sviluppo verso l’integrazione con il mondo circostante.</a:t>
            </a:r>
          </a:p>
        </p:txBody>
      </p:sp>
      <p:sp>
        <p:nvSpPr>
          <p:cNvPr id="4" name="Segnaposto numero diapositiva 3">
            <a:extLst>
              <a:ext uri="{FF2B5EF4-FFF2-40B4-BE49-F238E27FC236}">
                <a16:creationId xmlns:a16="http://schemas.microsoft.com/office/drawing/2014/main" id="{8A601F49-1E6D-DDB8-9D41-D4AB6A4F9E5D}"/>
              </a:ext>
            </a:extLst>
          </p:cNvPr>
          <p:cNvSpPr>
            <a:spLocks noGrp="1"/>
          </p:cNvSpPr>
          <p:nvPr>
            <p:ph type="sldNum" sz="quarter" idx="12"/>
          </p:nvPr>
        </p:nvSpPr>
        <p:spPr/>
        <p:txBody>
          <a:bodyPr/>
          <a:lstStyle/>
          <a:p>
            <a:pPr>
              <a:defRPr/>
            </a:pPr>
            <a:fld id="{6033A9B7-C75A-DE48-BD58-AD41A9C1E973}" type="slidenum">
              <a:rPr lang="it-IT" altLang="it-IT" smtClean="0"/>
              <a:pPr>
                <a:defRPr/>
              </a:pPr>
              <a:t>13</a:t>
            </a:fld>
            <a:endParaRPr lang="it-IT" altLang="it-IT"/>
          </a:p>
        </p:txBody>
      </p:sp>
    </p:spTree>
    <p:extLst>
      <p:ext uri="{BB962C8B-B14F-4D97-AF65-F5344CB8AC3E}">
        <p14:creationId xmlns:p14="http://schemas.microsoft.com/office/powerpoint/2010/main" val="288950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4EBE6BD6-A09F-B8D5-CCD6-9A8F6AA58805}"/>
              </a:ext>
            </a:extLst>
          </p:cNvPr>
          <p:cNvSpPr>
            <a:spLocks noGrp="1" noChangeArrowheads="1"/>
          </p:cNvSpPr>
          <p:nvPr>
            <p:ph idx="1"/>
          </p:nvPr>
        </p:nvSpPr>
        <p:spPr>
          <a:xfrm>
            <a:off x="838200" y="41099"/>
            <a:ext cx="10771598" cy="6382428"/>
          </a:xfrm>
        </p:spPr>
        <p:txBody>
          <a:bodyPr rtlCol="0">
            <a:normAutofit/>
          </a:bodyPr>
          <a:lstStyle/>
          <a:p>
            <a:pPr marL="548640" indent="-411480">
              <a:buClr>
                <a:schemeClr val="tx1">
                  <a:shade val="95000"/>
                </a:schemeClr>
              </a:buClr>
              <a:buNone/>
              <a:defRPr/>
            </a:pPr>
            <a:endParaRPr lang="it-IT" sz="1800" dirty="0"/>
          </a:p>
          <a:p>
            <a:pPr marL="548640" indent="-411480" algn="ctr">
              <a:buClr>
                <a:schemeClr val="tx1">
                  <a:shade val="95000"/>
                </a:schemeClr>
              </a:buClr>
              <a:buNone/>
              <a:defRPr/>
            </a:pPr>
            <a:r>
              <a:rPr lang="it-IT" sz="4100" b="1" dirty="0">
                <a:latin typeface="Bookman Old Style" pitchFamily="18" charset="0"/>
              </a:rPr>
              <a:t>I fattori del benessere psicologico</a:t>
            </a:r>
          </a:p>
          <a:p>
            <a:pPr marL="548640" indent="-411480">
              <a:buClr>
                <a:schemeClr val="tx1">
                  <a:shade val="95000"/>
                </a:schemeClr>
              </a:buClr>
              <a:buNone/>
              <a:defRPr/>
            </a:pPr>
            <a:endParaRPr lang="it-IT" dirty="0">
              <a:latin typeface="Bookman Old Style" pitchFamily="18" charset="0"/>
            </a:endParaRPr>
          </a:p>
          <a:p>
            <a:pPr marL="274320" indent="-274320">
              <a:buClr>
                <a:schemeClr val="accent3"/>
              </a:buClr>
              <a:buNone/>
              <a:defRPr/>
            </a:pPr>
            <a:r>
              <a:rPr lang="it-IT" dirty="0">
                <a:latin typeface="Bookman Old Style" pitchFamily="18" charset="0"/>
              </a:rPr>
              <a:t>Secondo Carol </a:t>
            </a:r>
            <a:r>
              <a:rPr lang="it-IT" dirty="0" err="1">
                <a:latin typeface="Bookman Old Style" pitchFamily="18" charset="0"/>
              </a:rPr>
              <a:t>Ryff</a:t>
            </a:r>
            <a:r>
              <a:rPr lang="it-IT" dirty="0">
                <a:latin typeface="Bookman Old Style" pitchFamily="18" charset="0"/>
              </a:rPr>
              <a:t> i punti da valutare riguardo il benessere psicologico sono sei:</a:t>
            </a:r>
          </a:p>
          <a:p>
            <a:pPr marL="274320" indent="-274320">
              <a:buClr>
                <a:schemeClr val="accent3"/>
              </a:buClr>
              <a:buBlip>
                <a:blip r:embed="rId2"/>
              </a:buBlip>
              <a:defRPr/>
            </a:pPr>
            <a:r>
              <a:rPr lang="it-IT" dirty="0">
                <a:latin typeface="Bookman Old Style" pitchFamily="18" charset="0"/>
              </a:rPr>
              <a:t>Accettazione di sé, accettazione positivo verso il proprio sé</a:t>
            </a:r>
          </a:p>
          <a:p>
            <a:pPr marL="274320" indent="-274320">
              <a:buClr>
                <a:schemeClr val="accent3"/>
              </a:buClr>
              <a:buBlip>
                <a:blip r:embed="rId2"/>
              </a:buBlip>
              <a:defRPr/>
            </a:pPr>
            <a:r>
              <a:rPr lang="it-IT" dirty="0">
                <a:latin typeface="Bookman Old Style" pitchFamily="18" charset="0"/>
              </a:rPr>
              <a:t>Crescita personale, vedersi in continua crescita</a:t>
            </a:r>
          </a:p>
          <a:p>
            <a:pPr marL="274320" indent="-274320">
              <a:buClr>
                <a:schemeClr val="accent3"/>
              </a:buClr>
              <a:buBlip>
                <a:blip r:embed="rId2"/>
              </a:buBlip>
              <a:defRPr/>
            </a:pPr>
            <a:r>
              <a:rPr lang="it-IT" dirty="0">
                <a:latin typeface="Bookman Old Style" pitchFamily="18" charset="0"/>
              </a:rPr>
              <a:t>Scopo nella vita, sensazione che la propria vita abbia un significato</a:t>
            </a:r>
          </a:p>
          <a:p>
            <a:pPr marL="274320" indent="-274320">
              <a:buClr>
                <a:schemeClr val="accent3"/>
              </a:buClr>
              <a:buBlip>
                <a:blip r:embed="rId2"/>
              </a:buBlip>
              <a:defRPr/>
            </a:pPr>
            <a:r>
              <a:rPr lang="it-IT" dirty="0">
                <a:latin typeface="Bookman Old Style" pitchFamily="18" charset="0"/>
              </a:rPr>
              <a:t>Padronanza ambientale, competenze nel gestire l’ambiente e utilizzare le opportunità</a:t>
            </a:r>
          </a:p>
          <a:p>
            <a:pPr marL="274320" indent="-274320">
              <a:buClr>
                <a:schemeClr val="accent3"/>
              </a:buClr>
              <a:buBlip>
                <a:blip r:embed="rId2"/>
              </a:buBlip>
              <a:defRPr/>
            </a:pPr>
            <a:r>
              <a:rPr lang="it-IT" dirty="0">
                <a:latin typeface="Bookman Old Style" pitchFamily="18" charset="0"/>
              </a:rPr>
              <a:t>Autonomia, autodeterminazione, indipendenza</a:t>
            </a:r>
          </a:p>
          <a:p>
            <a:pPr marL="274320" indent="-274320">
              <a:buClr>
                <a:schemeClr val="accent3"/>
              </a:buClr>
              <a:buBlip>
                <a:blip r:embed="rId2"/>
              </a:buBlip>
              <a:defRPr/>
            </a:pPr>
            <a:r>
              <a:rPr lang="it-IT" dirty="0">
                <a:latin typeface="Bookman Old Style" pitchFamily="18" charset="0"/>
              </a:rPr>
              <a:t>Relazioni positive con gli altri, fiducia, empatia</a:t>
            </a:r>
          </a:p>
          <a:p>
            <a:pPr marL="548640" indent="-411480">
              <a:buClr>
                <a:schemeClr val="tx1">
                  <a:shade val="95000"/>
                </a:schemeClr>
              </a:buClr>
              <a:buNone/>
              <a:defRPr/>
            </a:pPr>
            <a:endParaRPr lang="it-IT" sz="2400" dirty="0">
              <a:hlinkClick r:id="" action="ppaction://noaction"/>
            </a:endParaRPr>
          </a:p>
        </p:txBody>
      </p:sp>
      <p:sp>
        <p:nvSpPr>
          <p:cNvPr id="19458" name="Segnaposto numero diapositiva 4">
            <a:extLst>
              <a:ext uri="{FF2B5EF4-FFF2-40B4-BE49-F238E27FC236}">
                <a16:creationId xmlns:a16="http://schemas.microsoft.com/office/drawing/2014/main" id="{BB98729F-6E1F-A4F7-8EDC-4B5AD68C000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B351EBE-5D49-BD43-82BF-1FB35D3AD183}" type="slidenum">
              <a:rPr lang="it-IT" altLang="it-IT">
                <a:solidFill>
                  <a:schemeClr val="bg1"/>
                </a:solidFill>
                <a:latin typeface="Verdana" panose="020B0604030504040204" pitchFamily="34" charset="0"/>
              </a:rPr>
              <a:pPr fontAlgn="base">
                <a:spcBef>
                  <a:spcPct val="0"/>
                </a:spcBef>
                <a:spcAft>
                  <a:spcPct val="0"/>
                </a:spcAft>
              </a:pPr>
              <a:t>14</a:t>
            </a:fld>
            <a:endParaRPr lang="it-IT" altLang="it-IT">
              <a:solidFill>
                <a:schemeClr val="bg1"/>
              </a:solidFill>
              <a:latin typeface="Verdana" panose="020B060403050404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823BDB68-EA4D-8B72-8031-25B1FB59BB32}"/>
              </a:ext>
            </a:extLst>
          </p:cNvPr>
          <p:cNvSpPr>
            <a:spLocks noGrp="1" noChangeArrowheads="1"/>
          </p:cNvSpPr>
          <p:nvPr>
            <p:ph idx="1"/>
          </p:nvPr>
        </p:nvSpPr>
        <p:spPr>
          <a:xfrm>
            <a:off x="688369" y="0"/>
            <a:ext cx="10870057" cy="6858000"/>
          </a:xfrm>
        </p:spPr>
        <p:txBody>
          <a:bodyPr rtlCol="0">
            <a:normAutofit fontScale="85000" lnSpcReduction="20000"/>
          </a:bodyPr>
          <a:lstStyle/>
          <a:p>
            <a:pPr marL="548640" indent="-411480">
              <a:buClr>
                <a:schemeClr val="tx1">
                  <a:shade val="95000"/>
                </a:schemeClr>
              </a:buClr>
              <a:buNone/>
              <a:defRPr/>
            </a:pPr>
            <a:endParaRPr lang="it-IT" sz="1800" dirty="0"/>
          </a:p>
          <a:p>
            <a:pPr marL="548640" indent="-411480" algn="ctr">
              <a:buClr>
                <a:schemeClr val="tx1">
                  <a:shade val="95000"/>
                </a:schemeClr>
              </a:buClr>
              <a:buNone/>
              <a:defRPr/>
            </a:pPr>
            <a:r>
              <a:rPr lang="it-IT" sz="4100" b="1" dirty="0">
                <a:latin typeface="Bookman Old Style" pitchFamily="18" charset="0"/>
              </a:rPr>
              <a:t>I fattori del benessere sociale</a:t>
            </a:r>
          </a:p>
          <a:p>
            <a:pPr marL="548640" indent="-411480">
              <a:buClr>
                <a:schemeClr val="tx1">
                  <a:shade val="95000"/>
                </a:schemeClr>
              </a:buClr>
              <a:buNone/>
              <a:defRPr/>
            </a:pPr>
            <a:endParaRPr lang="it-IT" dirty="0">
              <a:latin typeface="Bookman Old Style" pitchFamily="18" charset="0"/>
            </a:endParaRPr>
          </a:p>
          <a:p>
            <a:pPr marL="274320" indent="-274320">
              <a:buClr>
                <a:schemeClr val="accent3"/>
              </a:buClr>
              <a:buNone/>
              <a:defRPr/>
            </a:pP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Corey</a:t>
            </a:r>
            <a:r>
              <a:rPr lang="it-IT" dirty="0">
                <a:latin typeface="Calibri" panose="020F0502020204030204" pitchFamily="34" charset="0"/>
                <a:cs typeface="Calibri" panose="020F0502020204030204" pitchFamily="34" charset="0"/>
              </a:rPr>
              <a:t> </a:t>
            </a:r>
            <a:r>
              <a:rPr lang="it-IT" sz="3100" dirty="0">
                <a:latin typeface="Calibri" panose="020F0502020204030204" pitchFamily="34" charset="0"/>
                <a:cs typeface="Calibri" panose="020F0502020204030204" pitchFamily="34" charset="0"/>
              </a:rPr>
              <a:t>Keyes  individua cinque dimensioni costitutive: </a:t>
            </a:r>
          </a:p>
          <a:p>
            <a:pPr marL="274320" indent="-274320">
              <a:buClr>
                <a:schemeClr val="accent3"/>
              </a:buClr>
              <a:buBlip>
                <a:blip r:embed="rId2"/>
              </a:buBlip>
              <a:defRPr/>
            </a:pPr>
            <a:r>
              <a:rPr lang="it-IT" sz="3100" b="1" dirty="0">
                <a:latin typeface="Calibri" panose="020F0502020204030204" pitchFamily="34" charset="0"/>
                <a:cs typeface="Calibri" panose="020F0502020204030204" pitchFamily="34" charset="0"/>
              </a:rPr>
              <a:t>Integrazione sociale</a:t>
            </a:r>
            <a:r>
              <a:rPr lang="it-IT" sz="3100" dirty="0">
                <a:latin typeface="Calibri" panose="020F0502020204030204" pitchFamily="34" charset="0"/>
                <a:cs typeface="Calibri" panose="020F0502020204030204" pitchFamily="34" charset="0"/>
              </a:rPr>
              <a:t>: rappresenta la valutazione della relazione con gli altri membri della comunità. È contrapposta all’isolamento e alla solitudine ed individua ciò che si condivide con gli altri, sentendosi parte di un sistema sociale. </a:t>
            </a:r>
          </a:p>
          <a:p>
            <a:pPr marL="274320" indent="-274320">
              <a:buClr>
                <a:schemeClr val="accent3"/>
              </a:buClr>
              <a:buBlip>
                <a:blip r:embed="rId2"/>
              </a:buBlip>
              <a:defRPr/>
            </a:pPr>
            <a:r>
              <a:rPr lang="it-IT" sz="3100" b="1" dirty="0">
                <a:latin typeface="Calibri" panose="020F0502020204030204" pitchFamily="34" charset="0"/>
                <a:cs typeface="Calibri" panose="020F0502020204030204" pitchFamily="34" charset="0"/>
              </a:rPr>
              <a:t>Accettazione sociale: </a:t>
            </a:r>
            <a:r>
              <a:rPr lang="it-IT" sz="3100" dirty="0">
                <a:latin typeface="Calibri" panose="020F0502020204030204" pitchFamily="34" charset="0"/>
                <a:cs typeface="Calibri" panose="020F0502020204030204" pitchFamily="34" charset="0"/>
              </a:rPr>
              <a:t>è la capacità di accogliere e avere fiducia negli altri, di trovarsi bene in loro compagnia e di non avere preconcetti nei loro riguardi.</a:t>
            </a:r>
          </a:p>
          <a:p>
            <a:pPr marL="274320" indent="-274320">
              <a:buClr>
                <a:schemeClr val="accent3"/>
              </a:buClr>
              <a:buBlip>
                <a:blip r:embed="rId2"/>
              </a:buBlip>
              <a:defRPr/>
            </a:pPr>
            <a:r>
              <a:rPr lang="it-IT" sz="3100" b="1" dirty="0">
                <a:latin typeface="Calibri" panose="020F0502020204030204" pitchFamily="34" charset="0"/>
                <a:cs typeface="Calibri" panose="020F0502020204030204" pitchFamily="34" charset="0"/>
              </a:rPr>
              <a:t>Realizzazione/attualizzazione sociale: </a:t>
            </a:r>
            <a:r>
              <a:rPr lang="it-IT" sz="3100" dirty="0">
                <a:latin typeface="Calibri" panose="020F0502020204030204" pitchFamily="34" charset="0"/>
                <a:cs typeface="Calibri" panose="020F0502020204030204" pitchFamily="34" charset="0"/>
              </a:rPr>
              <a:t>consiste nella convinzione delle potenzialità di una determinata società, mediante l’azione dei propri membri. Si coglie l’analogia con l’autorealizzazione individuale ma su base collettiva. </a:t>
            </a:r>
          </a:p>
          <a:p>
            <a:pPr marL="274320" indent="-274320">
              <a:buClr>
                <a:schemeClr val="accent3"/>
              </a:buClr>
              <a:buBlip>
                <a:blip r:embed="rId2"/>
              </a:buBlip>
              <a:defRPr/>
            </a:pPr>
            <a:r>
              <a:rPr lang="it-IT" sz="3100" b="1" dirty="0">
                <a:latin typeface="Calibri" panose="020F0502020204030204" pitchFamily="34" charset="0"/>
                <a:cs typeface="Calibri" panose="020F0502020204030204" pitchFamily="34" charset="0"/>
              </a:rPr>
              <a:t>Coerenza sociale: </a:t>
            </a:r>
            <a:r>
              <a:rPr lang="it-IT" sz="3100" dirty="0">
                <a:latin typeface="Calibri" panose="020F0502020204030204" pitchFamily="34" charset="0"/>
                <a:cs typeface="Calibri" panose="020F0502020204030204" pitchFamily="34" charset="0"/>
              </a:rPr>
              <a:t>è la percezione di un nesso logico e di un significato che collega le varie parti della società; che essa funziona mediante meccanismi tra loro connessi e interdipendenti. </a:t>
            </a:r>
          </a:p>
          <a:p>
            <a:pPr marL="274320" indent="-274320">
              <a:buClr>
                <a:schemeClr val="accent3"/>
              </a:buClr>
              <a:buBlip>
                <a:blip r:embed="rId2"/>
              </a:buBlip>
              <a:defRPr/>
            </a:pPr>
            <a:r>
              <a:rPr lang="it-IT" sz="3100" b="1" dirty="0">
                <a:latin typeface="Calibri" panose="020F0502020204030204" pitchFamily="34" charset="0"/>
                <a:cs typeface="Calibri" panose="020F0502020204030204" pitchFamily="34" charset="0"/>
              </a:rPr>
              <a:t>Contributo sociale: </a:t>
            </a:r>
            <a:r>
              <a:rPr lang="it-IT" sz="3100" dirty="0">
                <a:latin typeface="Calibri" panose="020F0502020204030204" pitchFamily="34" charset="0"/>
                <a:cs typeface="Calibri" panose="020F0502020204030204" pitchFamily="34" charset="0"/>
              </a:rPr>
              <a:t>corrisponde alla possibilità di offrire qualcosa alla scena sociale, di avere un valore per la società .  </a:t>
            </a:r>
            <a:br>
              <a:rPr lang="it-IT" sz="2600" dirty="0">
                <a:latin typeface="Calibri" panose="020F0502020204030204" pitchFamily="34" charset="0"/>
                <a:cs typeface="Calibri" panose="020F0502020204030204" pitchFamily="34" charset="0"/>
              </a:rPr>
            </a:br>
            <a:endParaRPr lang="it-IT" sz="4100" dirty="0">
              <a:latin typeface="Calibri" panose="020F0502020204030204" pitchFamily="34" charset="0"/>
              <a:cs typeface="Calibri" panose="020F0502020204030204" pitchFamily="34" charset="0"/>
            </a:endParaRPr>
          </a:p>
        </p:txBody>
      </p:sp>
      <p:sp>
        <p:nvSpPr>
          <p:cNvPr id="2" name="Segnaposto numero diapositiva 1">
            <a:extLst>
              <a:ext uri="{FF2B5EF4-FFF2-40B4-BE49-F238E27FC236}">
                <a16:creationId xmlns:a16="http://schemas.microsoft.com/office/drawing/2014/main" id="{0961E8C1-5F5D-33F6-83F7-EF7DDA8E7A96}"/>
              </a:ext>
            </a:extLst>
          </p:cNvPr>
          <p:cNvSpPr>
            <a:spLocks noGrp="1"/>
          </p:cNvSpPr>
          <p:nvPr>
            <p:ph type="sldNum" sz="quarter" idx="12"/>
          </p:nvPr>
        </p:nvSpPr>
        <p:spPr/>
        <p:txBody>
          <a:bodyPr/>
          <a:lstStyle/>
          <a:p>
            <a:pPr>
              <a:defRPr/>
            </a:pPr>
            <a:fld id="{EC730073-D1E8-C04F-BFDB-CC159659ED4F}" type="slidenum">
              <a:rPr lang="it-IT" altLang="it-IT"/>
              <a:pPr>
                <a:defRPr/>
              </a:pPr>
              <a:t>15</a:t>
            </a:fld>
            <a:endParaRPr lang="it-IT" alt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3EE90-E9CD-CBC6-BDAA-A499F9B2072A}"/>
              </a:ext>
            </a:extLst>
          </p:cNvPr>
          <p:cNvSpPr>
            <a:spLocks noGrp="1"/>
          </p:cNvSpPr>
          <p:nvPr>
            <p:ph type="title"/>
          </p:nvPr>
        </p:nvSpPr>
        <p:spPr>
          <a:xfrm>
            <a:off x="2152650" y="365126"/>
            <a:ext cx="7886700" cy="903635"/>
          </a:xfrm>
        </p:spPr>
        <p:txBody>
          <a:bodyPr/>
          <a:lstStyle/>
          <a:p>
            <a:pPr algn="ctr" eaLnBrk="1" hangingPunct="1">
              <a:defRPr/>
            </a:pPr>
            <a:r>
              <a:rPr lang="it-IT" sz="4400" b="1" dirty="0" err="1">
                <a:solidFill>
                  <a:srgbClr val="212529"/>
                </a:solidFill>
                <a:latin typeface="Calibri" panose="020F0502020204030204" pitchFamily="34" charset="0"/>
                <a:cs typeface="Calibri" panose="020F0502020204030204" pitchFamily="34" charset="0"/>
              </a:rPr>
              <a:t>Mental</a:t>
            </a:r>
            <a:r>
              <a:rPr lang="it-IT" sz="4400" b="1" dirty="0">
                <a:solidFill>
                  <a:srgbClr val="212529"/>
                </a:solidFill>
                <a:latin typeface="Calibri" panose="020F0502020204030204" pitchFamily="34" charset="0"/>
                <a:cs typeface="Calibri" panose="020F0502020204030204" pitchFamily="34" charset="0"/>
              </a:rPr>
              <a:t> Health Continuum</a:t>
            </a:r>
            <a:endParaRPr lang="it-IT" b="1" dirty="0">
              <a:latin typeface="+mn-lt"/>
            </a:endParaRPr>
          </a:p>
        </p:txBody>
      </p:sp>
      <p:sp>
        <p:nvSpPr>
          <p:cNvPr id="3" name="Segnaposto contenuto 2">
            <a:extLst>
              <a:ext uri="{FF2B5EF4-FFF2-40B4-BE49-F238E27FC236}">
                <a16:creationId xmlns:a16="http://schemas.microsoft.com/office/drawing/2014/main" id="{EF8CA30D-F8C6-7BA3-DFAB-EBB963801C65}"/>
              </a:ext>
            </a:extLst>
          </p:cNvPr>
          <p:cNvSpPr>
            <a:spLocks noGrp="1"/>
          </p:cNvSpPr>
          <p:nvPr>
            <p:ph idx="1"/>
          </p:nvPr>
        </p:nvSpPr>
        <p:spPr>
          <a:xfrm>
            <a:off x="431515" y="1371854"/>
            <a:ext cx="11599523" cy="5388144"/>
          </a:xfrm>
        </p:spPr>
        <p:txBody>
          <a:bodyPr vert="horz" lIns="91440" tIns="45720" rIns="91440" bIns="45720" rtlCol="0">
            <a:normAutofit lnSpcReduction="10000"/>
          </a:bodyPr>
          <a:lstStyle/>
          <a:p>
            <a:pPr marL="0" indent="0">
              <a:buNone/>
            </a:pPr>
            <a:r>
              <a:rPr lang="it-IT" sz="3600" dirty="0">
                <a:solidFill>
                  <a:srgbClr val="212529"/>
                </a:solidFill>
                <a:latin typeface="Calibri" panose="020F0502020204030204" pitchFamily="34" charset="0"/>
                <a:cs typeface="Calibri" panose="020F0502020204030204" pitchFamily="34" charset="0"/>
              </a:rPr>
              <a:t>Secondo il </a:t>
            </a:r>
            <a:r>
              <a:rPr lang="it-IT" sz="3600" dirty="0" err="1">
                <a:solidFill>
                  <a:srgbClr val="212529"/>
                </a:solidFill>
                <a:latin typeface="Calibri" panose="020F0502020204030204" pitchFamily="34" charset="0"/>
                <a:cs typeface="Calibri" panose="020F0502020204030204" pitchFamily="34" charset="0"/>
              </a:rPr>
              <a:t>Mental</a:t>
            </a:r>
            <a:r>
              <a:rPr lang="it-IT" sz="3600" dirty="0">
                <a:solidFill>
                  <a:srgbClr val="212529"/>
                </a:solidFill>
                <a:latin typeface="Calibri" panose="020F0502020204030204" pitchFamily="34" charset="0"/>
                <a:cs typeface="Calibri" panose="020F0502020204030204" pitchFamily="34" charset="0"/>
              </a:rPr>
              <a:t> Health Continuum (MHC) di Keyes le persone si collocano lungo un continuum che va da presenza (</a:t>
            </a:r>
            <a:r>
              <a:rPr lang="it-IT" sz="3600" dirty="0" err="1">
                <a:solidFill>
                  <a:srgbClr val="212529"/>
                </a:solidFill>
                <a:latin typeface="Calibri" panose="020F0502020204030204" pitchFamily="34" charset="0"/>
                <a:cs typeface="Calibri" panose="020F0502020204030204" pitchFamily="34" charset="0"/>
              </a:rPr>
              <a:t>Flourishing</a:t>
            </a:r>
            <a:r>
              <a:rPr lang="it-IT" sz="3600" dirty="0">
                <a:solidFill>
                  <a:srgbClr val="212529"/>
                </a:solidFill>
                <a:latin typeface="Calibri" panose="020F0502020204030204" pitchFamily="34" charset="0"/>
                <a:cs typeface="Calibri" panose="020F0502020204030204" pitchFamily="34" charset="0"/>
              </a:rPr>
              <a:t>) ad assenza di benessere (</a:t>
            </a:r>
            <a:r>
              <a:rPr lang="it-IT" sz="3600" dirty="0" err="1">
                <a:solidFill>
                  <a:srgbClr val="212529"/>
                </a:solidFill>
                <a:latin typeface="Calibri" panose="020F0502020204030204" pitchFamily="34" charset="0"/>
                <a:cs typeface="Calibri" panose="020F0502020204030204" pitchFamily="34" charset="0"/>
              </a:rPr>
              <a:t>Languishing</a:t>
            </a:r>
            <a:r>
              <a:rPr lang="it-IT" sz="3600" dirty="0">
                <a:solidFill>
                  <a:srgbClr val="212529"/>
                </a:solidFill>
                <a:latin typeface="Calibri" panose="020F0502020204030204" pitchFamily="34" charset="0"/>
                <a:cs typeface="Calibri" panose="020F0502020204030204" pitchFamily="34" charset="0"/>
              </a:rPr>
              <a:t>). </a:t>
            </a:r>
          </a:p>
          <a:p>
            <a:pPr marL="0" indent="0">
              <a:buNone/>
            </a:pPr>
            <a:r>
              <a:rPr lang="it-IT" sz="3600" dirty="0">
                <a:solidFill>
                  <a:srgbClr val="212529"/>
                </a:solidFill>
                <a:latin typeface="Calibri" panose="020F0502020204030204" pitchFamily="34" charset="0"/>
                <a:cs typeface="Calibri" panose="020F0502020204030204" pitchFamily="34" charset="0"/>
              </a:rPr>
              <a:t>Il </a:t>
            </a:r>
            <a:r>
              <a:rPr lang="it-IT" sz="3600" dirty="0" err="1">
                <a:solidFill>
                  <a:srgbClr val="212529"/>
                </a:solidFill>
                <a:latin typeface="Calibri" panose="020F0502020204030204" pitchFamily="34" charset="0"/>
                <a:cs typeface="Calibri" panose="020F0502020204030204" pitchFamily="34" charset="0"/>
              </a:rPr>
              <a:t>flourishing</a:t>
            </a:r>
            <a:r>
              <a:rPr lang="it-IT" sz="3600" dirty="0">
                <a:solidFill>
                  <a:srgbClr val="212529"/>
                </a:solidFill>
                <a:latin typeface="Calibri" panose="020F0502020204030204" pitchFamily="34" charset="0"/>
                <a:cs typeface="Calibri" panose="020F0502020204030204" pitchFamily="34" charset="0"/>
              </a:rPr>
              <a:t> (prosperità) può essere definito come funzionamento ottimale e descrive, quindi, soddisfazione, affettività positiva e slancio vitale. </a:t>
            </a:r>
          </a:p>
          <a:p>
            <a:pPr marL="0" indent="0">
              <a:buNone/>
            </a:pPr>
            <a:r>
              <a:rPr lang="it-IT" sz="3600" dirty="0">
                <a:solidFill>
                  <a:srgbClr val="212529"/>
                </a:solidFill>
                <a:latin typeface="Calibri" panose="020F0502020204030204" pitchFamily="34" charset="0"/>
                <a:cs typeface="Calibri" panose="020F0502020204030204" pitchFamily="34" charset="0"/>
              </a:rPr>
              <a:t>Dall’altro lato del continuum possiamo trovare, invece, il suo opposto definito </a:t>
            </a:r>
            <a:r>
              <a:rPr lang="it-IT" sz="3600" dirty="0" err="1">
                <a:solidFill>
                  <a:srgbClr val="212529"/>
                </a:solidFill>
                <a:latin typeface="Calibri" panose="020F0502020204030204" pitchFamily="34" charset="0"/>
                <a:cs typeface="Calibri" panose="020F0502020204030204" pitchFamily="34" charset="0"/>
              </a:rPr>
              <a:t>languishing</a:t>
            </a:r>
            <a:r>
              <a:rPr lang="it-IT" sz="3600" dirty="0">
                <a:solidFill>
                  <a:srgbClr val="212529"/>
                </a:solidFill>
                <a:latin typeface="Calibri" panose="020F0502020204030204" pitchFamily="34" charset="0"/>
                <a:cs typeface="Calibri" panose="020F0502020204030204" pitchFamily="34" charset="0"/>
              </a:rPr>
              <a:t> (stagnazione), ossia uno stato di disordine che non giunge alla gravità della psicopatologia, ma che genera una sensazione di vuoto o di svuotamento</a:t>
            </a:r>
            <a:br>
              <a:rPr lang="it-IT" sz="3600" dirty="0">
                <a:solidFill>
                  <a:srgbClr val="212529"/>
                </a:solidFill>
                <a:latin typeface="Calibri" panose="020F0502020204030204" pitchFamily="34" charset="0"/>
                <a:cs typeface="Calibri" panose="020F0502020204030204" pitchFamily="34" charset="0"/>
              </a:rPr>
            </a:br>
            <a:endParaRPr lang="it-IT" sz="3600" dirty="0">
              <a:solidFill>
                <a:srgbClr val="212529"/>
              </a:solidFill>
              <a:latin typeface="Calibri" panose="020F0502020204030204" pitchFamily="34" charset="0"/>
              <a:cs typeface="Calibri" panose="020F0502020204030204" pitchFamily="34" charset="0"/>
            </a:endParaRPr>
          </a:p>
        </p:txBody>
      </p:sp>
      <p:sp>
        <p:nvSpPr>
          <p:cNvPr id="4" name="Segnaposto numero diapositiva 3">
            <a:extLst>
              <a:ext uri="{FF2B5EF4-FFF2-40B4-BE49-F238E27FC236}">
                <a16:creationId xmlns:a16="http://schemas.microsoft.com/office/drawing/2014/main" id="{8A601F49-1E6D-DDB8-9D41-D4AB6A4F9E5D}"/>
              </a:ext>
            </a:extLst>
          </p:cNvPr>
          <p:cNvSpPr>
            <a:spLocks noGrp="1"/>
          </p:cNvSpPr>
          <p:nvPr>
            <p:ph type="sldNum" sz="quarter" idx="12"/>
          </p:nvPr>
        </p:nvSpPr>
        <p:spPr/>
        <p:txBody>
          <a:bodyPr/>
          <a:lstStyle/>
          <a:p>
            <a:pPr>
              <a:defRPr/>
            </a:pPr>
            <a:fld id="{6033A9B7-C75A-DE48-BD58-AD41A9C1E973}" type="slidenum">
              <a:rPr lang="it-IT" altLang="it-IT" smtClean="0"/>
              <a:pPr>
                <a:defRPr/>
              </a:pPr>
              <a:t>16</a:t>
            </a:fld>
            <a:endParaRPr lang="it-IT" altLang="it-IT" dirty="0"/>
          </a:p>
        </p:txBody>
      </p:sp>
    </p:spTree>
    <p:extLst>
      <p:ext uri="{BB962C8B-B14F-4D97-AF65-F5344CB8AC3E}">
        <p14:creationId xmlns:p14="http://schemas.microsoft.com/office/powerpoint/2010/main" val="1305453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3EE90-E9CD-CBC6-BDAA-A499F9B2072A}"/>
              </a:ext>
            </a:extLst>
          </p:cNvPr>
          <p:cNvSpPr>
            <a:spLocks noGrp="1"/>
          </p:cNvSpPr>
          <p:nvPr>
            <p:ph type="title"/>
          </p:nvPr>
        </p:nvSpPr>
        <p:spPr>
          <a:xfrm>
            <a:off x="2152650" y="365126"/>
            <a:ext cx="7886700" cy="903635"/>
          </a:xfrm>
        </p:spPr>
        <p:txBody>
          <a:bodyPr/>
          <a:lstStyle/>
          <a:p>
            <a:pPr algn="ctr" eaLnBrk="1" hangingPunct="1">
              <a:defRPr/>
            </a:pPr>
            <a:r>
              <a:rPr lang="it-IT" b="1" dirty="0">
                <a:latin typeface="+mn-lt"/>
              </a:rPr>
              <a:t>Il </a:t>
            </a:r>
            <a:r>
              <a:rPr lang="it-IT" b="1" dirty="0" err="1">
                <a:latin typeface="+mn-lt"/>
              </a:rPr>
              <a:t>Flourishing</a:t>
            </a:r>
            <a:r>
              <a:rPr lang="it-IT" b="1" dirty="0">
                <a:latin typeface="+mn-lt"/>
              </a:rPr>
              <a:t> </a:t>
            </a:r>
            <a:r>
              <a:rPr lang="it-IT" sz="3200" b="1" dirty="0">
                <a:latin typeface="+mn-lt"/>
              </a:rPr>
              <a:t>(2)</a:t>
            </a:r>
            <a:endParaRPr lang="it-IT" b="1" dirty="0">
              <a:latin typeface="+mn-lt"/>
            </a:endParaRPr>
          </a:p>
        </p:txBody>
      </p:sp>
      <p:sp>
        <p:nvSpPr>
          <p:cNvPr id="3" name="Segnaposto contenuto 2">
            <a:extLst>
              <a:ext uri="{FF2B5EF4-FFF2-40B4-BE49-F238E27FC236}">
                <a16:creationId xmlns:a16="http://schemas.microsoft.com/office/drawing/2014/main" id="{EF8CA30D-F8C6-7BA3-DFAB-EBB963801C65}"/>
              </a:ext>
            </a:extLst>
          </p:cNvPr>
          <p:cNvSpPr>
            <a:spLocks noGrp="1"/>
          </p:cNvSpPr>
          <p:nvPr>
            <p:ph idx="1"/>
          </p:nvPr>
        </p:nvSpPr>
        <p:spPr>
          <a:xfrm>
            <a:off x="534255" y="1556792"/>
            <a:ext cx="11024171" cy="4351338"/>
          </a:xfrm>
        </p:spPr>
        <p:txBody>
          <a:bodyPr rtlCol="0">
            <a:normAutofit/>
          </a:bodyPr>
          <a:lstStyle/>
          <a:p>
            <a:pPr marL="0" indent="0">
              <a:buNone/>
            </a:pPr>
            <a:r>
              <a:rPr lang="it-IT" sz="3200" dirty="0">
                <a:solidFill>
                  <a:srgbClr val="000000"/>
                </a:solidFill>
                <a:latin typeface="Calibri" panose="020F0502020204030204" pitchFamily="34" charset="0"/>
                <a:cs typeface="Calibri" panose="020F0502020204030204" pitchFamily="34" charset="0"/>
              </a:rPr>
              <a:t>«Felicità, flusso, significato, amore, gratitudine, realizzazione, crescita, rapporti migliori costituiscono il </a:t>
            </a:r>
            <a:r>
              <a:rPr lang="it-IT" sz="3200" dirty="0" err="1">
                <a:solidFill>
                  <a:srgbClr val="000000"/>
                </a:solidFill>
                <a:latin typeface="Calibri" panose="020F0502020204030204" pitchFamily="34" charset="0"/>
                <a:cs typeface="Calibri" panose="020F0502020204030204" pitchFamily="34" charset="0"/>
              </a:rPr>
              <a:t>flourishing</a:t>
            </a:r>
            <a:r>
              <a:rPr lang="it-IT" sz="3200" dirty="0">
                <a:solidFill>
                  <a:srgbClr val="000000"/>
                </a:solidFill>
                <a:latin typeface="Calibri" panose="020F0502020204030204" pitchFamily="34" charset="0"/>
                <a:cs typeface="Calibri" panose="020F0502020204030204" pitchFamily="34" charset="0"/>
              </a:rPr>
              <a:t> dell’uomo, il suo fiorire.</a:t>
            </a:r>
            <a:br>
              <a:rPr lang="it-IT" sz="3200" dirty="0">
                <a:latin typeface="Calibri" panose="020F0502020204030204" pitchFamily="34" charset="0"/>
                <a:cs typeface="Calibri" panose="020F0502020204030204" pitchFamily="34" charset="0"/>
              </a:rPr>
            </a:br>
            <a:r>
              <a:rPr lang="it-IT" sz="3200" dirty="0">
                <a:solidFill>
                  <a:srgbClr val="000000"/>
                </a:solidFill>
                <a:latin typeface="Calibri" panose="020F0502020204030204" pitchFamily="34" charset="0"/>
                <a:cs typeface="Calibri" panose="020F0502020204030204" pitchFamily="34" charset="0"/>
              </a:rPr>
              <a:t>Apprendere che si possono avere più cose come queste è un’esperienza che cambia la vita.</a:t>
            </a:r>
            <a:br>
              <a:rPr lang="it-IT" sz="3200" dirty="0">
                <a:latin typeface="Calibri" panose="020F0502020204030204" pitchFamily="34" charset="0"/>
                <a:cs typeface="Calibri" panose="020F0502020204030204" pitchFamily="34" charset="0"/>
              </a:rPr>
            </a:br>
            <a:r>
              <a:rPr lang="it-IT" sz="3200" dirty="0">
                <a:solidFill>
                  <a:srgbClr val="000000"/>
                </a:solidFill>
                <a:latin typeface="Calibri" panose="020F0502020204030204" pitchFamily="34" charset="0"/>
                <a:cs typeface="Calibri" panose="020F0502020204030204" pitchFamily="34" charset="0"/>
              </a:rPr>
              <a:t>Intravedere un futuro florido per l’umanità è un’esperienza che cambia la vita.»</a:t>
            </a:r>
            <a:br>
              <a:rPr lang="it-IT" sz="3200" dirty="0">
                <a:latin typeface="Calibri" panose="020F0502020204030204" pitchFamily="34" charset="0"/>
                <a:cs typeface="Calibri" panose="020F0502020204030204" pitchFamily="34" charset="0"/>
              </a:rPr>
            </a:br>
            <a:endParaRPr lang="it-IT" sz="3200" dirty="0">
              <a:latin typeface="Calibri" panose="020F0502020204030204" pitchFamily="34" charset="0"/>
              <a:cs typeface="Calibri" panose="020F0502020204030204" pitchFamily="34" charset="0"/>
            </a:endParaRPr>
          </a:p>
          <a:p>
            <a:pPr marL="0" indent="0">
              <a:buNone/>
            </a:pPr>
            <a:r>
              <a:rPr lang="it-IT" sz="2400" dirty="0">
                <a:solidFill>
                  <a:srgbClr val="000000"/>
                </a:solidFill>
                <a:latin typeface="Calibri" panose="020F0502020204030204" pitchFamily="34" charset="0"/>
                <a:cs typeface="Calibri" panose="020F0502020204030204" pitchFamily="34" charset="0"/>
              </a:rPr>
              <a:t>Martin Seligman</a:t>
            </a:r>
            <a:endParaRPr lang="it-IT" dirty="0">
              <a:latin typeface="Calibri" panose="020F0502020204030204" pitchFamily="34" charset="0"/>
              <a:cs typeface="Calibri" panose="020F0502020204030204" pitchFamily="34" charset="0"/>
            </a:endParaRPr>
          </a:p>
        </p:txBody>
      </p:sp>
      <p:sp>
        <p:nvSpPr>
          <p:cNvPr id="4" name="Segnaposto numero diapositiva 3">
            <a:extLst>
              <a:ext uri="{FF2B5EF4-FFF2-40B4-BE49-F238E27FC236}">
                <a16:creationId xmlns:a16="http://schemas.microsoft.com/office/drawing/2014/main" id="{8A601F49-1E6D-DDB8-9D41-D4AB6A4F9E5D}"/>
              </a:ext>
            </a:extLst>
          </p:cNvPr>
          <p:cNvSpPr>
            <a:spLocks noGrp="1"/>
          </p:cNvSpPr>
          <p:nvPr>
            <p:ph type="sldNum" sz="quarter" idx="12"/>
          </p:nvPr>
        </p:nvSpPr>
        <p:spPr/>
        <p:txBody>
          <a:bodyPr/>
          <a:lstStyle/>
          <a:p>
            <a:pPr>
              <a:defRPr/>
            </a:pPr>
            <a:fld id="{6033A9B7-C75A-DE48-BD58-AD41A9C1E973}" type="slidenum">
              <a:rPr lang="it-IT" altLang="it-IT" smtClean="0"/>
              <a:pPr>
                <a:defRPr/>
              </a:pPr>
              <a:t>17</a:t>
            </a:fld>
            <a:endParaRPr lang="it-IT" altLang="it-IT" dirty="0"/>
          </a:p>
        </p:txBody>
      </p:sp>
    </p:spTree>
    <p:extLst>
      <p:ext uri="{BB962C8B-B14F-4D97-AF65-F5344CB8AC3E}">
        <p14:creationId xmlns:p14="http://schemas.microsoft.com/office/powerpoint/2010/main" val="2298694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055EA7A7-EA92-BAFB-22B7-86D4F89F391A}"/>
              </a:ext>
            </a:extLst>
          </p:cNvPr>
          <p:cNvSpPr>
            <a:spLocks noGrp="1" noChangeArrowheads="1"/>
          </p:cNvSpPr>
          <p:nvPr>
            <p:ph idx="1"/>
          </p:nvPr>
        </p:nvSpPr>
        <p:spPr>
          <a:xfrm>
            <a:off x="1704976" y="0"/>
            <a:ext cx="8855075" cy="6858000"/>
          </a:xfrm>
        </p:spPr>
        <p:txBody>
          <a:bodyPr rtlCol="0">
            <a:normAutofit fontScale="92500" lnSpcReduction="20000"/>
          </a:bodyPr>
          <a:lstStyle/>
          <a:p>
            <a:pPr marL="548640" indent="-411480">
              <a:buClr>
                <a:schemeClr val="tx1">
                  <a:shade val="95000"/>
                </a:schemeClr>
              </a:buClr>
              <a:buNone/>
              <a:defRPr/>
            </a:pPr>
            <a:endParaRPr lang="it-IT" sz="1800" dirty="0"/>
          </a:p>
          <a:p>
            <a:pPr marL="548640" indent="-411480" algn="ctr">
              <a:buClr>
                <a:schemeClr val="tx1">
                  <a:shade val="95000"/>
                </a:schemeClr>
              </a:buClr>
              <a:buNone/>
              <a:defRPr/>
            </a:pPr>
            <a:r>
              <a:rPr lang="it-IT" sz="4000" b="1" dirty="0">
                <a:latin typeface="Bookman Old Style" pitchFamily="18" charset="0"/>
              </a:rPr>
              <a:t>I fattori del benessere sociale </a:t>
            </a:r>
            <a:r>
              <a:rPr lang="it-IT" sz="3200" b="1" dirty="0">
                <a:latin typeface="Bookman Old Style" pitchFamily="18" charset="0"/>
              </a:rPr>
              <a:t>(2)</a:t>
            </a:r>
            <a:endParaRPr lang="it-IT" sz="4000" b="1" dirty="0">
              <a:latin typeface="Bookman Old Style" pitchFamily="18" charset="0"/>
            </a:endParaRPr>
          </a:p>
          <a:p>
            <a:pPr marL="548640" indent="-411480">
              <a:buClr>
                <a:schemeClr val="tx1">
                  <a:shade val="95000"/>
                </a:schemeClr>
              </a:buClr>
              <a:buNone/>
              <a:defRPr/>
            </a:pPr>
            <a:endParaRPr lang="it-IT" dirty="0">
              <a:latin typeface="Bookman Old Style" pitchFamily="18" charset="0"/>
            </a:endParaRPr>
          </a:p>
          <a:p>
            <a:pPr marL="274320" indent="-274320">
              <a:buClr>
                <a:schemeClr val="accent3"/>
              </a:buClr>
              <a:buFont typeface="Wingdings 2"/>
              <a:buChar char=""/>
              <a:defRPr/>
            </a:pPr>
            <a:r>
              <a:rPr lang="it-IT" dirty="0">
                <a:latin typeface="Bookman Old Style" pitchFamily="18" charset="0"/>
              </a:rPr>
              <a:t>   Il primo è quello dell’integrazione sociale: se e quanto le persone sentono di condividere cose comuni con altri e di appartenere ad una comunità.</a:t>
            </a:r>
          </a:p>
          <a:p>
            <a:pPr marL="274320" indent="-274320">
              <a:buClr>
                <a:schemeClr val="accent3"/>
              </a:buClr>
              <a:buFont typeface="Wingdings 2"/>
              <a:buChar char=""/>
              <a:defRPr/>
            </a:pPr>
            <a:r>
              <a:rPr lang="it-IT" dirty="0">
                <a:latin typeface="Bookman Old Style" pitchFamily="18" charset="0"/>
              </a:rPr>
              <a:t>   Il secondo è l’accettazione sociale: descrivibile come sentimento di fiducia nell’altro, senso di agio nello stare con l’altro, opinione positiva sulla natura umana. </a:t>
            </a:r>
          </a:p>
          <a:p>
            <a:pPr marL="274320" indent="-274320">
              <a:buClr>
                <a:schemeClr val="accent3"/>
              </a:buClr>
              <a:buFont typeface="Wingdings 2"/>
              <a:buChar char=""/>
              <a:defRPr/>
            </a:pPr>
            <a:r>
              <a:rPr lang="it-IT" dirty="0">
                <a:latin typeface="Bookman Old Style" pitchFamily="18" charset="0"/>
              </a:rPr>
              <a:t>    Il terzo criterio è inerente l’attualizzazione / la realizzazione sociale ovvero “la valutazione delle potenzialità e dell’andamento complessivo della società”.</a:t>
            </a:r>
          </a:p>
          <a:p>
            <a:pPr marL="274320" indent="-274320">
              <a:buClr>
                <a:schemeClr val="accent3"/>
              </a:buClr>
              <a:buFont typeface="Wingdings 2"/>
              <a:buChar char=""/>
              <a:defRPr/>
            </a:pPr>
            <a:r>
              <a:rPr lang="it-IT" dirty="0">
                <a:latin typeface="Bookman Old Style" pitchFamily="18" charset="0"/>
              </a:rPr>
              <a:t> Il quarto criterio è dato dalla coerenza sociale: consiste nella valutazione di una società intelligibile, comprensibile e ordinata.</a:t>
            </a:r>
          </a:p>
          <a:p>
            <a:pPr marL="274320" indent="-274320">
              <a:buClr>
                <a:schemeClr val="accent3"/>
              </a:buClr>
              <a:buFont typeface="Wingdings 2"/>
              <a:buChar char=""/>
              <a:defRPr/>
            </a:pPr>
            <a:r>
              <a:rPr lang="it-IT" dirty="0">
                <a:latin typeface="Bookman Old Style" pitchFamily="18" charset="0"/>
              </a:rPr>
              <a:t>  L’ultimo infine è costituito dal contributo sociale: corrisponde alla possibilità di offrire qualcosa alla scena sociale, di avere un valore per la società.</a:t>
            </a:r>
          </a:p>
        </p:txBody>
      </p:sp>
      <p:sp>
        <p:nvSpPr>
          <p:cNvPr id="2" name="Segnaposto numero diapositiva 1">
            <a:extLst>
              <a:ext uri="{FF2B5EF4-FFF2-40B4-BE49-F238E27FC236}">
                <a16:creationId xmlns:a16="http://schemas.microsoft.com/office/drawing/2014/main" id="{10BD4A01-4F46-63EA-5DB3-F4717A0316DC}"/>
              </a:ext>
            </a:extLst>
          </p:cNvPr>
          <p:cNvSpPr>
            <a:spLocks noGrp="1"/>
          </p:cNvSpPr>
          <p:nvPr>
            <p:ph type="sldNum" sz="quarter" idx="12"/>
          </p:nvPr>
        </p:nvSpPr>
        <p:spPr/>
        <p:txBody>
          <a:bodyPr/>
          <a:lstStyle/>
          <a:p>
            <a:pPr>
              <a:defRPr/>
            </a:pPr>
            <a:fld id="{19734A09-B92C-8443-9391-46A3BC3E2EB1}" type="slidenum">
              <a:rPr lang="it-IT" altLang="it-IT"/>
              <a:pPr>
                <a:defRPr/>
              </a:pPr>
              <a:t>18</a:t>
            </a:fld>
            <a:endParaRPr lang="it-IT" altLang="it-IT"/>
          </a:p>
        </p:txBody>
      </p:sp>
      <p:pic>
        <p:nvPicPr>
          <p:cNvPr id="5122" name="Picture 2" descr="Flourishing: uno schema.">
            <a:extLst>
              <a:ext uri="{FF2B5EF4-FFF2-40B4-BE49-F238E27FC236}">
                <a16:creationId xmlns:a16="http://schemas.microsoft.com/office/drawing/2014/main" id="{B3137E47-9A59-03FE-BDEB-E718E1AA8E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5264"/>
            <a:ext cx="9144000" cy="6465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9207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9D2D1A-C845-B4A1-A48A-EC5E6BC7856A}"/>
              </a:ext>
            </a:extLst>
          </p:cNvPr>
          <p:cNvSpPr>
            <a:spLocks noGrp="1"/>
          </p:cNvSpPr>
          <p:nvPr>
            <p:ph type="title"/>
          </p:nvPr>
        </p:nvSpPr>
        <p:spPr>
          <a:xfrm>
            <a:off x="2152650" y="365126"/>
            <a:ext cx="7886700" cy="615603"/>
          </a:xfrm>
        </p:spPr>
        <p:txBody>
          <a:bodyPr/>
          <a:lstStyle/>
          <a:p>
            <a:pPr algn="ctr">
              <a:defRPr/>
            </a:pPr>
            <a:r>
              <a:rPr lang="it-IT" sz="2800" b="1" dirty="0">
                <a:latin typeface="+mn-lt"/>
              </a:rPr>
              <a:t>I fattori del BES (benessere equo e sostenibile)</a:t>
            </a:r>
          </a:p>
        </p:txBody>
      </p:sp>
      <p:sp>
        <p:nvSpPr>
          <p:cNvPr id="58370" name="Segnaposto contenuto 2">
            <a:extLst>
              <a:ext uri="{FF2B5EF4-FFF2-40B4-BE49-F238E27FC236}">
                <a16:creationId xmlns:a16="http://schemas.microsoft.com/office/drawing/2014/main" id="{12693949-04E5-FADE-C9A3-4AFB7E4E8E08}"/>
              </a:ext>
            </a:extLst>
          </p:cNvPr>
          <p:cNvSpPr>
            <a:spLocks noGrp="1" noChangeArrowheads="1"/>
          </p:cNvSpPr>
          <p:nvPr>
            <p:ph idx="1"/>
          </p:nvPr>
        </p:nvSpPr>
        <p:spPr>
          <a:xfrm>
            <a:off x="739739" y="1124744"/>
            <a:ext cx="10438544" cy="4692650"/>
          </a:xfrm>
        </p:spPr>
        <p:txBody>
          <a:bodyPr>
            <a:normAutofit fontScale="77500" lnSpcReduction="20000"/>
          </a:bodyPr>
          <a:lstStyle/>
          <a:p>
            <a:pPr marL="0" indent="0">
              <a:buNone/>
              <a:defRPr/>
            </a:pPr>
            <a:r>
              <a:rPr lang="it-IT" dirty="0"/>
              <a:t>1)reddito medio disponibile pro capite; </a:t>
            </a:r>
          </a:p>
          <a:p>
            <a:pPr marL="0" indent="0">
              <a:buNone/>
              <a:defRPr/>
            </a:pPr>
            <a:r>
              <a:rPr lang="it-IT" dirty="0"/>
              <a:t>2) indice di diseguaglianza del reddito disponibile; </a:t>
            </a:r>
          </a:p>
          <a:p>
            <a:pPr marL="0" indent="0">
              <a:buNone/>
              <a:defRPr/>
            </a:pPr>
            <a:r>
              <a:rPr lang="it-IT" dirty="0"/>
              <a:t>3) indice di povertà assoluta; </a:t>
            </a:r>
          </a:p>
          <a:p>
            <a:pPr marL="0" indent="0">
              <a:buNone/>
              <a:defRPr/>
            </a:pPr>
            <a:r>
              <a:rPr lang="it-IT" dirty="0"/>
              <a:t>4) speranza di vita in buona salute alla nascita; </a:t>
            </a:r>
          </a:p>
          <a:p>
            <a:pPr marL="0" indent="0">
              <a:buNone/>
              <a:defRPr/>
            </a:pPr>
            <a:r>
              <a:rPr lang="it-IT" dirty="0"/>
              <a:t>5) eccesso di peso; </a:t>
            </a:r>
          </a:p>
          <a:p>
            <a:pPr marL="0" indent="0">
              <a:buNone/>
              <a:defRPr/>
            </a:pPr>
            <a:r>
              <a:rPr lang="it-IT" dirty="0"/>
              <a:t>6) uscita precoce dal sistema di istruzione e formazione; </a:t>
            </a:r>
          </a:p>
          <a:p>
            <a:pPr marL="0" indent="0">
              <a:buNone/>
              <a:defRPr/>
            </a:pPr>
            <a:r>
              <a:rPr lang="it-IT" dirty="0"/>
              <a:t>7) tasso di mancata partecipazione al lavoro, con relativa scomposizione per genere; </a:t>
            </a:r>
          </a:p>
          <a:p>
            <a:pPr marL="0" indent="0">
              <a:buNone/>
              <a:defRPr/>
            </a:pPr>
            <a:r>
              <a:rPr lang="it-IT" dirty="0"/>
              <a:t>8) rapporto tra tasso di occupazione delle donne di 25-49 anni con figli in età prescolare e delle donne senza figli; </a:t>
            </a:r>
          </a:p>
          <a:p>
            <a:pPr marL="0" indent="0">
              <a:buNone/>
              <a:defRPr/>
            </a:pPr>
            <a:r>
              <a:rPr lang="it-IT" dirty="0"/>
              <a:t>9) indice di criminalità predatoria; </a:t>
            </a:r>
          </a:p>
          <a:p>
            <a:pPr marL="0" indent="0">
              <a:buNone/>
              <a:defRPr/>
            </a:pPr>
            <a:r>
              <a:rPr lang="it-IT" dirty="0"/>
              <a:t>10) indice di efficienza della giustizia civile; </a:t>
            </a:r>
          </a:p>
          <a:p>
            <a:pPr marL="0" indent="0">
              <a:buNone/>
              <a:defRPr/>
            </a:pPr>
            <a:r>
              <a:rPr lang="it-IT" dirty="0"/>
              <a:t>11) emissioni di CO</a:t>
            </a:r>
            <a:r>
              <a:rPr lang="it-IT" baseline="-25000" dirty="0">
                <a:effectLst/>
              </a:rPr>
              <a:t>2</a:t>
            </a:r>
            <a:r>
              <a:rPr lang="it-IT" dirty="0"/>
              <a:t> e altri gas clima alteranti; </a:t>
            </a:r>
          </a:p>
          <a:p>
            <a:pPr marL="0" indent="0">
              <a:buNone/>
              <a:defRPr/>
            </a:pPr>
            <a:r>
              <a:rPr lang="it-IT" dirty="0"/>
              <a:t>12) indice di abusivismo edilizio </a:t>
            </a:r>
            <a:endParaRPr lang="it-IT" altLang="it-IT" dirty="0"/>
          </a:p>
        </p:txBody>
      </p:sp>
      <p:sp>
        <p:nvSpPr>
          <p:cNvPr id="4" name="Segnaposto numero diapositiva 3">
            <a:extLst>
              <a:ext uri="{FF2B5EF4-FFF2-40B4-BE49-F238E27FC236}">
                <a16:creationId xmlns:a16="http://schemas.microsoft.com/office/drawing/2014/main" id="{4EF6F158-6083-9014-F761-20B965F5F5FE}"/>
              </a:ext>
            </a:extLst>
          </p:cNvPr>
          <p:cNvSpPr>
            <a:spLocks noGrp="1"/>
          </p:cNvSpPr>
          <p:nvPr>
            <p:ph type="sldNum" sz="quarter" idx="12"/>
          </p:nvPr>
        </p:nvSpPr>
        <p:spPr/>
        <p:txBody>
          <a:bodyPr/>
          <a:lstStyle/>
          <a:p>
            <a:pPr>
              <a:defRPr/>
            </a:pPr>
            <a:fld id="{4D577B74-948A-604A-84E8-92F678B0E2EC}" type="slidenum">
              <a:rPr lang="it-IT" altLang="it-IT" smtClean="0"/>
              <a:pPr>
                <a:defRPr/>
              </a:pPr>
              <a:t>19</a:t>
            </a:fld>
            <a:endParaRPr lang="it-IT" altLang="it-IT"/>
          </a:p>
        </p:txBody>
      </p:sp>
    </p:spTree>
    <p:extLst>
      <p:ext uri="{BB962C8B-B14F-4D97-AF65-F5344CB8AC3E}">
        <p14:creationId xmlns:p14="http://schemas.microsoft.com/office/powerpoint/2010/main" val="2968779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80A2BBFD-6B8C-A5DB-262C-F63E24281879}"/>
              </a:ext>
            </a:extLst>
          </p:cNvPr>
          <p:cNvSpPr>
            <a:spLocks noGrp="1"/>
          </p:cNvSpPr>
          <p:nvPr>
            <p:ph type="subTitle" idx="1"/>
          </p:nvPr>
        </p:nvSpPr>
        <p:spPr>
          <a:xfrm>
            <a:off x="1524000" y="589631"/>
            <a:ext cx="9144000" cy="5266639"/>
          </a:xfrm>
        </p:spPr>
        <p:txBody>
          <a:bodyPr>
            <a:normAutofit lnSpcReduction="10000"/>
          </a:bodyPr>
          <a:lstStyle/>
          <a:p>
            <a:r>
              <a:rPr lang="it-IT" sz="5200" b="1" dirty="0"/>
              <a:t>CISL Funzione Pubblica</a:t>
            </a:r>
          </a:p>
          <a:p>
            <a:endParaRPr lang="it-IT" sz="7200" b="1" dirty="0"/>
          </a:p>
          <a:p>
            <a:pPr marL="0" indent="0" algn="ctr">
              <a:buNone/>
            </a:pPr>
            <a:r>
              <a:rPr lang="it-IT" sz="5400" b="1" dirty="0">
                <a:latin typeface="Calibri" panose="020F0502020204030204" pitchFamily="34" charset="0"/>
                <a:cs typeface="Calibri" panose="020F0502020204030204" pitchFamily="34" charset="0"/>
              </a:rPr>
              <a:t>Aspetti psicologici del benessere organizzativo e malattie invisibili</a:t>
            </a:r>
          </a:p>
          <a:p>
            <a:endParaRPr lang="it-IT" b="1" dirty="0"/>
          </a:p>
          <a:p>
            <a:r>
              <a:rPr lang="it-IT" sz="3600" dirty="0"/>
              <a:t>Firenze 5 giugno 2024</a:t>
            </a:r>
          </a:p>
          <a:p>
            <a:endParaRPr lang="it-IT" sz="3600" dirty="0"/>
          </a:p>
          <a:p>
            <a:endParaRPr lang="it-IT" sz="3600" dirty="0"/>
          </a:p>
        </p:txBody>
      </p:sp>
    </p:spTree>
    <p:extLst>
      <p:ext uri="{BB962C8B-B14F-4D97-AF65-F5344CB8AC3E}">
        <p14:creationId xmlns:p14="http://schemas.microsoft.com/office/powerpoint/2010/main" val="2846268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A7246C63-980B-4530-7908-9A3F6151B086}"/>
              </a:ext>
            </a:extLst>
          </p:cNvPr>
          <p:cNvSpPr>
            <a:spLocks noGrp="1" noChangeArrowheads="1"/>
          </p:cNvSpPr>
          <p:nvPr>
            <p:ph idx="1"/>
          </p:nvPr>
        </p:nvSpPr>
        <p:spPr>
          <a:xfrm>
            <a:off x="482885" y="428626"/>
            <a:ext cx="10870915" cy="6429375"/>
          </a:xfrm>
        </p:spPr>
        <p:txBody>
          <a:bodyPr>
            <a:normAutofit/>
          </a:bodyPr>
          <a:lstStyle/>
          <a:p>
            <a:pPr algn="ctr">
              <a:buFont typeface="Wingdings 2" pitchFamily="2" charset="2"/>
              <a:buNone/>
            </a:pPr>
            <a:r>
              <a:rPr lang="it-IT" altLang="it-IT" sz="3200" b="1" dirty="0">
                <a:latin typeface="Calibri" panose="020F0502020204030204" pitchFamily="34" charset="0"/>
                <a:cs typeface="Calibri" panose="020F0502020204030204" pitchFamily="34" charset="0"/>
              </a:rPr>
              <a:t>Il concetto di qualità della vita</a:t>
            </a:r>
          </a:p>
          <a:p>
            <a:pPr>
              <a:buFont typeface="Wingdings 2" pitchFamily="2" charset="2"/>
              <a:buNone/>
            </a:pPr>
            <a:r>
              <a:rPr lang="it-IT" altLang="it-IT" sz="3200" b="1" dirty="0">
                <a:latin typeface="Calibri" panose="020F0502020204030204" pitchFamily="34" charset="0"/>
                <a:cs typeface="Calibri" panose="020F0502020204030204" pitchFamily="34" charset="0"/>
              </a:rPr>
              <a:t> </a:t>
            </a:r>
          </a:p>
          <a:p>
            <a:pPr>
              <a:buFont typeface="Wingdings 2" pitchFamily="2" charset="2"/>
              <a:buNone/>
            </a:pPr>
            <a:r>
              <a:rPr lang="it-IT" altLang="it-IT" sz="2400" dirty="0">
                <a:latin typeface="Calibri" panose="020F0502020204030204" pitchFamily="34" charset="0"/>
                <a:cs typeface="Calibri" panose="020F0502020204030204" pitchFamily="34" charset="0"/>
              </a:rPr>
              <a:t>     Il concetto di Qualità della Vita si può esprimere una dimensione sociologica e una psicologica. Qualità determinata cioè da fattori oggettivi e da fattori soggettivi, però intrinsecamente interdipendenti o dialetticamente connessi. Questi fattori, inoltre, non hanno un valore assoluto, ma sono storicamente determinati nel tempo e nello spazio e pertanto, nel risultato finale, il confronto fra 'prima" e 'dopo", 'qua" e "là", è spesso determinante per un giudizio sulla </a:t>
            </a:r>
            <a:r>
              <a:rPr lang="it-IT" altLang="it-IT" sz="2400" dirty="0" err="1">
                <a:latin typeface="Calibri" panose="020F0502020204030204" pitchFamily="34" charset="0"/>
                <a:cs typeface="Calibri" panose="020F0502020204030204" pitchFamily="34" charset="0"/>
              </a:rPr>
              <a:t>QdV</a:t>
            </a:r>
            <a:r>
              <a:rPr lang="it-IT" altLang="it-IT" sz="2400" dirty="0">
                <a:latin typeface="Calibri" panose="020F0502020204030204" pitchFamily="34" charset="0"/>
                <a:cs typeface="Calibri" panose="020F0502020204030204" pitchFamily="34" charset="0"/>
              </a:rPr>
              <a:t>. </a:t>
            </a:r>
          </a:p>
          <a:p>
            <a:pPr>
              <a:buFont typeface="Wingdings 2" pitchFamily="2" charset="2"/>
              <a:buNone/>
            </a:pPr>
            <a:r>
              <a:rPr lang="it-IT" altLang="it-IT" sz="2400" dirty="0">
                <a:latin typeface="Calibri" panose="020F0502020204030204" pitchFamily="34" charset="0"/>
                <a:cs typeface="Calibri" panose="020F0502020204030204" pitchFamily="34" charset="0"/>
              </a:rPr>
              <a:t>     In un sommario elenco di fattori “incidenti” di tipo oggettivo che contribuiscono alla Qualità della Vita si possono elencare quelli economici, abitativi e ambientali, il sistema educativo e sanitario di un Paese e quindi il livello di istruzione e la qualità della salute degli individui. </a:t>
            </a:r>
          </a:p>
          <a:p>
            <a:pPr>
              <a:buFont typeface="Wingdings 2" pitchFamily="2" charset="2"/>
              <a:buNone/>
            </a:pPr>
            <a:r>
              <a:rPr lang="it-IT" altLang="it-IT" sz="2400" dirty="0">
                <a:latin typeface="Calibri" panose="020F0502020204030204" pitchFamily="34" charset="0"/>
                <a:cs typeface="Calibri" panose="020F0502020204030204" pitchFamily="34" charset="0"/>
              </a:rPr>
              <a:t>    Nella nostra società anche il modo di soddisfare il bisogno di tempo libero è un indice di qualità.</a:t>
            </a:r>
          </a:p>
          <a:p>
            <a:pPr>
              <a:buFont typeface="Wingdings 2" pitchFamily="2" charset="2"/>
              <a:buNone/>
            </a:pPr>
            <a:br>
              <a:rPr lang="it-IT" altLang="it-IT" sz="2400" dirty="0">
                <a:latin typeface="Calibri" panose="020F0502020204030204" pitchFamily="34" charset="0"/>
                <a:cs typeface="Calibri" panose="020F0502020204030204" pitchFamily="34" charset="0"/>
              </a:rPr>
            </a:br>
            <a:endParaRPr lang="it-IT" altLang="it-IT" sz="2400" dirty="0">
              <a:latin typeface="Calibri" panose="020F0502020204030204" pitchFamily="34" charset="0"/>
              <a:cs typeface="Calibri" panose="020F0502020204030204" pitchFamily="34" charset="0"/>
            </a:endParaRPr>
          </a:p>
        </p:txBody>
      </p:sp>
      <p:sp>
        <p:nvSpPr>
          <p:cNvPr id="5" name="Segnaposto numero diapositiva 4">
            <a:extLst>
              <a:ext uri="{FF2B5EF4-FFF2-40B4-BE49-F238E27FC236}">
                <a16:creationId xmlns:a16="http://schemas.microsoft.com/office/drawing/2014/main" id="{B179455A-16C2-BAA0-DE07-FF7998EE97F5}"/>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81DFB63-BAD5-4548-910B-EEAB282DA6F9}" type="slidenum">
              <a:rPr lang="it-IT" altLang="it-IT">
                <a:solidFill>
                  <a:srgbClr val="045C75"/>
                </a:solidFill>
              </a:rPr>
              <a:pPr eaLnBrk="1" hangingPunct="1"/>
              <a:t>20</a:t>
            </a:fld>
            <a:endParaRPr lang="it-IT" altLang="it-IT">
              <a:solidFill>
                <a:srgbClr val="045C75"/>
              </a:solidFill>
            </a:endParaRPr>
          </a:p>
        </p:txBody>
      </p:sp>
    </p:spTree>
    <p:extLst>
      <p:ext uri="{BB962C8B-B14F-4D97-AF65-F5344CB8AC3E}">
        <p14:creationId xmlns:p14="http://schemas.microsoft.com/office/powerpoint/2010/main" val="192506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8332645F-A01B-EDED-537E-98644AC52A2C}"/>
              </a:ext>
            </a:extLst>
          </p:cNvPr>
          <p:cNvSpPr>
            <a:spLocks noGrp="1" noChangeArrowheads="1"/>
          </p:cNvSpPr>
          <p:nvPr>
            <p:ph idx="1"/>
          </p:nvPr>
        </p:nvSpPr>
        <p:spPr>
          <a:xfrm>
            <a:off x="838200" y="357188"/>
            <a:ext cx="10730501" cy="6043612"/>
          </a:xfrm>
        </p:spPr>
        <p:txBody>
          <a:bodyPr>
            <a:normAutofit fontScale="70000" lnSpcReduction="20000"/>
          </a:bodyPr>
          <a:lstStyle/>
          <a:p>
            <a:pPr marL="548640" indent="-411480" algn="ctr">
              <a:buClr>
                <a:schemeClr val="tx1">
                  <a:shade val="95000"/>
                </a:schemeClr>
              </a:buClr>
              <a:buNone/>
              <a:defRPr/>
            </a:pPr>
            <a:r>
              <a:rPr lang="it-IT" sz="5800" b="1" dirty="0">
                <a:latin typeface="Calibri" panose="020F0502020204030204" pitchFamily="34" charset="0"/>
                <a:cs typeface="Calibri" panose="020F0502020204030204" pitchFamily="34" charset="0"/>
              </a:rPr>
              <a:t>La ricerca sulla Qualità della vita</a:t>
            </a:r>
            <a:endParaRPr lang="it-IT" sz="5800" dirty="0">
              <a:latin typeface="Calibri" panose="020F0502020204030204" pitchFamily="34" charset="0"/>
              <a:cs typeface="Calibri" panose="020F0502020204030204" pitchFamily="34" charset="0"/>
            </a:endParaRPr>
          </a:p>
          <a:p>
            <a:pPr marL="548640" indent="-411480">
              <a:buClr>
                <a:schemeClr val="tx1">
                  <a:shade val="95000"/>
                </a:schemeClr>
              </a:buClr>
              <a:buNone/>
              <a:defRPr/>
            </a:pPr>
            <a:endParaRPr lang="it-IT" sz="4000" dirty="0">
              <a:latin typeface="Calibri" panose="020F0502020204030204" pitchFamily="34" charset="0"/>
              <a:cs typeface="Calibri" panose="020F0502020204030204" pitchFamily="34" charset="0"/>
            </a:endParaRPr>
          </a:p>
          <a:p>
            <a:pPr marL="548640" indent="-411480">
              <a:buClr>
                <a:schemeClr val="tx1">
                  <a:shade val="95000"/>
                </a:schemeClr>
              </a:buClr>
              <a:buNone/>
              <a:defRPr/>
            </a:pPr>
            <a:r>
              <a:rPr lang="it-IT" sz="4000" dirty="0">
                <a:latin typeface="Calibri" panose="020F0502020204030204" pitchFamily="34" charset="0"/>
                <a:cs typeface="Calibri" panose="020F0502020204030204" pitchFamily="34" charset="0"/>
              </a:rPr>
              <a:t>     Dal punto di vista della Ricerca strategica, il miglioramento della qualità della vita riguarda diversi aspetti.</a:t>
            </a:r>
          </a:p>
          <a:p>
            <a:pPr marL="548640" indent="-411480">
              <a:buClr>
                <a:schemeClr val="tx1">
                  <a:shade val="95000"/>
                </a:schemeClr>
              </a:buClr>
              <a:buNone/>
              <a:defRPr/>
            </a:pPr>
            <a:r>
              <a:rPr lang="it-IT" sz="4000" dirty="0">
                <a:latin typeface="Calibri" panose="020F0502020204030204" pitchFamily="34" charset="0"/>
                <a:cs typeface="Calibri" panose="020F0502020204030204" pitchFamily="34" charset="0"/>
              </a:rPr>
              <a:t>     Innanzi tutto va inteso nel senso del </a:t>
            </a:r>
            <a:r>
              <a:rPr lang="it-IT" sz="4000" b="1" dirty="0">
                <a:latin typeface="Calibri" panose="020F0502020204030204" pitchFamily="34" charset="0"/>
                <a:cs typeface="Calibri" panose="020F0502020204030204" pitchFamily="34" charset="0"/>
              </a:rPr>
              <a:t>benessere e della sicurezza delle persone</a:t>
            </a:r>
            <a:r>
              <a:rPr lang="it-IT" sz="4000" dirty="0">
                <a:latin typeface="Calibri" panose="020F0502020204030204" pitchFamily="34" charset="0"/>
                <a:cs typeface="Calibri" panose="020F0502020204030204" pitchFamily="34" charset="0"/>
              </a:rPr>
              <a:t>, raggiungibile ad esempio attraverso una profonda innovazione delle metodologie diagnostiche e terapeutiche (come lo sviluppo di farmaci, con effetti benefici sulla spesa assistenziale). </a:t>
            </a:r>
          </a:p>
          <a:p>
            <a:pPr marL="548640" indent="-411480">
              <a:buClr>
                <a:schemeClr val="tx1">
                  <a:shade val="95000"/>
                </a:schemeClr>
              </a:buClr>
              <a:buNone/>
              <a:defRPr/>
            </a:pPr>
            <a:r>
              <a:rPr lang="it-IT" sz="4000" dirty="0">
                <a:latin typeface="Calibri" panose="020F0502020204030204" pitchFamily="34" charset="0"/>
                <a:cs typeface="Calibri" panose="020F0502020204030204" pitchFamily="34" charset="0"/>
              </a:rPr>
              <a:t>     Inoltre va osservato il </a:t>
            </a:r>
            <a:r>
              <a:rPr lang="it-IT" sz="4000" b="1" dirty="0">
                <a:latin typeface="Calibri" panose="020F0502020204030204" pitchFamily="34" charset="0"/>
                <a:cs typeface="Calibri" panose="020F0502020204030204" pitchFamily="34" charset="0"/>
              </a:rPr>
              <a:t>miglioramento della sicurezza in tutti i settori produttivi</a:t>
            </a:r>
            <a:r>
              <a:rPr lang="it-IT" sz="4000" dirty="0">
                <a:latin typeface="Calibri" panose="020F0502020204030204" pitchFamily="34" charset="0"/>
                <a:cs typeface="Calibri" panose="020F0502020204030204" pitchFamily="34" charset="0"/>
              </a:rPr>
              <a:t>, nelle abitazioni e nei trasporti sia terrestri che aerei, al miglioramento della qualità delle produzioni agro-alimentari.</a:t>
            </a:r>
            <a:br>
              <a:rPr lang="it-IT" sz="4000" dirty="0">
                <a:latin typeface="Calibri" panose="020F0502020204030204" pitchFamily="34" charset="0"/>
                <a:cs typeface="Calibri" panose="020F0502020204030204" pitchFamily="34" charset="0"/>
              </a:rPr>
            </a:br>
            <a:r>
              <a:rPr lang="it-IT" sz="4000" dirty="0">
                <a:latin typeface="Calibri" panose="020F0502020204030204" pitchFamily="34" charset="0"/>
                <a:cs typeface="Calibri" panose="020F0502020204030204" pitchFamily="34" charset="0"/>
              </a:rPr>
              <a:t>Altro elemento importante, infine, è il </a:t>
            </a:r>
            <a:r>
              <a:rPr lang="it-IT" sz="4000" b="1" dirty="0">
                <a:latin typeface="Calibri" panose="020F0502020204030204" pitchFamily="34" charset="0"/>
                <a:cs typeface="Calibri" panose="020F0502020204030204" pitchFamily="34" charset="0"/>
              </a:rPr>
              <a:t>miglioramento della qualità dell'ambiente</a:t>
            </a:r>
            <a:r>
              <a:rPr lang="it-IT" sz="4000" dirty="0">
                <a:latin typeface="Calibri" panose="020F0502020204030204" pitchFamily="34" charset="0"/>
                <a:cs typeface="Calibri" panose="020F0502020204030204" pitchFamily="34" charset="0"/>
              </a:rPr>
              <a:t> dovuto alla riduzione dell'immissione di inquinanti grazie all'efficienza dei processi produttivi, alla riduzione dei consumi energetici, alla riduzione dei consumi di materie prime.</a:t>
            </a:r>
          </a:p>
        </p:txBody>
      </p:sp>
      <p:sp>
        <p:nvSpPr>
          <p:cNvPr id="5" name="Segnaposto numero diapositiva 4">
            <a:extLst>
              <a:ext uri="{FF2B5EF4-FFF2-40B4-BE49-F238E27FC236}">
                <a16:creationId xmlns:a16="http://schemas.microsoft.com/office/drawing/2014/main" id="{956E22D9-5B22-2818-0DB6-EC191FF8D5C7}"/>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23A0ECB1-8765-C949-A17E-BCC0D981211F}" type="slidenum">
              <a:rPr lang="it-IT" altLang="it-IT">
                <a:solidFill>
                  <a:srgbClr val="045C75"/>
                </a:solidFill>
              </a:rPr>
              <a:pPr eaLnBrk="1" hangingPunct="1"/>
              <a:t>21</a:t>
            </a:fld>
            <a:endParaRPr lang="it-IT" altLang="it-IT">
              <a:solidFill>
                <a:srgbClr val="045C75"/>
              </a:solidFill>
            </a:endParaRPr>
          </a:p>
        </p:txBody>
      </p:sp>
    </p:spTree>
    <p:extLst>
      <p:ext uri="{BB962C8B-B14F-4D97-AF65-F5344CB8AC3E}">
        <p14:creationId xmlns:p14="http://schemas.microsoft.com/office/powerpoint/2010/main" val="701640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AD7CF71E-AD23-7DD9-2A48-7C9D4FFD5C62}"/>
              </a:ext>
            </a:extLst>
          </p:cNvPr>
          <p:cNvSpPr>
            <a:spLocks noGrp="1" noChangeArrowheads="1"/>
          </p:cNvSpPr>
          <p:nvPr>
            <p:ph idx="1"/>
          </p:nvPr>
        </p:nvSpPr>
        <p:spPr>
          <a:xfrm>
            <a:off x="609600" y="1382714"/>
            <a:ext cx="11153422" cy="5214937"/>
          </a:xfrm>
        </p:spPr>
        <p:txBody>
          <a:bodyPr rtlCol="0">
            <a:normAutofit/>
          </a:bodyPr>
          <a:lstStyle/>
          <a:p>
            <a:pPr marL="548640" indent="-411480">
              <a:buClr>
                <a:schemeClr val="tx1">
                  <a:shade val="95000"/>
                </a:schemeClr>
              </a:buClr>
              <a:buNone/>
              <a:defRPr/>
            </a:pPr>
            <a:r>
              <a:rPr lang="it-IT" sz="3200" dirty="0">
                <a:solidFill>
                  <a:schemeClr val="tx1">
                    <a:lumMod val="85000"/>
                    <a:lumOff val="15000"/>
                  </a:schemeClr>
                </a:solidFill>
              </a:rPr>
              <a:t> </a:t>
            </a:r>
          </a:p>
          <a:p>
            <a:pPr marL="548640" indent="-411480">
              <a:buClr>
                <a:schemeClr val="tx1">
                  <a:shade val="95000"/>
                </a:schemeClr>
              </a:buClr>
              <a:buNone/>
              <a:defRPr/>
            </a:pPr>
            <a:r>
              <a:rPr lang="it-IT" sz="3200" dirty="0">
                <a:solidFill>
                  <a:schemeClr val="tx1">
                    <a:lumMod val="85000"/>
                    <a:lumOff val="15000"/>
                  </a:schemeClr>
                </a:solidFill>
              </a:rPr>
              <a:t>    </a:t>
            </a:r>
            <a:r>
              <a:rPr lang="it-IT" sz="4800" b="0" i="0" u="none" strike="noStrike" dirty="0">
                <a:solidFill>
                  <a:srgbClr val="202124"/>
                </a:solidFill>
                <a:effectLst/>
                <a:latin typeface="Google Sans"/>
              </a:rPr>
              <a:t>Per benessere organizzativo s’intende la </a:t>
            </a:r>
            <a:r>
              <a:rPr lang="it-IT" sz="4800" b="0" i="0" u="none" strike="noStrike" dirty="0">
                <a:solidFill>
                  <a:srgbClr val="040C28"/>
                </a:solidFill>
                <a:effectLst/>
                <a:latin typeface="Google Sans"/>
              </a:rPr>
              <a:t>capacità di un'organizzazione di promuovere e mantenere il benessere fisico, psicologico e sociale di tutte le lavoratrici e di tutti i lavoratori che operano al suo interno</a:t>
            </a:r>
            <a:r>
              <a:rPr lang="it-IT" sz="4800" b="0" i="0" u="none" strike="noStrike" dirty="0">
                <a:solidFill>
                  <a:srgbClr val="202124"/>
                </a:solidFill>
                <a:effectLst/>
                <a:latin typeface="Google Sans"/>
              </a:rPr>
              <a:t>.</a:t>
            </a:r>
            <a:endParaRPr lang="it-IT" sz="6600" dirty="0">
              <a:solidFill>
                <a:schemeClr val="tx1">
                  <a:lumMod val="85000"/>
                  <a:lumOff val="15000"/>
                </a:schemeClr>
              </a:solidFill>
            </a:endParaRPr>
          </a:p>
          <a:p>
            <a:pPr marL="548640" indent="-411480">
              <a:buClr>
                <a:schemeClr val="tx1">
                  <a:shade val="95000"/>
                </a:schemeClr>
              </a:buClr>
              <a:buNone/>
              <a:defRPr/>
            </a:pPr>
            <a:endParaRPr lang="it-IT" sz="6600" dirty="0">
              <a:solidFill>
                <a:schemeClr val="tx1">
                  <a:lumMod val="85000"/>
                  <a:lumOff val="15000"/>
                </a:schemeClr>
              </a:solidFill>
            </a:endParaRPr>
          </a:p>
          <a:p>
            <a:pPr marL="548640" indent="-411480">
              <a:buClr>
                <a:schemeClr val="tx1">
                  <a:shade val="95000"/>
                </a:schemeClr>
              </a:buClr>
              <a:buNone/>
              <a:defRPr/>
            </a:pPr>
            <a:endParaRPr lang="it-IT" sz="3200" dirty="0">
              <a:solidFill>
                <a:schemeClr val="tx1">
                  <a:lumMod val="85000"/>
                  <a:lumOff val="15000"/>
                </a:schemeClr>
              </a:solidFill>
            </a:endParaRPr>
          </a:p>
        </p:txBody>
      </p:sp>
      <p:sp>
        <p:nvSpPr>
          <p:cNvPr id="21506" name="Segnaposto numero diapositiva 5">
            <a:extLst>
              <a:ext uri="{FF2B5EF4-FFF2-40B4-BE49-F238E27FC236}">
                <a16:creationId xmlns:a16="http://schemas.microsoft.com/office/drawing/2014/main" id="{8F4D55FD-5A4E-4DC5-2AD1-29221BCDBC3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CCDEF3F0-5714-554C-9340-EDCA73757CD9}" type="slidenum">
              <a:rPr lang="it-IT" altLang="it-IT" sz="1200">
                <a:solidFill>
                  <a:srgbClr val="045C75"/>
                </a:solidFill>
                <a:latin typeface="Verdana" panose="020B0604030504040204" pitchFamily="34" charset="0"/>
              </a:rPr>
              <a:pPr fontAlgn="base">
                <a:lnSpc>
                  <a:spcPct val="100000"/>
                </a:lnSpc>
                <a:spcBef>
                  <a:spcPct val="0"/>
                </a:spcBef>
                <a:spcAft>
                  <a:spcPct val="0"/>
                </a:spcAft>
                <a:buFontTx/>
                <a:buNone/>
              </a:pPr>
              <a:t>22</a:t>
            </a:fld>
            <a:endParaRPr lang="it-IT" altLang="it-IT" sz="1200">
              <a:solidFill>
                <a:srgbClr val="045C75"/>
              </a:solidFill>
              <a:latin typeface="Verdana" panose="020B0604030504040204" pitchFamily="34" charset="0"/>
            </a:endParaRPr>
          </a:p>
        </p:txBody>
      </p:sp>
      <p:sp>
        <p:nvSpPr>
          <p:cNvPr id="21507" name="CasellaDiTesto 4">
            <a:extLst>
              <a:ext uri="{FF2B5EF4-FFF2-40B4-BE49-F238E27FC236}">
                <a16:creationId xmlns:a16="http://schemas.microsoft.com/office/drawing/2014/main" id="{B2530904-67BB-7E99-8FDF-D43E50C7E961}"/>
              </a:ext>
            </a:extLst>
          </p:cNvPr>
          <p:cNvSpPr txBox="1">
            <a:spLocks noChangeArrowheads="1"/>
          </p:cNvSpPr>
          <p:nvPr/>
        </p:nvSpPr>
        <p:spPr bwMode="auto">
          <a:xfrm>
            <a:off x="1524000" y="285751"/>
            <a:ext cx="9144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0"/>
              </a:spcBef>
              <a:buFontTx/>
              <a:buNone/>
            </a:pPr>
            <a:r>
              <a:rPr lang="it-IT" altLang="it-IT" sz="4400" b="1" dirty="0">
                <a:latin typeface="Bookman Old Style" panose="02050604050505020204" pitchFamily="18" charset="0"/>
              </a:rPr>
              <a:t>Il benessere organizzativo</a:t>
            </a:r>
            <a:endParaRPr lang="it-IT" altLang="it-IT" sz="4400" dirty="0">
              <a:latin typeface="Verdana" panose="020B0604030504040204" pitchFamily="34" charset="0"/>
            </a:endParaRPr>
          </a:p>
        </p:txBody>
      </p:sp>
    </p:spTree>
    <p:extLst>
      <p:ext uri="{BB962C8B-B14F-4D97-AF65-F5344CB8AC3E}">
        <p14:creationId xmlns:p14="http://schemas.microsoft.com/office/powerpoint/2010/main" val="2433590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3">
            <a:extLst>
              <a:ext uri="{FF2B5EF4-FFF2-40B4-BE49-F238E27FC236}">
                <a16:creationId xmlns:a16="http://schemas.microsoft.com/office/drawing/2014/main" id="{57E91ED3-8AB4-2138-F6DF-6480C04B1E46}"/>
              </a:ext>
            </a:extLst>
          </p:cNvPr>
          <p:cNvSpPr>
            <a:spLocks noGrp="1" noChangeArrowheads="1"/>
          </p:cNvSpPr>
          <p:nvPr>
            <p:ph idx="1"/>
          </p:nvPr>
        </p:nvSpPr>
        <p:spPr>
          <a:xfrm>
            <a:off x="1952626" y="357188"/>
            <a:ext cx="8334375" cy="6043612"/>
          </a:xfrm>
        </p:spPr>
        <p:txBody>
          <a:bodyPr/>
          <a:lstStyle/>
          <a:p>
            <a:pPr algn="ctr">
              <a:buFont typeface="Wingdings" pitchFamily="2" charset="2"/>
              <a:buNone/>
            </a:pPr>
            <a:r>
              <a:rPr lang="it-IT" altLang="it-IT" sz="4000" b="1" dirty="0">
                <a:latin typeface="Bookman Old Style" panose="02050604050505020204" pitchFamily="18" charset="0"/>
              </a:rPr>
              <a:t>La salute organizzativa</a:t>
            </a:r>
          </a:p>
          <a:p>
            <a:pPr algn="ctr">
              <a:buFont typeface="Wingdings" pitchFamily="2" charset="2"/>
              <a:buNone/>
            </a:pPr>
            <a:endParaRPr lang="it-IT" altLang="it-IT" sz="1400" b="1" dirty="0">
              <a:latin typeface="Bookman Old Style" panose="02050604050505020204" pitchFamily="18" charset="0"/>
            </a:endParaRPr>
          </a:p>
          <a:p>
            <a:pPr>
              <a:buFont typeface="Wingdings" pitchFamily="2" charset="2"/>
              <a:buNone/>
            </a:pPr>
            <a:r>
              <a:rPr lang="it-IT" altLang="it-IT" dirty="0">
                <a:latin typeface="Bookman Old Style" panose="02050604050505020204" pitchFamily="18" charset="0"/>
              </a:rPr>
              <a:t>  </a:t>
            </a:r>
            <a:r>
              <a:rPr lang="it-IT" altLang="it-IT" sz="600" dirty="0">
                <a:latin typeface="Bookman Old Style" panose="02050604050505020204" pitchFamily="18" charset="0"/>
              </a:rPr>
              <a:t> </a:t>
            </a:r>
            <a:endParaRPr lang="it-IT" altLang="it-IT" dirty="0">
              <a:latin typeface="Bookman Old Style" panose="02050604050505020204" pitchFamily="18" charset="0"/>
            </a:endParaRPr>
          </a:p>
          <a:p>
            <a:pPr>
              <a:buFont typeface="Wingdings" pitchFamily="2" charset="2"/>
              <a:buNone/>
            </a:pPr>
            <a:r>
              <a:rPr lang="it-IT" altLang="it-IT" dirty="0">
                <a:latin typeface="Bookman Old Style" panose="02050604050505020204" pitchFamily="18" charset="0"/>
              </a:rPr>
              <a:t>    </a:t>
            </a:r>
            <a:r>
              <a:rPr lang="it-IT" altLang="it-IT" sz="3200" dirty="0">
                <a:latin typeface="Bookman Old Style" panose="02050604050505020204" pitchFamily="18" charset="0"/>
              </a:rPr>
              <a:t>È l’insieme dei nuclei culturali, dei processi e delle pratiche organizzative che animano la convivenza nei contesti di lavoro, promuovendo, mantenendo e migliorando il benessere fisico, psicologico e sociale delle comunità lavorative.</a:t>
            </a:r>
            <a:endParaRPr lang="it-IT" altLang="it-IT" dirty="0">
              <a:latin typeface="Bookman Old Style" panose="02050604050505020204" pitchFamily="18" charset="0"/>
            </a:endParaRPr>
          </a:p>
          <a:p>
            <a:pPr algn="ctr">
              <a:buFont typeface="Wingdings" pitchFamily="2" charset="2"/>
              <a:buNone/>
            </a:pPr>
            <a:endParaRPr lang="it-IT" altLang="it-IT" sz="2400" dirty="0">
              <a:latin typeface="Bookman Old Style" panose="02050604050505020204" pitchFamily="18" charset="0"/>
              <a:cs typeface="Times New Roman" panose="02020603050405020304" pitchFamily="18" charset="0"/>
            </a:endParaRPr>
          </a:p>
          <a:p>
            <a:pPr algn="ctr">
              <a:buFont typeface="Wingdings" pitchFamily="2" charset="2"/>
              <a:buNone/>
            </a:pPr>
            <a:r>
              <a:rPr lang="it-IT" altLang="it-IT" sz="2400" dirty="0">
                <a:latin typeface="Bookman Old Style" panose="02050604050505020204" pitchFamily="18" charset="0"/>
                <a:cs typeface="Times New Roman" panose="02020603050405020304" pitchFamily="18" charset="0"/>
              </a:rPr>
              <a:t>                                                      (Avallone)</a:t>
            </a:r>
            <a:endParaRPr lang="it-IT" altLang="it-IT" dirty="0">
              <a:latin typeface="Bookman Old Style" panose="02050604050505020204" pitchFamily="18" charset="0"/>
              <a:cs typeface="Times New Roman" panose="02020603050405020304" pitchFamily="18" charset="0"/>
            </a:endParaRPr>
          </a:p>
        </p:txBody>
      </p:sp>
      <p:sp>
        <p:nvSpPr>
          <p:cNvPr id="5" name="Segnaposto numero diapositiva 4">
            <a:extLst>
              <a:ext uri="{FF2B5EF4-FFF2-40B4-BE49-F238E27FC236}">
                <a16:creationId xmlns:a16="http://schemas.microsoft.com/office/drawing/2014/main" id="{A002A443-A30B-0844-86FC-EF1E05005FC6}"/>
              </a:ext>
            </a:extLst>
          </p:cNvPr>
          <p:cNvSpPr>
            <a:spLocks noGrp="1"/>
          </p:cNvSpPr>
          <p:nvPr>
            <p:ph type="sldNum" sz="quarter" idx="12"/>
          </p:nvPr>
        </p:nvSpPr>
        <p:spPr>
          <a:xfrm>
            <a:off x="9448800" y="6416676"/>
            <a:ext cx="762000" cy="365125"/>
          </a:xfrm>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1FC081D-DB3E-9F42-B92F-BB46B622C458}" type="slidenum">
              <a:rPr lang="it-IT" altLang="it-IT">
                <a:solidFill>
                  <a:srgbClr val="045C75"/>
                </a:solidFill>
              </a:rPr>
              <a:pPr eaLnBrk="1" hangingPunct="1"/>
              <a:t>23</a:t>
            </a:fld>
            <a:endParaRPr lang="it-IT" altLang="it-IT">
              <a:solidFill>
                <a:srgbClr val="045C75"/>
              </a:solidFill>
            </a:endParaRPr>
          </a:p>
        </p:txBody>
      </p:sp>
    </p:spTree>
    <p:extLst>
      <p:ext uri="{BB962C8B-B14F-4D97-AF65-F5344CB8AC3E}">
        <p14:creationId xmlns:p14="http://schemas.microsoft.com/office/powerpoint/2010/main" val="32493372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5CA37844-22F1-2724-049D-79FE55FB94BD}"/>
              </a:ext>
            </a:extLst>
          </p:cNvPr>
          <p:cNvSpPr>
            <a:spLocks noGrp="1" noChangeArrowheads="1"/>
          </p:cNvSpPr>
          <p:nvPr>
            <p:ph idx="1"/>
          </p:nvPr>
        </p:nvSpPr>
        <p:spPr>
          <a:xfrm>
            <a:off x="1952626" y="357188"/>
            <a:ext cx="8334375" cy="6043612"/>
          </a:xfrm>
        </p:spPr>
        <p:txBody>
          <a:bodyPr>
            <a:normAutofit/>
          </a:bodyPr>
          <a:lstStyle/>
          <a:p>
            <a:pPr marL="548640" indent="-411480" algn="ctr">
              <a:buClr>
                <a:schemeClr val="tx1">
                  <a:shade val="95000"/>
                </a:schemeClr>
              </a:buClr>
              <a:buNone/>
              <a:defRPr/>
            </a:pPr>
            <a:r>
              <a:rPr lang="it-IT" sz="3600" b="1" dirty="0">
                <a:latin typeface="Bookman Old Style" pitchFamily="18" charset="0"/>
              </a:rPr>
              <a:t>Griglia della salute organizzativa</a:t>
            </a:r>
          </a:p>
          <a:p>
            <a:pPr marL="548640" indent="-411480" algn="ctr">
              <a:buClr>
                <a:schemeClr val="tx1">
                  <a:shade val="95000"/>
                </a:schemeClr>
              </a:buClr>
              <a:buNone/>
              <a:defRPr/>
            </a:pPr>
            <a:endParaRPr lang="it-IT" sz="1400" b="1" dirty="0">
              <a:latin typeface="Bookman Old Style" pitchFamily="18" charset="0"/>
            </a:endParaRPr>
          </a:p>
          <a:p>
            <a:pPr marL="548640" indent="-411480">
              <a:buClr>
                <a:schemeClr val="tx1">
                  <a:shade val="95000"/>
                </a:schemeClr>
              </a:buClr>
              <a:buNone/>
              <a:defRPr/>
            </a:pPr>
            <a:r>
              <a:rPr lang="it-IT" dirty="0">
                <a:latin typeface="Bookman Old Style" pitchFamily="18" charset="0"/>
              </a:rPr>
              <a:t>Struttura a 4 livelli posti in ordine gerarchico:</a:t>
            </a:r>
          </a:p>
          <a:p>
            <a:pPr marL="548640" indent="-411480">
              <a:buClr>
                <a:schemeClr val="tx1">
                  <a:shade val="95000"/>
                </a:schemeClr>
              </a:buClr>
              <a:buNone/>
              <a:defRPr/>
            </a:pPr>
            <a:endParaRPr lang="it-IT" sz="1600" dirty="0">
              <a:latin typeface="Bookman Old Style" pitchFamily="18" charset="0"/>
            </a:endParaRPr>
          </a:p>
          <a:p>
            <a:pPr marL="651510" indent="-514350">
              <a:spcAft>
                <a:spcPts val="1200"/>
              </a:spcAft>
              <a:buClr>
                <a:schemeClr val="tx1">
                  <a:shade val="95000"/>
                </a:schemeClr>
              </a:buClr>
              <a:buSzPct val="100000"/>
              <a:buFont typeface="+mj-lt"/>
              <a:buAutoNum type="arabicPeriod"/>
              <a:defRPr/>
            </a:pPr>
            <a:r>
              <a:rPr lang="it-IT" dirty="0">
                <a:latin typeface="Bookman Old Style" pitchFamily="18" charset="0"/>
              </a:rPr>
              <a:t>Fattori ambientali</a:t>
            </a:r>
          </a:p>
          <a:p>
            <a:pPr marL="651510" indent="-514350">
              <a:spcAft>
                <a:spcPts val="1200"/>
              </a:spcAft>
              <a:buClr>
                <a:schemeClr val="tx1">
                  <a:shade val="95000"/>
                </a:schemeClr>
              </a:buClr>
              <a:buSzPct val="100000"/>
              <a:buFont typeface="+mj-lt"/>
              <a:buAutoNum type="arabicPeriod"/>
              <a:defRPr/>
            </a:pPr>
            <a:r>
              <a:rPr lang="it-IT" dirty="0">
                <a:latin typeface="Bookman Old Style" pitchFamily="18" charset="0"/>
              </a:rPr>
              <a:t>Fattori fisici</a:t>
            </a:r>
          </a:p>
          <a:p>
            <a:pPr marL="651510" indent="-514350">
              <a:spcAft>
                <a:spcPts val="1200"/>
              </a:spcAft>
              <a:buClr>
                <a:schemeClr val="tx1">
                  <a:shade val="95000"/>
                </a:schemeClr>
              </a:buClr>
              <a:buSzPct val="100000"/>
              <a:buFont typeface="+mj-lt"/>
              <a:buAutoNum type="arabicPeriod"/>
              <a:defRPr/>
            </a:pPr>
            <a:r>
              <a:rPr lang="it-IT" dirty="0">
                <a:latin typeface="Bookman Old Style" pitchFamily="18" charset="0"/>
              </a:rPr>
              <a:t>Fattori mentali / cognitivi</a:t>
            </a:r>
          </a:p>
          <a:p>
            <a:pPr marL="651510" indent="-514350">
              <a:spcAft>
                <a:spcPts val="1200"/>
              </a:spcAft>
              <a:buClr>
                <a:schemeClr val="tx1">
                  <a:shade val="95000"/>
                </a:schemeClr>
              </a:buClr>
              <a:buSzPct val="100000"/>
              <a:buFont typeface="+mj-lt"/>
              <a:buAutoNum type="arabicPeriod"/>
              <a:defRPr/>
            </a:pPr>
            <a:r>
              <a:rPr lang="it-IT" dirty="0">
                <a:latin typeface="Bookman Old Style" pitchFamily="18" charset="0"/>
              </a:rPr>
              <a:t>Fattori sociali</a:t>
            </a:r>
          </a:p>
          <a:p>
            <a:pPr marL="651510" indent="-514350">
              <a:spcAft>
                <a:spcPts val="1200"/>
              </a:spcAft>
              <a:buClr>
                <a:schemeClr val="tx1">
                  <a:shade val="95000"/>
                </a:schemeClr>
              </a:buClr>
              <a:buSzPct val="100000"/>
              <a:buNone/>
              <a:defRPr/>
            </a:pPr>
            <a:r>
              <a:rPr lang="it-IT" sz="2400" dirty="0">
                <a:latin typeface="Bookman Old Style" pitchFamily="18" charset="0"/>
              </a:rPr>
              <a:t> 							(Williams)</a:t>
            </a:r>
          </a:p>
          <a:p>
            <a:pPr marL="548640" indent="-411480" algn="ctr">
              <a:buClr>
                <a:schemeClr val="tx1">
                  <a:shade val="95000"/>
                </a:schemeClr>
              </a:buClr>
              <a:buNone/>
              <a:defRPr/>
            </a:pPr>
            <a:endParaRPr lang="it-IT" sz="2400" dirty="0">
              <a:latin typeface="Bookman Old Style" pitchFamily="18" charset="0"/>
              <a:cs typeface="Times New Roman" pitchFamily="18" charset="0"/>
            </a:endParaRPr>
          </a:p>
        </p:txBody>
      </p:sp>
      <p:sp>
        <p:nvSpPr>
          <p:cNvPr id="5" name="Segnaposto numero diapositiva 4">
            <a:extLst>
              <a:ext uri="{FF2B5EF4-FFF2-40B4-BE49-F238E27FC236}">
                <a16:creationId xmlns:a16="http://schemas.microsoft.com/office/drawing/2014/main" id="{93610B12-DDF1-569E-4BB7-5A762B343B92}"/>
              </a:ext>
            </a:extLst>
          </p:cNvPr>
          <p:cNvSpPr>
            <a:spLocks noGrp="1"/>
          </p:cNvSpPr>
          <p:nvPr>
            <p:ph type="sldNum" sz="quarter" idx="12"/>
          </p:nvPr>
        </p:nvSpPr>
        <p:spPr>
          <a:xfrm>
            <a:off x="9448800" y="6416676"/>
            <a:ext cx="762000" cy="365125"/>
          </a:xfrm>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C090EB6-419C-4D4B-8DCB-358FA8ACB8DC}" type="slidenum">
              <a:rPr lang="it-IT" altLang="it-IT">
                <a:solidFill>
                  <a:srgbClr val="045C75"/>
                </a:solidFill>
              </a:rPr>
              <a:pPr eaLnBrk="1" hangingPunct="1"/>
              <a:t>24</a:t>
            </a:fld>
            <a:endParaRPr lang="it-IT" altLang="it-IT">
              <a:solidFill>
                <a:srgbClr val="045C75"/>
              </a:solidFill>
            </a:endParaRPr>
          </a:p>
        </p:txBody>
      </p:sp>
    </p:spTree>
    <p:extLst>
      <p:ext uri="{BB962C8B-B14F-4D97-AF65-F5344CB8AC3E}">
        <p14:creationId xmlns:p14="http://schemas.microsoft.com/office/powerpoint/2010/main" val="1617851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620606CE-62F3-600E-6083-4483850C78B0}"/>
              </a:ext>
            </a:extLst>
          </p:cNvPr>
          <p:cNvSpPr>
            <a:spLocks noGrp="1" noChangeArrowheads="1"/>
          </p:cNvSpPr>
          <p:nvPr>
            <p:ph idx="1"/>
          </p:nvPr>
        </p:nvSpPr>
        <p:spPr>
          <a:xfrm>
            <a:off x="1952626" y="357188"/>
            <a:ext cx="8334375" cy="6043612"/>
          </a:xfrm>
        </p:spPr>
        <p:txBody>
          <a:bodyPr>
            <a:normAutofit lnSpcReduction="10000"/>
          </a:bodyPr>
          <a:lstStyle/>
          <a:p>
            <a:pPr marL="548640" indent="-411480" algn="ctr">
              <a:buClr>
                <a:schemeClr val="tx1">
                  <a:shade val="95000"/>
                </a:schemeClr>
              </a:buClr>
              <a:buNone/>
              <a:defRPr/>
            </a:pPr>
            <a:r>
              <a:rPr lang="it-IT" sz="3600" b="1" dirty="0">
                <a:latin typeface="Bookman Old Style" pitchFamily="18" charset="0"/>
              </a:rPr>
              <a:t>Prospettive di ricerca sulla salute organizzativa</a:t>
            </a:r>
          </a:p>
          <a:p>
            <a:pPr marL="548640" indent="-411480" algn="ctr">
              <a:buClr>
                <a:schemeClr val="tx1">
                  <a:shade val="95000"/>
                </a:schemeClr>
              </a:buClr>
              <a:buNone/>
              <a:defRPr/>
            </a:pPr>
            <a:endParaRPr lang="it-IT" sz="1400" b="1" dirty="0">
              <a:latin typeface="Bookman Old Style" pitchFamily="18" charset="0"/>
            </a:endParaRPr>
          </a:p>
          <a:p>
            <a:pPr marL="651510" indent="-514350">
              <a:buClr>
                <a:schemeClr val="tx1">
                  <a:shade val="95000"/>
                </a:schemeClr>
              </a:buClr>
              <a:buSzPct val="100000"/>
              <a:buFont typeface="+mj-lt"/>
              <a:buAutoNum type="arabicParenR"/>
              <a:defRPr/>
            </a:pPr>
            <a:r>
              <a:rPr lang="it-IT" dirty="0">
                <a:latin typeface="Bookman Old Style" pitchFamily="18" charset="0"/>
              </a:rPr>
              <a:t>La prospettiva dello stress da lavoro e </a:t>
            </a:r>
            <a:r>
              <a:rPr lang="it-IT" dirty="0" err="1">
                <a:latin typeface="Bookman Old Style" pitchFamily="18" charset="0"/>
              </a:rPr>
              <a:t>burn</a:t>
            </a:r>
            <a:r>
              <a:rPr lang="it-IT" dirty="0">
                <a:latin typeface="Bookman Old Style" pitchFamily="18" charset="0"/>
              </a:rPr>
              <a:t> out (individuo)</a:t>
            </a:r>
          </a:p>
          <a:p>
            <a:pPr marL="651510" indent="-514350">
              <a:buClr>
                <a:schemeClr val="tx1">
                  <a:shade val="95000"/>
                </a:schemeClr>
              </a:buClr>
              <a:buSzPct val="100000"/>
              <a:buFont typeface="+mj-lt"/>
              <a:buAutoNum type="arabicParenR"/>
              <a:defRPr/>
            </a:pPr>
            <a:r>
              <a:rPr lang="it-IT" dirty="0">
                <a:latin typeface="Bookman Old Style" pitchFamily="18" charset="0"/>
              </a:rPr>
              <a:t>La prospettiva dello sviluppo organizzativo o della riprogettazione organizzativa (work </a:t>
            </a:r>
            <a:r>
              <a:rPr lang="it-IT" dirty="0" err="1">
                <a:latin typeface="Bookman Old Style" pitchFamily="18" charset="0"/>
              </a:rPr>
              <a:t>organizational</a:t>
            </a:r>
            <a:r>
              <a:rPr lang="it-IT" dirty="0">
                <a:latin typeface="Bookman Old Style" pitchFamily="18" charset="0"/>
              </a:rPr>
              <a:t> </a:t>
            </a:r>
            <a:r>
              <a:rPr lang="it-IT" dirty="0" err="1">
                <a:latin typeface="Bookman Old Style" pitchFamily="18" charset="0"/>
              </a:rPr>
              <a:t>redisegn</a:t>
            </a:r>
            <a:r>
              <a:rPr lang="it-IT" dirty="0">
                <a:latin typeface="Bookman Old Style" pitchFamily="18" charset="0"/>
              </a:rPr>
              <a:t>)</a:t>
            </a:r>
          </a:p>
          <a:p>
            <a:pPr marL="651510" indent="-514350">
              <a:buClr>
                <a:schemeClr val="tx1">
                  <a:shade val="95000"/>
                </a:schemeClr>
              </a:buClr>
              <a:buSzPct val="100000"/>
              <a:buFont typeface="+mj-lt"/>
              <a:buAutoNum type="arabicParenR"/>
              <a:defRPr/>
            </a:pPr>
            <a:r>
              <a:rPr lang="it-IT" dirty="0">
                <a:latin typeface="Bookman Old Style" pitchFamily="18" charset="0"/>
              </a:rPr>
              <a:t>La prospettiva delle politiche organizzative di promozione alla salute (strategia/cultura)</a:t>
            </a:r>
          </a:p>
          <a:p>
            <a:pPr marL="651510" indent="-514350">
              <a:buClr>
                <a:schemeClr val="tx1">
                  <a:shade val="95000"/>
                </a:schemeClr>
              </a:buClr>
              <a:buSzPct val="100000"/>
              <a:buFont typeface="+mj-lt"/>
              <a:buAutoNum type="arabicParenR"/>
              <a:defRPr/>
            </a:pPr>
            <a:r>
              <a:rPr lang="it-IT" dirty="0">
                <a:latin typeface="Bookman Old Style" pitchFamily="18" charset="0"/>
              </a:rPr>
              <a:t>La prospettiva </a:t>
            </a:r>
            <a:r>
              <a:rPr lang="it-IT" dirty="0" err="1">
                <a:latin typeface="Bookman Old Style" pitchFamily="18" charset="0"/>
              </a:rPr>
              <a:t>psicodinamica–sociale</a:t>
            </a:r>
            <a:r>
              <a:rPr lang="it-IT" dirty="0">
                <a:latin typeface="Bookman Old Style" pitchFamily="18" charset="0"/>
              </a:rPr>
              <a:t> (leadership)</a:t>
            </a:r>
          </a:p>
          <a:p>
            <a:pPr marL="651510" indent="-514350">
              <a:spcAft>
                <a:spcPts val="1200"/>
              </a:spcAft>
              <a:buClr>
                <a:schemeClr val="tx1">
                  <a:shade val="95000"/>
                </a:schemeClr>
              </a:buClr>
              <a:buSzPct val="100000"/>
              <a:buNone/>
              <a:defRPr/>
            </a:pPr>
            <a:r>
              <a:rPr lang="it-IT" sz="2400" dirty="0">
                <a:latin typeface="Bookman Old Style" pitchFamily="18" charset="0"/>
              </a:rPr>
              <a:t> 							(</a:t>
            </a:r>
            <a:r>
              <a:rPr lang="it-IT" sz="2400" dirty="0" err="1">
                <a:latin typeface="Bookman Old Style" pitchFamily="18" charset="0"/>
              </a:rPr>
              <a:t>Jaffe</a:t>
            </a:r>
            <a:r>
              <a:rPr lang="it-IT" sz="2400" dirty="0">
                <a:latin typeface="Bookman Old Style" pitchFamily="18" charset="0"/>
              </a:rPr>
              <a:t>)</a:t>
            </a:r>
          </a:p>
          <a:p>
            <a:pPr marL="548640" indent="-411480" algn="ctr">
              <a:buClr>
                <a:schemeClr val="tx1">
                  <a:shade val="95000"/>
                </a:schemeClr>
              </a:buClr>
              <a:buNone/>
              <a:defRPr/>
            </a:pPr>
            <a:endParaRPr lang="it-IT" sz="2400" dirty="0">
              <a:latin typeface="Bookman Old Style" pitchFamily="18" charset="0"/>
              <a:cs typeface="Times New Roman" pitchFamily="18" charset="0"/>
            </a:endParaRPr>
          </a:p>
        </p:txBody>
      </p:sp>
      <p:sp>
        <p:nvSpPr>
          <p:cNvPr id="5" name="Segnaposto numero diapositiva 4">
            <a:extLst>
              <a:ext uri="{FF2B5EF4-FFF2-40B4-BE49-F238E27FC236}">
                <a16:creationId xmlns:a16="http://schemas.microsoft.com/office/drawing/2014/main" id="{1070B6CA-EFD1-1A12-D19F-49D6FA721891}"/>
              </a:ext>
            </a:extLst>
          </p:cNvPr>
          <p:cNvSpPr>
            <a:spLocks noGrp="1"/>
          </p:cNvSpPr>
          <p:nvPr>
            <p:ph type="sldNum" sz="quarter" idx="12"/>
          </p:nvPr>
        </p:nvSpPr>
        <p:spPr>
          <a:xfrm>
            <a:off x="9448800" y="6416676"/>
            <a:ext cx="762000" cy="365125"/>
          </a:xfrm>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A28E3D3-7817-B54D-89B7-7F04981C0BDE}" type="slidenum">
              <a:rPr lang="it-IT" altLang="it-IT">
                <a:solidFill>
                  <a:srgbClr val="045C75"/>
                </a:solidFill>
              </a:rPr>
              <a:pPr eaLnBrk="1" hangingPunct="1"/>
              <a:t>25</a:t>
            </a:fld>
            <a:endParaRPr lang="it-IT" altLang="it-IT">
              <a:solidFill>
                <a:srgbClr val="045C75"/>
              </a:solidFill>
            </a:endParaRPr>
          </a:p>
        </p:txBody>
      </p:sp>
    </p:spTree>
    <p:extLst>
      <p:ext uri="{BB962C8B-B14F-4D97-AF65-F5344CB8AC3E}">
        <p14:creationId xmlns:p14="http://schemas.microsoft.com/office/powerpoint/2010/main" val="1741900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83E68A87-3A41-C657-1F43-9A0B77CA14F5}"/>
              </a:ext>
            </a:extLst>
          </p:cNvPr>
          <p:cNvSpPr>
            <a:spLocks noGrp="1" noChangeArrowheads="1"/>
          </p:cNvSpPr>
          <p:nvPr>
            <p:ph idx="1"/>
          </p:nvPr>
        </p:nvSpPr>
        <p:spPr>
          <a:xfrm>
            <a:off x="452063" y="154112"/>
            <a:ext cx="11578975" cy="6489576"/>
          </a:xfrm>
        </p:spPr>
        <p:txBody>
          <a:bodyPr>
            <a:normAutofit fontScale="25000" lnSpcReduction="20000"/>
          </a:bodyPr>
          <a:lstStyle/>
          <a:p>
            <a:pPr marL="548640" indent="-411480" algn="ctr">
              <a:buClr>
                <a:schemeClr val="tx1">
                  <a:shade val="95000"/>
                </a:schemeClr>
              </a:buClr>
              <a:buNone/>
              <a:defRPr/>
            </a:pPr>
            <a:r>
              <a:rPr lang="it-IT" sz="12800" b="1" dirty="0">
                <a:latin typeface="Calibri" panose="020F0502020204030204" pitchFamily="34" charset="0"/>
                <a:cs typeface="Calibri" panose="020F0502020204030204" pitchFamily="34" charset="0"/>
              </a:rPr>
              <a:t>Dimensioni della salute organizzativa </a:t>
            </a:r>
            <a:r>
              <a:rPr lang="it-IT" sz="6400" b="1" dirty="0">
                <a:latin typeface="Calibri" panose="020F0502020204030204" pitchFamily="34" charset="0"/>
                <a:cs typeface="Calibri" panose="020F0502020204030204" pitchFamily="34" charset="0"/>
              </a:rPr>
              <a:t>(1)</a:t>
            </a:r>
            <a:endParaRPr lang="it-IT" sz="12800" b="1" dirty="0">
              <a:latin typeface="Calibri" panose="020F0502020204030204" pitchFamily="34" charset="0"/>
              <a:cs typeface="Calibri" panose="020F0502020204030204" pitchFamily="34" charset="0"/>
            </a:endParaRPr>
          </a:p>
          <a:p>
            <a:pPr marL="548640" indent="-411480">
              <a:buClr>
                <a:schemeClr val="tx1">
                  <a:shade val="95000"/>
                </a:schemeClr>
              </a:buClr>
              <a:buNone/>
              <a:defRPr/>
            </a:pPr>
            <a:endParaRPr lang="it-IT" sz="4800" dirty="0">
              <a:latin typeface="Calibri" panose="020F0502020204030204" pitchFamily="34" charset="0"/>
              <a:cs typeface="Calibri" panose="020F0502020204030204" pitchFamily="34" charset="0"/>
            </a:endParaRPr>
          </a:p>
          <a:p>
            <a:pPr marL="548640" indent="-411480">
              <a:buClr>
                <a:schemeClr val="tx1">
                  <a:shade val="95000"/>
                </a:schemeClr>
              </a:buClr>
              <a:buNone/>
              <a:defRPr/>
            </a:pPr>
            <a:r>
              <a:rPr lang="it-IT" sz="9600" dirty="0">
                <a:latin typeface="Calibri" panose="020F0502020204030204" pitchFamily="34" charset="0"/>
                <a:cs typeface="Calibri" panose="020F0502020204030204" pitchFamily="34" charset="0"/>
              </a:rPr>
              <a:t>Un’organizzazione può considerarsi in buona salute se:</a:t>
            </a:r>
          </a:p>
          <a:p>
            <a:pPr marL="548640" indent="-411480">
              <a:buClr>
                <a:schemeClr val="tx1">
                  <a:shade val="95000"/>
                </a:schemeClr>
              </a:buClr>
              <a:buNone/>
              <a:defRPr/>
            </a:pPr>
            <a:endParaRPr lang="it-IT" sz="9600" dirty="0">
              <a:latin typeface="Calibri" panose="020F0502020204030204" pitchFamily="34" charset="0"/>
              <a:cs typeface="Calibri" panose="020F0502020204030204" pitchFamily="34" charset="0"/>
            </a:endParaRPr>
          </a:p>
          <a:p>
            <a:pPr marL="594360" indent="-457200">
              <a:spcAft>
                <a:spcPts val="1200"/>
              </a:spcAft>
              <a:buClr>
                <a:schemeClr val="tx1">
                  <a:shade val="95000"/>
                </a:schemeClr>
              </a:buClr>
              <a:buSzPct val="100000"/>
              <a:buFont typeface="+mj-lt"/>
              <a:buAutoNum type="arabicParenR"/>
              <a:defRPr/>
            </a:pPr>
            <a:r>
              <a:rPr lang="it-IT" sz="9600" dirty="0">
                <a:latin typeface="Calibri" panose="020F0502020204030204" pitchFamily="34" charset="0"/>
                <a:cs typeface="Calibri" panose="020F0502020204030204" pitchFamily="34" charset="0"/>
              </a:rPr>
              <a:t>Allestisce un ambiente di lavoro salubre, confortevole e accogliente</a:t>
            </a:r>
          </a:p>
          <a:p>
            <a:pPr marL="594360" indent="-457200">
              <a:spcAft>
                <a:spcPts val="1200"/>
              </a:spcAft>
              <a:buClr>
                <a:schemeClr val="tx1">
                  <a:shade val="95000"/>
                </a:schemeClr>
              </a:buClr>
              <a:buSzPct val="100000"/>
              <a:buFont typeface="+mj-lt"/>
              <a:buAutoNum type="arabicParenR"/>
              <a:defRPr/>
            </a:pPr>
            <a:r>
              <a:rPr lang="it-IT" sz="9600" dirty="0">
                <a:latin typeface="Calibri" panose="020F0502020204030204" pitchFamily="34" charset="0"/>
                <a:cs typeface="Calibri" panose="020F0502020204030204" pitchFamily="34" charset="0"/>
              </a:rPr>
              <a:t>Pone obiettivi espliciti e chiari ed è coerente tra enunciati e prassi operative</a:t>
            </a:r>
          </a:p>
          <a:p>
            <a:pPr marL="594360" indent="-457200">
              <a:spcAft>
                <a:spcPts val="1200"/>
              </a:spcAft>
              <a:buClr>
                <a:schemeClr val="tx1">
                  <a:shade val="95000"/>
                </a:schemeClr>
              </a:buClr>
              <a:buSzPct val="100000"/>
              <a:buFont typeface="+mj-lt"/>
              <a:buAutoNum type="arabicParenR"/>
              <a:defRPr/>
            </a:pPr>
            <a:r>
              <a:rPr lang="it-IT" sz="9600" dirty="0">
                <a:latin typeface="Calibri" panose="020F0502020204030204" pitchFamily="34" charset="0"/>
                <a:cs typeface="Calibri" panose="020F0502020204030204" pitchFamily="34" charset="0"/>
              </a:rPr>
              <a:t>Riconosce e valorizza le competenze e i contributi dei propri collaboratori e sviluppa le loro potenzialità</a:t>
            </a:r>
          </a:p>
          <a:p>
            <a:pPr marL="594360" indent="-457200">
              <a:spcAft>
                <a:spcPts val="1200"/>
              </a:spcAft>
              <a:buClr>
                <a:schemeClr val="tx1">
                  <a:shade val="95000"/>
                </a:schemeClr>
              </a:buClr>
              <a:buSzPct val="100000"/>
              <a:buFont typeface="+mj-lt"/>
              <a:buAutoNum type="arabicParenR"/>
              <a:defRPr/>
            </a:pPr>
            <a:r>
              <a:rPr lang="it-IT" sz="9600" dirty="0">
                <a:latin typeface="Calibri" panose="020F0502020204030204" pitchFamily="34" charset="0"/>
                <a:cs typeface="Calibri" panose="020F0502020204030204" pitchFamily="34" charset="0"/>
              </a:rPr>
              <a:t>Ascolta attivamente</a:t>
            </a:r>
          </a:p>
          <a:p>
            <a:pPr marL="594360" indent="-457200">
              <a:spcAft>
                <a:spcPts val="1200"/>
              </a:spcAft>
              <a:buClr>
                <a:schemeClr val="tx1">
                  <a:shade val="95000"/>
                </a:schemeClr>
              </a:buClr>
              <a:buSzPct val="100000"/>
              <a:buFont typeface="+mj-lt"/>
              <a:buAutoNum type="arabicParenR"/>
              <a:defRPr/>
            </a:pPr>
            <a:r>
              <a:rPr lang="it-IT" sz="9600" dirty="0">
                <a:latin typeface="Calibri" panose="020F0502020204030204" pitchFamily="34" charset="0"/>
                <a:cs typeface="Calibri" panose="020F0502020204030204" pitchFamily="34" charset="0"/>
              </a:rPr>
              <a:t>Mette a disposizione le informazioni pertinenti il lavoro dei propri collaboratori</a:t>
            </a:r>
          </a:p>
          <a:p>
            <a:pPr marL="594360" indent="-457200">
              <a:spcAft>
                <a:spcPts val="1200"/>
              </a:spcAft>
              <a:buClr>
                <a:schemeClr val="tx1">
                  <a:shade val="95000"/>
                </a:schemeClr>
              </a:buClr>
              <a:buSzPct val="100000"/>
              <a:buFont typeface="+mj-lt"/>
              <a:buAutoNum type="arabicParenR"/>
              <a:defRPr/>
            </a:pPr>
            <a:r>
              <a:rPr lang="it-IT" sz="9600" dirty="0">
                <a:latin typeface="Calibri" panose="020F0502020204030204" pitchFamily="34" charset="0"/>
                <a:cs typeface="Calibri" panose="020F0502020204030204" pitchFamily="34" charset="0"/>
              </a:rPr>
              <a:t>E’ in grado di gestire i conflitti entro livelli tollerabili di convivenza</a:t>
            </a:r>
          </a:p>
          <a:p>
            <a:pPr marL="594360" indent="-457200">
              <a:spcAft>
                <a:spcPts val="1200"/>
              </a:spcAft>
              <a:buClr>
                <a:schemeClr val="tx1">
                  <a:shade val="95000"/>
                </a:schemeClr>
              </a:buClr>
              <a:buSzPct val="100000"/>
              <a:buFont typeface="+mj-lt"/>
              <a:buAutoNum type="arabicParenR"/>
              <a:defRPr/>
            </a:pPr>
            <a:r>
              <a:rPr lang="it-IT" sz="9600" dirty="0">
                <a:latin typeface="Calibri" panose="020F0502020204030204" pitchFamily="34" charset="0"/>
                <a:cs typeface="Calibri" panose="020F0502020204030204" pitchFamily="34" charset="0"/>
              </a:rPr>
              <a:t>Stimola un ambiente relazionale comunicativo e collaborativo</a:t>
            </a:r>
          </a:p>
          <a:p>
            <a:pPr marL="594360" indent="-457200">
              <a:spcAft>
                <a:spcPts val="1200"/>
              </a:spcAft>
              <a:buClr>
                <a:schemeClr val="tx1">
                  <a:shade val="95000"/>
                </a:schemeClr>
              </a:buClr>
              <a:buSzPct val="100000"/>
              <a:buFont typeface="+mj-lt"/>
              <a:buAutoNum type="arabicParenR"/>
              <a:defRPr/>
            </a:pPr>
            <a:r>
              <a:rPr lang="it-IT" sz="9600" dirty="0">
                <a:latin typeface="Calibri" panose="020F0502020204030204" pitchFamily="34" charset="0"/>
                <a:cs typeface="Calibri" panose="020F0502020204030204" pitchFamily="34" charset="0"/>
              </a:rPr>
              <a:t>Assicura rapidità di decisione, efficienza operativa ed efficacia azione verso gli obiettivi stabiliti</a:t>
            </a:r>
          </a:p>
          <a:p>
            <a:pPr marL="548640" indent="-411480">
              <a:buClr>
                <a:schemeClr val="tx1">
                  <a:shade val="95000"/>
                </a:schemeClr>
              </a:buClr>
              <a:buNone/>
              <a:defRPr/>
            </a:pPr>
            <a:endParaRPr lang="it-IT" dirty="0">
              <a:latin typeface="Calibri" panose="020F0502020204030204" pitchFamily="34" charset="0"/>
              <a:cs typeface="Calibri" panose="020F0502020204030204" pitchFamily="34" charset="0"/>
            </a:endParaRPr>
          </a:p>
          <a:p>
            <a:pPr marL="548640" indent="-411480">
              <a:buClr>
                <a:schemeClr val="tx1">
                  <a:shade val="95000"/>
                </a:schemeClr>
              </a:buClr>
              <a:buNone/>
              <a:defRPr/>
            </a:pPr>
            <a:endParaRPr lang="it-IT" sz="9500" dirty="0">
              <a:latin typeface="Bookman Old Style" pitchFamily="18" charset="0"/>
            </a:endParaRPr>
          </a:p>
          <a:p>
            <a:pPr marL="548640" indent="-411480">
              <a:buClr>
                <a:schemeClr val="tx1">
                  <a:shade val="95000"/>
                </a:schemeClr>
              </a:buClr>
              <a:buNone/>
              <a:defRPr/>
            </a:pPr>
            <a:r>
              <a:rPr lang="it-IT" dirty="0">
                <a:latin typeface="Bookman Old Style" pitchFamily="18" charset="0"/>
              </a:rPr>
              <a:t>    </a:t>
            </a:r>
            <a:endParaRPr lang="it-IT" dirty="0">
              <a:latin typeface="Bookman Old Style" pitchFamily="18" charset="0"/>
              <a:cs typeface="Times New Roman" pitchFamily="18" charset="0"/>
            </a:endParaRPr>
          </a:p>
        </p:txBody>
      </p:sp>
      <p:sp>
        <p:nvSpPr>
          <p:cNvPr id="5" name="Segnaposto numero diapositiva 4">
            <a:extLst>
              <a:ext uri="{FF2B5EF4-FFF2-40B4-BE49-F238E27FC236}">
                <a16:creationId xmlns:a16="http://schemas.microsoft.com/office/drawing/2014/main" id="{E7A0C159-0BE8-9387-F27D-A94257A91206}"/>
              </a:ext>
            </a:extLst>
          </p:cNvPr>
          <p:cNvSpPr>
            <a:spLocks noGrp="1"/>
          </p:cNvSpPr>
          <p:nvPr>
            <p:ph type="sldNum" sz="quarter" idx="12"/>
          </p:nvPr>
        </p:nvSpPr>
        <p:spPr>
          <a:xfrm>
            <a:off x="9448800" y="6416676"/>
            <a:ext cx="762000" cy="365125"/>
          </a:xfrm>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65F32F8-541B-E54C-8E42-0C11A085545C}" type="slidenum">
              <a:rPr lang="it-IT" altLang="it-IT">
                <a:solidFill>
                  <a:srgbClr val="045C75"/>
                </a:solidFill>
              </a:rPr>
              <a:pPr eaLnBrk="1" hangingPunct="1"/>
              <a:t>26</a:t>
            </a:fld>
            <a:endParaRPr lang="it-IT" altLang="it-IT">
              <a:solidFill>
                <a:srgbClr val="045C75"/>
              </a:solidFill>
            </a:endParaRPr>
          </a:p>
        </p:txBody>
      </p:sp>
    </p:spTree>
    <p:extLst>
      <p:ext uri="{BB962C8B-B14F-4D97-AF65-F5344CB8AC3E}">
        <p14:creationId xmlns:p14="http://schemas.microsoft.com/office/powerpoint/2010/main" val="3134147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0A1BB070-B416-DCD2-2D0F-06C9007590D2}"/>
              </a:ext>
            </a:extLst>
          </p:cNvPr>
          <p:cNvSpPr>
            <a:spLocks noGrp="1" noChangeArrowheads="1"/>
          </p:cNvSpPr>
          <p:nvPr>
            <p:ph idx="1"/>
          </p:nvPr>
        </p:nvSpPr>
        <p:spPr>
          <a:xfrm>
            <a:off x="441789" y="214314"/>
            <a:ext cx="11455685" cy="6429375"/>
          </a:xfrm>
        </p:spPr>
        <p:txBody>
          <a:bodyPr>
            <a:normAutofit/>
          </a:bodyPr>
          <a:lstStyle/>
          <a:p>
            <a:pPr marL="548640" indent="-411480" algn="ctr">
              <a:buClr>
                <a:schemeClr val="tx1">
                  <a:shade val="95000"/>
                </a:schemeClr>
              </a:buClr>
              <a:buNone/>
              <a:defRPr/>
            </a:pPr>
            <a:r>
              <a:rPr lang="it-IT" sz="3200" b="1" dirty="0">
                <a:latin typeface="Calibri" panose="020F0502020204030204" pitchFamily="34" charset="0"/>
                <a:cs typeface="Calibri" panose="020F0502020204030204" pitchFamily="34" charset="0"/>
              </a:rPr>
              <a:t>Dimensioni della salute organizzativa </a:t>
            </a:r>
            <a:r>
              <a:rPr lang="it-IT" sz="1500" b="1" dirty="0">
                <a:latin typeface="Calibri" panose="020F0502020204030204" pitchFamily="34" charset="0"/>
                <a:cs typeface="Calibri" panose="020F0502020204030204" pitchFamily="34" charset="0"/>
              </a:rPr>
              <a:t>(2)</a:t>
            </a:r>
            <a:endParaRPr lang="it-IT" sz="3200" b="1" dirty="0">
              <a:latin typeface="Calibri" panose="020F0502020204030204" pitchFamily="34" charset="0"/>
              <a:cs typeface="Calibri" panose="020F0502020204030204" pitchFamily="34" charset="0"/>
            </a:endParaRPr>
          </a:p>
          <a:p>
            <a:pPr marL="548640" indent="-411480" algn="ctr">
              <a:buClr>
                <a:schemeClr val="tx1">
                  <a:shade val="95000"/>
                </a:schemeClr>
              </a:buClr>
              <a:buNone/>
              <a:defRPr/>
            </a:pPr>
            <a:endParaRPr lang="it-IT" sz="1400" b="1" dirty="0">
              <a:latin typeface="Calibri" panose="020F0502020204030204" pitchFamily="34" charset="0"/>
              <a:cs typeface="Calibri" panose="020F0502020204030204" pitchFamily="34" charset="0"/>
            </a:endParaRPr>
          </a:p>
          <a:p>
            <a:pPr marL="548640" indent="-411480">
              <a:buClr>
                <a:schemeClr val="tx1">
                  <a:shade val="95000"/>
                </a:schemeClr>
              </a:buClr>
              <a:buNone/>
              <a:defRPr/>
            </a:pPr>
            <a:endParaRPr lang="it-IT" sz="1800" dirty="0">
              <a:latin typeface="Calibri" panose="020F0502020204030204" pitchFamily="34" charset="0"/>
              <a:cs typeface="Calibri" panose="020F0502020204030204" pitchFamily="34" charset="0"/>
            </a:endParaRPr>
          </a:p>
          <a:p>
            <a:pPr marL="548640" indent="-411480">
              <a:buClr>
                <a:schemeClr val="tx1">
                  <a:shade val="95000"/>
                </a:schemeClr>
              </a:buClr>
              <a:buSzPct val="100000"/>
              <a:buFont typeface="+mj-lt"/>
              <a:buAutoNum type="arabicParenR" startAt="9"/>
              <a:defRPr/>
            </a:pPr>
            <a:r>
              <a:rPr lang="it-IT" sz="2400" dirty="0">
                <a:latin typeface="Calibri" panose="020F0502020204030204" pitchFamily="34" charset="0"/>
                <a:cs typeface="Calibri" panose="020F0502020204030204" pitchFamily="34" charset="0"/>
              </a:rPr>
              <a:t>Assicura equità di trattamento a livello retributivo, di assegnazione di responsabilità, di carriera/promozioni</a:t>
            </a:r>
          </a:p>
          <a:p>
            <a:pPr marL="548640" indent="-411480">
              <a:buClr>
                <a:schemeClr val="tx1">
                  <a:shade val="95000"/>
                </a:schemeClr>
              </a:buClr>
              <a:buSzPct val="100000"/>
              <a:buFont typeface="+mj-lt"/>
              <a:buAutoNum type="arabicParenR" startAt="9"/>
              <a:defRPr/>
            </a:pPr>
            <a:r>
              <a:rPr lang="it-IT" sz="2400" dirty="0">
                <a:latin typeface="Calibri" panose="020F0502020204030204" pitchFamily="34" charset="0"/>
                <a:cs typeface="Calibri" panose="020F0502020204030204" pitchFamily="34" charset="0"/>
              </a:rPr>
              <a:t>Mantiene livelli tollerabili di stress</a:t>
            </a:r>
          </a:p>
          <a:p>
            <a:pPr marL="548640" indent="-411480">
              <a:buClr>
                <a:schemeClr val="tx1">
                  <a:shade val="95000"/>
                </a:schemeClr>
              </a:buClr>
              <a:buSzPct val="100000"/>
              <a:buFont typeface="+mj-lt"/>
              <a:buAutoNum type="arabicParenR" startAt="9"/>
              <a:defRPr/>
            </a:pPr>
            <a:r>
              <a:rPr lang="it-IT" sz="2400" dirty="0">
                <a:latin typeface="Calibri" panose="020F0502020204030204" pitchFamily="34" charset="0"/>
                <a:cs typeface="Calibri" panose="020F0502020204030204" pitchFamily="34" charset="0"/>
              </a:rPr>
              <a:t>Stimola nei collaboratori il senso di utilità sociale, contribuendo a dare senso all’impegno quotidiano dei singoli e al loro sentimento di contribuire ai risultati comuni</a:t>
            </a:r>
          </a:p>
          <a:p>
            <a:pPr marL="548640" indent="-411480">
              <a:buClr>
                <a:schemeClr val="tx1">
                  <a:shade val="95000"/>
                </a:schemeClr>
              </a:buClr>
              <a:buSzPct val="100000"/>
              <a:buFont typeface="+mj-lt"/>
              <a:buAutoNum type="arabicParenR" startAt="9"/>
              <a:defRPr/>
            </a:pPr>
            <a:r>
              <a:rPr lang="it-IT" sz="2400" dirty="0">
                <a:latin typeface="Calibri" panose="020F0502020204030204" pitchFamily="34" charset="0"/>
                <a:cs typeface="Calibri" panose="020F0502020204030204" pitchFamily="34" charset="0"/>
              </a:rPr>
              <a:t>Adotta le azioni per prevenire gli infortuni e i rischi professionali</a:t>
            </a:r>
          </a:p>
          <a:p>
            <a:pPr marL="548640" indent="-411480">
              <a:buClr>
                <a:schemeClr val="tx1">
                  <a:shade val="95000"/>
                </a:schemeClr>
              </a:buClr>
              <a:buSzPct val="100000"/>
              <a:buFont typeface="+mj-lt"/>
              <a:buAutoNum type="arabicParenR" startAt="9"/>
              <a:defRPr/>
            </a:pPr>
            <a:r>
              <a:rPr lang="it-IT" sz="2400" dirty="0">
                <a:latin typeface="Calibri" panose="020F0502020204030204" pitchFamily="34" charset="0"/>
                <a:cs typeface="Calibri" panose="020F0502020204030204" pitchFamily="34" charset="0"/>
              </a:rPr>
              <a:t>Definisce i compiti dei singoli e dei gruppi garantendone la sostenibilità</a:t>
            </a:r>
          </a:p>
          <a:p>
            <a:pPr marL="548640" indent="-411480">
              <a:buClr>
                <a:schemeClr val="tx1">
                  <a:shade val="95000"/>
                </a:schemeClr>
              </a:buClr>
              <a:buSzPct val="100000"/>
              <a:buFont typeface="+mj-lt"/>
              <a:buAutoNum type="arabicParenR" startAt="9"/>
              <a:defRPr/>
            </a:pPr>
            <a:r>
              <a:rPr lang="it-IT" sz="2400" dirty="0">
                <a:latin typeface="Calibri" panose="020F0502020204030204" pitchFamily="34" charset="0"/>
                <a:cs typeface="Calibri" panose="020F0502020204030204" pitchFamily="34" charset="0"/>
              </a:rPr>
              <a:t>E’ aperta all’ambiente esterno e all’innovazione tecnologica e culturale.</a:t>
            </a:r>
          </a:p>
          <a:p>
            <a:pPr marL="548640" indent="-411480">
              <a:buClr>
                <a:schemeClr val="tx1">
                  <a:shade val="95000"/>
                </a:schemeClr>
              </a:buClr>
              <a:buNone/>
              <a:defRPr/>
            </a:pPr>
            <a:endParaRPr lang="it-IT" sz="1800" dirty="0">
              <a:latin typeface="Calibri" panose="020F0502020204030204" pitchFamily="34" charset="0"/>
              <a:cs typeface="Calibri" panose="020F0502020204030204" pitchFamily="34" charset="0"/>
            </a:endParaRPr>
          </a:p>
          <a:p>
            <a:pPr marL="548640" indent="-411480">
              <a:buClr>
                <a:schemeClr val="tx1">
                  <a:shade val="95000"/>
                </a:schemeClr>
              </a:buClr>
              <a:buNone/>
              <a:defRPr/>
            </a:pPr>
            <a:endParaRPr lang="it-IT" sz="1800" dirty="0">
              <a:latin typeface="Bookman Old Style" pitchFamily="18" charset="0"/>
            </a:endParaRPr>
          </a:p>
          <a:p>
            <a:pPr marL="548640" indent="-411480">
              <a:buClr>
                <a:schemeClr val="tx1">
                  <a:shade val="95000"/>
                </a:schemeClr>
              </a:buClr>
              <a:buNone/>
              <a:defRPr/>
            </a:pPr>
            <a:r>
              <a:rPr lang="it-IT" sz="1800" dirty="0">
                <a:latin typeface="Bookman Old Style" pitchFamily="18" charset="0"/>
              </a:rPr>
              <a:t>    </a:t>
            </a:r>
            <a:endParaRPr lang="it-IT" sz="1800" dirty="0">
              <a:latin typeface="Bookman Old Style" pitchFamily="18" charset="0"/>
              <a:cs typeface="Times New Roman" pitchFamily="18" charset="0"/>
            </a:endParaRPr>
          </a:p>
        </p:txBody>
      </p:sp>
      <p:sp>
        <p:nvSpPr>
          <p:cNvPr id="5" name="Segnaposto numero diapositiva 4">
            <a:extLst>
              <a:ext uri="{FF2B5EF4-FFF2-40B4-BE49-F238E27FC236}">
                <a16:creationId xmlns:a16="http://schemas.microsoft.com/office/drawing/2014/main" id="{49E445EE-B85F-5A9C-8E40-D1F273E548CB}"/>
              </a:ext>
            </a:extLst>
          </p:cNvPr>
          <p:cNvSpPr>
            <a:spLocks noGrp="1"/>
          </p:cNvSpPr>
          <p:nvPr>
            <p:ph type="sldNum" sz="quarter" idx="12"/>
          </p:nvPr>
        </p:nvSpPr>
        <p:spPr>
          <a:xfrm>
            <a:off x="9448800" y="6416676"/>
            <a:ext cx="762000" cy="365125"/>
          </a:xfrm>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C6A127D-23DD-274F-91A4-FCD3E32C71B4}" type="slidenum">
              <a:rPr lang="it-IT" altLang="it-IT">
                <a:solidFill>
                  <a:srgbClr val="045C75"/>
                </a:solidFill>
              </a:rPr>
              <a:pPr eaLnBrk="1" hangingPunct="1"/>
              <a:t>27</a:t>
            </a:fld>
            <a:endParaRPr lang="it-IT" altLang="it-IT">
              <a:solidFill>
                <a:srgbClr val="045C75"/>
              </a:solidFill>
            </a:endParaRPr>
          </a:p>
        </p:txBody>
      </p:sp>
    </p:spTree>
    <p:extLst>
      <p:ext uri="{BB962C8B-B14F-4D97-AF65-F5344CB8AC3E}">
        <p14:creationId xmlns:p14="http://schemas.microsoft.com/office/powerpoint/2010/main" val="3949640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685F6469-0522-EE2F-4160-4AD6AB33E9DC}"/>
              </a:ext>
            </a:extLst>
          </p:cNvPr>
          <p:cNvSpPr>
            <a:spLocks noGrp="1" noChangeArrowheads="1"/>
          </p:cNvSpPr>
          <p:nvPr>
            <p:ph idx="1"/>
          </p:nvPr>
        </p:nvSpPr>
        <p:spPr>
          <a:xfrm>
            <a:off x="595901" y="214314"/>
            <a:ext cx="11126912" cy="6429375"/>
          </a:xfrm>
        </p:spPr>
        <p:txBody>
          <a:bodyPr>
            <a:normAutofit fontScale="85000" lnSpcReduction="20000"/>
          </a:bodyPr>
          <a:lstStyle/>
          <a:p>
            <a:pPr marL="548640" indent="-411480" algn="ctr">
              <a:buClr>
                <a:schemeClr val="tx1">
                  <a:shade val="95000"/>
                </a:schemeClr>
              </a:buClr>
              <a:buNone/>
              <a:defRPr/>
            </a:pPr>
            <a:r>
              <a:rPr lang="it-IT" sz="4100" b="1" dirty="0">
                <a:latin typeface="Calibri" panose="020F0502020204030204" pitchFamily="34" charset="0"/>
                <a:cs typeface="Calibri" panose="020F0502020204030204" pitchFamily="34" charset="0"/>
              </a:rPr>
              <a:t>Indicatori positivi di salute organizzativa </a:t>
            </a:r>
          </a:p>
          <a:p>
            <a:pPr marL="548640" indent="-411480">
              <a:buClr>
                <a:schemeClr val="tx1">
                  <a:shade val="95000"/>
                </a:schemeClr>
              </a:buClr>
              <a:buNone/>
              <a:defRPr/>
            </a:pPr>
            <a:endParaRPr lang="it-IT" sz="1600" dirty="0">
              <a:latin typeface="Calibri" panose="020F0502020204030204" pitchFamily="34" charset="0"/>
              <a:cs typeface="Calibri" panose="020F0502020204030204" pitchFamily="34" charset="0"/>
            </a:endParaRP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Soddisfazione per l’organizzazione</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Desiderio di impegnarsi per l’organizzazione</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Sensazione di appartenenza a un gruppo</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Piacere di andare al lavoro</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Sensazione di autorealizzazione</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Convinzione di poter incidere sulle condizioni negative presenti</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Rapporto equilibrato tra vita lavorativa e privata</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Relazioni interpersonali positive</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Valori organizzativi condivisi</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Credibilità del management</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Stima e apprezzamento per il management</a:t>
            </a:r>
          </a:p>
          <a:p>
            <a:pPr marL="594360" indent="-457200">
              <a:spcAft>
                <a:spcPts val="600"/>
              </a:spcAft>
              <a:buClr>
                <a:schemeClr val="tx1">
                  <a:shade val="95000"/>
                </a:schemeClr>
              </a:buClr>
              <a:buSzPct val="100000"/>
              <a:buFont typeface="+mj-lt"/>
              <a:buAutoNum type="arabicParenR"/>
              <a:defRPr/>
            </a:pPr>
            <a:r>
              <a:rPr lang="it-IT" sz="2600" dirty="0">
                <a:latin typeface="Calibri" panose="020F0502020204030204" pitchFamily="34" charset="0"/>
                <a:cs typeface="Calibri" panose="020F0502020204030204" pitchFamily="34" charset="0"/>
              </a:rPr>
              <a:t>Percezione di successo e buona reputazione dell’organizzazione</a:t>
            </a:r>
            <a:endParaRPr lang="it-IT" sz="1100" dirty="0">
              <a:latin typeface="Calibri" panose="020F0502020204030204" pitchFamily="34" charset="0"/>
              <a:cs typeface="Calibri" panose="020F0502020204030204" pitchFamily="34" charset="0"/>
            </a:endParaRPr>
          </a:p>
          <a:p>
            <a:pPr marL="548640" indent="-411480">
              <a:buClr>
                <a:schemeClr val="tx1">
                  <a:shade val="95000"/>
                </a:schemeClr>
              </a:buClr>
              <a:buNone/>
              <a:defRPr/>
            </a:pPr>
            <a:r>
              <a:rPr lang="it-IT" sz="1100" dirty="0">
                <a:latin typeface="Calibri" panose="020F0502020204030204" pitchFamily="34" charset="0"/>
                <a:cs typeface="Calibri" panose="020F0502020204030204" pitchFamily="34" charset="0"/>
              </a:rPr>
              <a:t>    </a:t>
            </a:r>
          </a:p>
        </p:txBody>
      </p:sp>
      <p:sp>
        <p:nvSpPr>
          <p:cNvPr id="5" name="Segnaposto numero diapositiva 4">
            <a:extLst>
              <a:ext uri="{FF2B5EF4-FFF2-40B4-BE49-F238E27FC236}">
                <a16:creationId xmlns:a16="http://schemas.microsoft.com/office/drawing/2014/main" id="{FF11B9BF-673F-1FBD-3F4F-D264FE9D86D2}"/>
              </a:ext>
            </a:extLst>
          </p:cNvPr>
          <p:cNvSpPr>
            <a:spLocks noGrp="1"/>
          </p:cNvSpPr>
          <p:nvPr>
            <p:ph type="sldNum" sz="quarter" idx="12"/>
          </p:nvPr>
        </p:nvSpPr>
        <p:spPr>
          <a:xfrm>
            <a:off x="9448800" y="6416676"/>
            <a:ext cx="762000" cy="365125"/>
          </a:xfrm>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D6EDFAF8-E5E7-3846-827D-90C4E497B8CB}" type="slidenum">
              <a:rPr lang="it-IT" altLang="it-IT">
                <a:solidFill>
                  <a:srgbClr val="045C75"/>
                </a:solidFill>
              </a:rPr>
              <a:pPr eaLnBrk="1" hangingPunct="1"/>
              <a:t>28</a:t>
            </a:fld>
            <a:endParaRPr lang="it-IT" altLang="it-IT">
              <a:solidFill>
                <a:srgbClr val="045C75"/>
              </a:solidFill>
            </a:endParaRPr>
          </a:p>
        </p:txBody>
      </p:sp>
    </p:spTree>
    <p:extLst>
      <p:ext uri="{BB962C8B-B14F-4D97-AF65-F5344CB8AC3E}">
        <p14:creationId xmlns:p14="http://schemas.microsoft.com/office/powerpoint/2010/main" val="1188126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4F1ABDDF-7FB7-79B3-492D-AE441CC5F93A}"/>
              </a:ext>
            </a:extLst>
          </p:cNvPr>
          <p:cNvSpPr>
            <a:spLocks noGrp="1" noChangeArrowheads="1"/>
          </p:cNvSpPr>
          <p:nvPr>
            <p:ph idx="1"/>
          </p:nvPr>
        </p:nvSpPr>
        <p:spPr>
          <a:xfrm>
            <a:off x="431515" y="214314"/>
            <a:ext cx="11548152" cy="6429375"/>
          </a:xfrm>
        </p:spPr>
        <p:txBody>
          <a:bodyPr>
            <a:normAutofit fontScale="25000" lnSpcReduction="20000"/>
          </a:bodyPr>
          <a:lstStyle/>
          <a:p>
            <a:pPr marL="548640" indent="-411480" algn="ctr">
              <a:buClr>
                <a:schemeClr val="tx1">
                  <a:shade val="95000"/>
                </a:schemeClr>
              </a:buClr>
              <a:buNone/>
              <a:defRPr/>
            </a:pPr>
            <a:r>
              <a:rPr lang="it-IT" sz="12800" b="1" dirty="0">
                <a:latin typeface="Calibri" panose="020F0502020204030204" pitchFamily="34" charset="0"/>
                <a:cs typeface="Calibri" panose="020F0502020204030204" pitchFamily="34" charset="0"/>
              </a:rPr>
              <a:t>Indicatori negativi di salute organizzativa </a:t>
            </a:r>
          </a:p>
          <a:p>
            <a:pPr marL="548640" indent="-411480" algn="ctr">
              <a:buClr>
                <a:schemeClr val="tx1">
                  <a:shade val="95000"/>
                </a:schemeClr>
              </a:buClr>
              <a:buNone/>
              <a:defRPr/>
            </a:pPr>
            <a:endParaRPr lang="it-IT" sz="4400" b="1" dirty="0">
              <a:latin typeface="Calibri" panose="020F0502020204030204" pitchFamily="34" charset="0"/>
              <a:cs typeface="Calibri" panose="020F0502020204030204" pitchFamily="34" charset="0"/>
            </a:endParaRPr>
          </a:p>
          <a:p>
            <a:pPr marL="548640" indent="-411480">
              <a:buClr>
                <a:schemeClr val="tx1">
                  <a:shade val="95000"/>
                </a:schemeClr>
              </a:buClr>
              <a:buNone/>
              <a:defRPr/>
            </a:pPr>
            <a:endParaRPr lang="it-IT" dirty="0">
              <a:latin typeface="Calibri" panose="020F0502020204030204" pitchFamily="34" charset="0"/>
              <a:cs typeface="Calibri" panose="020F0502020204030204" pitchFamily="34" charset="0"/>
            </a:endParaRP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Risentimento verso l’organizzazione</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Aggressività, irritabilità e nervosismo “fuori norma”</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Sentimento di inutilità</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Sentimento di irrilevanza</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Sentimento di disconoscimento</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Insofferenza nell’andare al lavoro</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Disinteresse per il lavoro</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Desiderio di cambiare lavoro</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Pettegolezzi e gossip</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Aderenza formale alle regole e </a:t>
            </a:r>
            <a:r>
              <a:rPr lang="it-IT" sz="6400" dirty="0" err="1">
                <a:latin typeface="Calibri" panose="020F0502020204030204" pitchFamily="34" charset="0"/>
                <a:cs typeface="Calibri" panose="020F0502020204030204" pitchFamily="34" charset="0"/>
              </a:rPr>
              <a:t>anaffettività</a:t>
            </a:r>
            <a:r>
              <a:rPr lang="it-IT" sz="6400" dirty="0">
                <a:latin typeface="Calibri" panose="020F0502020204030204" pitchFamily="34" charset="0"/>
                <a:cs typeface="Calibri" panose="020F0502020204030204" pitchFamily="34" charset="0"/>
              </a:rPr>
              <a:t> lavorativa</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Lentezza nella prestazione</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Confusione organizzativa in termini di ruoli/compiti</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Perdita della </a:t>
            </a:r>
            <a:r>
              <a:rPr lang="it-IT" sz="6400" dirty="0" err="1">
                <a:latin typeface="Calibri" panose="020F0502020204030204" pitchFamily="34" charset="0"/>
                <a:cs typeface="Calibri" panose="020F0502020204030204" pitchFamily="34" charset="0"/>
              </a:rPr>
              <a:t>propositività</a:t>
            </a:r>
            <a:r>
              <a:rPr lang="it-IT" sz="6400" dirty="0">
                <a:latin typeface="Calibri" panose="020F0502020204030204" pitchFamily="34" charset="0"/>
                <a:cs typeface="Calibri" panose="020F0502020204030204" pitchFamily="34" charset="0"/>
              </a:rPr>
              <a:t> a livello cognitivo</a:t>
            </a:r>
          </a:p>
          <a:p>
            <a:pPr marL="594360" indent="-457200">
              <a:spcAft>
                <a:spcPts val="600"/>
              </a:spcAft>
              <a:buClr>
                <a:schemeClr val="tx1">
                  <a:shade val="95000"/>
                </a:schemeClr>
              </a:buClr>
              <a:buSzPct val="100000"/>
              <a:buFont typeface="+mj-lt"/>
              <a:buAutoNum type="arabicParenR"/>
              <a:defRPr/>
            </a:pPr>
            <a:r>
              <a:rPr lang="it-IT" sz="6400" dirty="0">
                <a:latin typeface="Calibri" panose="020F0502020204030204" pitchFamily="34" charset="0"/>
                <a:cs typeface="Calibri" panose="020F0502020204030204" pitchFamily="34" charset="0"/>
              </a:rPr>
              <a:t>Assenteismo</a:t>
            </a:r>
          </a:p>
          <a:p>
            <a:pPr marL="548640" indent="-411480">
              <a:buClr>
                <a:schemeClr val="tx1">
                  <a:shade val="95000"/>
                </a:schemeClr>
              </a:buClr>
              <a:buSzPct val="100000"/>
              <a:buFont typeface="+mj-lt"/>
              <a:buAutoNum type="arabicParenR"/>
              <a:defRPr/>
            </a:pPr>
            <a:endParaRPr lang="it-IT" sz="2500" dirty="0">
              <a:latin typeface="Bookman Old Style" pitchFamily="18" charset="0"/>
            </a:endParaRPr>
          </a:p>
          <a:p>
            <a:pPr marL="548640" indent="-411480">
              <a:buClr>
                <a:schemeClr val="tx1">
                  <a:shade val="95000"/>
                </a:schemeClr>
              </a:buClr>
              <a:buNone/>
              <a:defRPr/>
            </a:pPr>
            <a:endParaRPr lang="it-IT" sz="1800" dirty="0">
              <a:latin typeface="Bookman Old Style" pitchFamily="18" charset="0"/>
            </a:endParaRPr>
          </a:p>
          <a:p>
            <a:pPr marL="548640" indent="-411480">
              <a:buClr>
                <a:schemeClr val="tx1">
                  <a:shade val="95000"/>
                </a:schemeClr>
              </a:buClr>
              <a:buNone/>
              <a:defRPr/>
            </a:pPr>
            <a:endParaRPr lang="it-IT" sz="1800" dirty="0">
              <a:latin typeface="Bookman Old Style" pitchFamily="18" charset="0"/>
            </a:endParaRPr>
          </a:p>
          <a:p>
            <a:pPr marL="548640" indent="-411480">
              <a:buClr>
                <a:schemeClr val="tx1">
                  <a:shade val="95000"/>
                </a:schemeClr>
              </a:buClr>
              <a:buNone/>
              <a:defRPr/>
            </a:pPr>
            <a:r>
              <a:rPr lang="it-IT" sz="1800" dirty="0">
                <a:latin typeface="Bookman Old Style" pitchFamily="18" charset="0"/>
              </a:rPr>
              <a:t>    </a:t>
            </a:r>
            <a:endParaRPr lang="it-IT" sz="1800" dirty="0">
              <a:latin typeface="Bookman Old Style" pitchFamily="18" charset="0"/>
              <a:cs typeface="Times New Roman" pitchFamily="18" charset="0"/>
            </a:endParaRPr>
          </a:p>
        </p:txBody>
      </p:sp>
      <p:sp>
        <p:nvSpPr>
          <p:cNvPr id="5" name="Segnaposto numero diapositiva 4">
            <a:extLst>
              <a:ext uri="{FF2B5EF4-FFF2-40B4-BE49-F238E27FC236}">
                <a16:creationId xmlns:a16="http://schemas.microsoft.com/office/drawing/2014/main" id="{813F832A-5C51-FEB8-B7C7-71FACAA8285F}"/>
              </a:ext>
            </a:extLst>
          </p:cNvPr>
          <p:cNvSpPr>
            <a:spLocks noGrp="1"/>
          </p:cNvSpPr>
          <p:nvPr>
            <p:ph type="sldNum" sz="quarter" idx="12"/>
          </p:nvPr>
        </p:nvSpPr>
        <p:spPr>
          <a:xfrm>
            <a:off x="9448800" y="6416676"/>
            <a:ext cx="762000" cy="365125"/>
          </a:xfrm>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A0FED0C-F7BB-FB46-B577-2A1C5A6C02FA}" type="slidenum">
              <a:rPr lang="it-IT" altLang="it-IT">
                <a:solidFill>
                  <a:srgbClr val="045C75"/>
                </a:solidFill>
              </a:rPr>
              <a:pPr eaLnBrk="1" hangingPunct="1"/>
              <a:t>29</a:t>
            </a:fld>
            <a:endParaRPr lang="it-IT" altLang="it-IT">
              <a:solidFill>
                <a:srgbClr val="045C75"/>
              </a:solidFill>
            </a:endParaRPr>
          </a:p>
        </p:txBody>
      </p:sp>
    </p:spTree>
    <p:extLst>
      <p:ext uri="{BB962C8B-B14F-4D97-AF65-F5344CB8AC3E}">
        <p14:creationId xmlns:p14="http://schemas.microsoft.com/office/powerpoint/2010/main" val="3908058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D7FC8-4A00-BC58-65FD-9691E1A6A820}"/>
              </a:ext>
            </a:extLst>
          </p:cNvPr>
          <p:cNvSpPr>
            <a:spLocks noGrp="1"/>
          </p:cNvSpPr>
          <p:nvPr>
            <p:ph type="title"/>
          </p:nvPr>
        </p:nvSpPr>
        <p:spPr/>
        <p:txBody>
          <a:bodyPr/>
          <a:lstStyle/>
          <a:p>
            <a:pPr algn="ctr"/>
            <a:r>
              <a:rPr lang="it-IT" b="1" dirty="0">
                <a:latin typeface="Calibri" panose="020F0502020204030204" pitchFamily="34" charset="0"/>
                <a:cs typeface="Calibri" panose="020F0502020204030204" pitchFamily="34" charset="0"/>
              </a:rPr>
              <a:t>Programma</a:t>
            </a:r>
          </a:p>
        </p:txBody>
      </p:sp>
      <p:sp>
        <p:nvSpPr>
          <p:cNvPr id="3" name="Segnaposto contenuto 2">
            <a:extLst>
              <a:ext uri="{FF2B5EF4-FFF2-40B4-BE49-F238E27FC236}">
                <a16:creationId xmlns:a16="http://schemas.microsoft.com/office/drawing/2014/main" id="{05614CC8-711B-A24D-7868-29E4F571DBED}"/>
              </a:ext>
            </a:extLst>
          </p:cNvPr>
          <p:cNvSpPr>
            <a:spLocks noGrp="1"/>
          </p:cNvSpPr>
          <p:nvPr>
            <p:ph idx="1"/>
          </p:nvPr>
        </p:nvSpPr>
        <p:spPr>
          <a:xfrm>
            <a:off x="838200" y="1558501"/>
            <a:ext cx="10515600" cy="4351338"/>
          </a:xfrm>
        </p:spPr>
        <p:txBody>
          <a:bodyPr>
            <a:normAutofit fontScale="85000" lnSpcReduction="20000"/>
          </a:bodyPr>
          <a:lstStyle/>
          <a:p>
            <a:r>
              <a:rPr lang="it-IT" dirty="0"/>
              <a:t>Dal concetto di salute al benessere dell’individuo</a:t>
            </a:r>
          </a:p>
          <a:p>
            <a:r>
              <a:rPr lang="it-IT" dirty="0"/>
              <a:t>La declinazione della salute</a:t>
            </a:r>
          </a:p>
          <a:p>
            <a:r>
              <a:rPr lang="it-IT" dirty="0"/>
              <a:t>La psicologia positiva di Seligman</a:t>
            </a:r>
          </a:p>
          <a:p>
            <a:r>
              <a:rPr lang="it-IT" dirty="0"/>
              <a:t>Il benessere soggettivo e collettivo</a:t>
            </a:r>
          </a:p>
          <a:p>
            <a:r>
              <a:rPr lang="it-IT" dirty="0"/>
              <a:t>La qualità della vita</a:t>
            </a:r>
          </a:p>
          <a:p>
            <a:r>
              <a:rPr lang="it-IT" dirty="0"/>
              <a:t>La dimensione del benessere organizzativo</a:t>
            </a:r>
          </a:p>
          <a:p>
            <a:r>
              <a:rPr lang="it-IT" dirty="0"/>
              <a:t>Le dimensioni della salute organizzativa</a:t>
            </a:r>
          </a:p>
          <a:p>
            <a:r>
              <a:rPr lang="it-IT" dirty="0"/>
              <a:t>Le organizzazioni malate</a:t>
            </a:r>
          </a:p>
          <a:p>
            <a:r>
              <a:rPr lang="it-IT" dirty="0"/>
              <a:t>Le risposte costruttive (resilienza e coping)</a:t>
            </a:r>
          </a:p>
          <a:p>
            <a:r>
              <a:rPr lang="it-IT" dirty="0"/>
              <a:t>Le malattie invisibili</a:t>
            </a:r>
          </a:p>
          <a:p>
            <a:r>
              <a:rPr lang="it-IT" dirty="0"/>
              <a:t>I fattori predittivi</a:t>
            </a:r>
          </a:p>
          <a:p>
            <a:endParaRPr lang="it-IT" dirty="0"/>
          </a:p>
          <a:p>
            <a:endParaRPr lang="it-IT" dirty="0"/>
          </a:p>
          <a:p>
            <a:endParaRPr lang="it-IT" dirty="0"/>
          </a:p>
        </p:txBody>
      </p:sp>
    </p:spTree>
    <p:extLst>
      <p:ext uri="{BB962C8B-B14F-4D97-AF65-F5344CB8AC3E}">
        <p14:creationId xmlns:p14="http://schemas.microsoft.com/office/powerpoint/2010/main" val="280059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74B36D-5B86-3D42-9879-8D891DA09D20}"/>
              </a:ext>
            </a:extLst>
          </p:cNvPr>
          <p:cNvSpPr>
            <a:spLocks noGrp="1"/>
          </p:cNvSpPr>
          <p:nvPr>
            <p:ph type="title"/>
          </p:nvPr>
        </p:nvSpPr>
        <p:spPr>
          <a:xfrm>
            <a:off x="1703512" y="-99392"/>
            <a:ext cx="8496944" cy="1609725"/>
          </a:xfrm>
        </p:spPr>
        <p:txBody>
          <a:bodyPr>
            <a:normAutofit/>
          </a:bodyPr>
          <a:lstStyle/>
          <a:p>
            <a:pPr algn="ctr"/>
            <a:r>
              <a:rPr lang="it-IT" sz="3600" b="1" dirty="0">
                <a:latin typeface="+mn-lt"/>
                <a:cs typeface="Calibri" panose="020F0502020204030204" pitchFamily="34" charset="0"/>
              </a:rPr>
              <a:t>Le organizzazioni malate</a:t>
            </a:r>
          </a:p>
        </p:txBody>
      </p:sp>
      <p:sp>
        <p:nvSpPr>
          <p:cNvPr id="3" name="Segnaposto contenuto 2">
            <a:extLst>
              <a:ext uri="{FF2B5EF4-FFF2-40B4-BE49-F238E27FC236}">
                <a16:creationId xmlns:a16="http://schemas.microsoft.com/office/drawing/2014/main" id="{04E550A4-8E8E-BC07-FDEC-C43D0D6C53DB}"/>
              </a:ext>
            </a:extLst>
          </p:cNvPr>
          <p:cNvSpPr>
            <a:spLocks noGrp="1"/>
          </p:cNvSpPr>
          <p:nvPr>
            <p:ph idx="1"/>
          </p:nvPr>
        </p:nvSpPr>
        <p:spPr>
          <a:xfrm>
            <a:off x="760288" y="1268760"/>
            <a:ext cx="11003622" cy="4051300"/>
          </a:xfrm>
        </p:spPr>
        <p:txBody>
          <a:bodyPr>
            <a:normAutofit/>
          </a:bodyPr>
          <a:lstStyle/>
          <a:p>
            <a:pPr marL="0" indent="0">
              <a:buNone/>
            </a:pPr>
            <a:r>
              <a:rPr lang="it-IT" sz="2400" dirty="0">
                <a:latin typeface="Bookman Old Style" panose="02050604050505020204" pitchFamily="18" charset="0"/>
              </a:rPr>
              <a:t>Anche le organizzazioni si ammalano. I disturbi sono i più vari e riproducono in larga misura le più classiche patologie individuali: nevrosi, ossessività, paranoia, depressione.</a:t>
            </a:r>
          </a:p>
          <a:p>
            <a:pPr marL="0" indent="0">
              <a:buNone/>
            </a:pPr>
            <a:r>
              <a:rPr lang="it-IT" sz="2400" dirty="0">
                <a:latin typeface="Bookman Old Style" panose="02050604050505020204" pitchFamily="18" charset="0"/>
              </a:rPr>
              <a:t>In qualche caso i disturbi riflettono significativamente lo stile di leadership del management o del vertice aziendale, e finiscono per diffondersi a tutti i livelli dell’organizzazione; in altri casi sono il risultato di un processo sotterraneo, protratto per anni, a cui hanno partecipato più o meno consapevolmente molti «stakeholders» interni ed esterni.</a:t>
            </a:r>
          </a:p>
          <a:p>
            <a:pPr marL="0" indent="0">
              <a:buNone/>
            </a:pPr>
            <a:r>
              <a:rPr lang="it-IT" sz="2400" dirty="0">
                <a:latin typeface="Bookman Old Style" panose="02050604050505020204" pitchFamily="18" charset="0"/>
              </a:rPr>
              <a:t>In altri casi, inoltre, divengono parte integrante ed elemento distintivo della cultura aziendale.</a:t>
            </a:r>
          </a:p>
        </p:txBody>
      </p:sp>
      <p:sp>
        <p:nvSpPr>
          <p:cNvPr id="4" name="Segnaposto numero diapositiva 3">
            <a:extLst>
              <a:ext uri="{FF2B5EF4-FFF2-40B4-BE49-F238E27FC236}">
                <a16:creationId xmlns:a16="http://schemas.microsoft.com/office/drawing/2014/main" id="{2681316D-5DCF-A90F-3EE4-D8BC697E84E0}"/>
              </a:ext>
            </a:extLst>
          </p:cNvPr>
          <p:cNvSpPr>
            <a:spLocks noGrp="1"/>
          </p:cNvSpPr>
          <p:nvPr>
            <p:ph type="sldNum" sz="quarter" idx="12"/>
          </p:nvPr>
        </p:nvSpPr>
        <p:spPr/>
        <p:txBody>
          <a:bodyPr/>
          <a:lstStyle/>
          <a:p>
            <a:pPr>
              <a:defRPr/>
            </a:pPr>
            <a:fld id="{B45287F0-076E-A244-82F9-56942427F8C0}" type="slidenum">
              <a:rPr lang="it-IT" altLang="it-IT" smtClean="0"/>
              <a:pPr>
                <a:defRPr/>
              </a:pPr>
              <a:t>30</a:t>
            </a:fld>
            <a:endParaRPr lang="it-IT" altLang="it-IT"/>
          </a:p>
        </p:txBody>
      </p:sp>
    </p:spTree>
    <p:extLst>
      <p:ext uri="{BB962C8B-B14F-4D97-AF65-F5344CB8AC3E}">
        <p14:creationId xmlns:p14="http://schemas.microsoft.com/office/powerpoint/2010/main" val="248954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B0421C-D5E4-4A2E-3C53-D6886EF68B26}"/>
              </a:ext>
            </a:extLst>
          </p:cNvPr>
          <p:cNvSpPr>
            <a:spLocks noGrp="1"/>
          </p:cNvSpPr>
          <p:nvPr>
            <p:ph type="title"/>
          </p:nvPr>
        </p:nvSpPr>
        <p:spPr>
          <a:xfrm>
            <a:off x="1919535" y="484189"/>
            <a:ext cx="8703943" cy="1609725"/>
          </a:xfrm>
        </p:spPr>
        <p:txBody>
          <a:bodyPr>
            <a:noAutofit/>
          </a:bodyPr>
          <a:lstStyle/>
          <a:p>
            <a:pPr algn="ctr"/>
            <a:r>
              <a:rPr lang="it-IT" sz="3200" b="1" dirty="0" err="1">
                <a:solidFill>
                  <a:srgbClr val="000000"/>
                </a:solidFill>
                <a:latin typeface="Calibri" panose="020F0502020204030204" pitchFamily="34" charset="0"/>
                <a:cs typeface="Calibri" panose="020F0502020204030204" pitchFamily="34" charset="0"/>
              </a:rPr>
              <a:t>Kets</a:t>
            </a:r>
            <a:r>
              <a:rPr lang="it-IT" sz="3200" b="1" dirty="0">
                <a:solidFill>
                  <a:srgbClr val="000000"/>
                </a:solidFill>
                <a:latin typeface="Calibri" panose="020F0502020204030204" pitchFamily="34" charset="0"/>
                <a:cs typeface="Calibri" panose="020F0502020204030204" pitchFamily="34" charset="0"/>
              </a:rPr>
              <a:t> De Vries e "L’organizzazione nevrotica» 1984</a:t>
            </a:r>
            <a:endParaRPr lang="it-IT" sz="3200" b="1" dirty="0">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6B6CE151-F248-8B8A-3B7E-3C048D913164}"/>
              </a:ext>
            </a:extLst>
          </p:cNvPr>
          <p:cNvSpPr>
            <a:spLocks noGrp="1"/>
          </p:cNvSpPr>
          <p:nvPr>
            <p:ph idx="1"/>
          </p:nvPr>
        </p:nvSpPr>
        <p:spPr>
          <a:xfrm>
            <a:off x="914399" y="1916832"/>
            <a:ext cx="10757043" cy="4051300"/>
          </a:xfrm>
        </p:spPr>
        <p:txBody>
          <a:bodyPr>
            <a:normAutofit/>
          </a:bodyPr>
          <a:lstStyle/>
          <a:p>
            <a:pPr marL="0" indent="0">
              <a:buNone/>
            </a:pPr>
            <a:r>
              <a:rPr lang="it-IT" sz="3200" dirty="0">
                <a:solidFill>
                  <a:srgbClr val="000000"/>
                </a:solidFill>
                <a:latin typeface="Calibri" panose="020F0502020204030204" pitchFamily="34" charset="0"/>
                <a:cs typeface="Calibri" panose="020F0502020204030204" pitchFamily="34" charset="0"/>
              </a:rPr>
              <a:t>L’assunto di base da cui parte l’autore è che: "</a:t>
            </a:r>
            <a:r>
              <a:rPr lang="it-IT" sz="3200" i="1" dirty="0">
                <a:solidFill>
                  <a:srgbClr val="000000"/>
                </a:solidFill>
                <a:latin typeface="Calibri" panose="020F0502020204030204" pitchFamily="34" charset="0"/>
                <a:cs typeface="Calibri" panose="020F0502020204030204" pitchFamily="34" charset="0"/>
              </a:rPr>
              <a:t>la personalità dei manager può influire/condizionare la strategia e anche la struttura di un’organizzazione".</a:t>
            </a:r>
          </a:p>
          <a:p>
            <a:pPr marL="0" indent="0">
              <a:buNone/>
            </a:pPr>
            <a:r>
              <a:rPr lang="it-IT" sz="3200" dirty="0">
                <a:solidFill>
                  <a:srgbClr val="000000"/>
                </a:solidFill>
                <a:latin typeface="Calibri" panose="020F0502020204030204" pitchFamily="34" charset="0"/>
                <a:cs typeface="Calibri" panose="020F0502020204030204" pitchFamily="34" charset="0"/>
              </a:rPr>
              <a:t>La strada per comprendere le dinamiche della vita organizzativa dipende spesso dalla comprensione di quello che può essere definito il </a:t>
            </a:r>
            <a:r>
              <a:rPr lang="it-IT" sz="3200" i="1" dirty="0">
                <a:solidFill>
                  <a:srgbClr val="000000"/>
                </a:solidFill>
                <a:latin typeface="Calibri" panose="020F0502020204030204" pitchFamily="34" charset="0"/>
                <a:cs typeface="Calibri" panose="020F0502020204030204" pitchFamily="34" charset="0"/>
              </a:rPr>
              <a:t>«teatro interno» </a:t>
            </a:r>
            <a:r>
              <a:rPr lang="it-IT" sz="3200" dirty="0">
                <a:solidFill>
                  <a:srgbClr val="000000"/>
                </a:solidFill>
                <a:latin typeface="Calibri" panose="020F0502020204030204" pitchFamily="34" charset="0"/>
                <a:cs typeface="Calibri" panose="020F0502020204030204" pitchFamily="34" charset="0"/>
              </a:rPr>
              <a:t>dei suoi capi-chiave.</a:t>
            </a:r>
          </a:p>
          <a:p>
            <a:pPr marL="0" indent="0">
              <a:buNone/>
            </a:pPr>
            <a:r>
              <a:rPr lang="it-IT" sz="3200" dirty="0">
                <a:solidFill>
                  <a:srgbClr val="000000"/>
                </a:solidFill>
                <a:latin typeface="Calibri" panose="020F0502020204030204" pitchFamily="34" charset="0"/>
                <a:cs typeface="Calibri" panose="020F0502020204030204" pitchFamily="34" charset="0"/>
              </a:rPr>
              <a:t>Da questo assunto si può parlare di leadership </a:t>
            </a:r>
            <a:r>
              <a:rPr lang="it-IT" sz="3200" b="1" dirty="0">
                <a:solidFill>
                  <a:srgbClr val="000000"/>
                </a:solidFill>
                <a:latin typeface="Calibri" panose="020F0502020204030204" pitchFamily="34" charset="0"/>
                <a:cs typeface="Calibri" panose="020F0502020204030204" pitchFamily="34" charset="0"/>
              </a:rPr>
              <a:t>efficace</a:t>
            </a:r>
            <a:r>
              <a:rPr lang="it-IT" sz="3200" dirty="0">
                <a:solidFill>
                  <a:srgbClr val="000000"/>
                </a:solidFill>
                <a:latin typeface="Calibri" panose="020F0502020204030204" pitchFamily="34" charset="0"/>
                <a:cs typeface="Calibri" panose="020F0502020204030204" pitchFamily="34" charset="0"/>
              </a:rPr>
              <a:t> ma anche di leadership </a:t>
            </a:r>
            <a:r>
              <a:rPr lang="it-IT" sz="3200" b="1" dirty="0">
                <a:solidFill>
                  <a:srgbClr val="000000"/>
                </a:solidFill>
                <a:latin typeface="Calibri" panose="020F0502020204030204" pitchFamily="34" charset="0"/>
                <a:cs typeface="Calibri" panose="020F0502020204030204" pitchFamily="34" charset="0"/>
              </a:rPr>
              <a:t>tossica</a:t>
            </a:r>
            <a:r>
              <a:rPr lang="it-IT" sz="3200" dirty="0">
                <a:solidFill>
                  <a:srgbClr val="000000"/>
                </a:solidFill>
                <a:latin typeface="Calibri" panose="020F0502020204030204" pitchFamily="34" charset="0"/>
                <a:cs typeface="Calibri" panose="020F0502020204030204" pitchFamily="34" charset="0"/>
              </a:rPr>
              <a:t>.</a:t>
            </a:r>
            <a:endParaRPr lang="it-IT" sz="3200" dirty="0">
              <a:latin typeface="Calibri" panose="020F0502020204030204" pitchFamily="34" charset="0"/>
              <a:cs typeface="Calibri" panose="020F0502020204030204" pitchFamily="34" charset="0"/>
            </a:endParaRPr>
          </a:p>
        </p:txBody>
      </p:sp>
      <p:sp>
        <p:nvSpPr>
          <p:cNvPr id="4" name="Segnaposto numero diapositiva 3">
            <a:extLst>
              <a:ext uri="{FF2B5EF4-FFF2-40B4-BE49-F238E27FC236}">
                <a16:creationId xmlns:a16="http://schemas.microsoft.com/office/drawing/2014/main" id="{BC28989F-5BAC-3C1C-A448-09EEE9B96975}"/>
              </a:ext>
            </a:extLst>
          </p:cNvPr>
          <p:cNvSpPr>
            <a:spLocks noGrp="1"/>
          </p:cNvSpPr>
          <p:nvPr>
            <p:ph type="sldNum" sz="quarter" idx="12"/>
          </p:nvPr>
        </p:nvSpPr>
        <p:spPr/>
        <p:txBody>
          <a:bodyPr/>
          <a:lstStyle/>
          <a:p>
            <a:pPr>
              <a:defRPr/>
            </a:pPr>
            <a:fld id="{B45287F0-076E-A244-82F9-56942427F8C0}" type="slidenum">
              <a:rPr lang="it-IT" altLang="it-IT" smtClean="0"/>
              <a:pPr>
                <a:defRPr/>
              </a:pPr>
              <a:t>31</a:t>
            </a:fld>
            <a:endParaRPr lang="it-IT" altLang="it-IT"/>
          </a:p>
        </p:txBody>
      </p:sp>
    </p:spTree>
    <p:extLst>
      <p:ext uri="{BB962C8B-B14F-4D97-AF65-F5344CB8AC3E}">
        <p14:creationId xmlns:p14="http://schemas.microsoft.com/office/powerpoint/2010/main" val="1955252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E4C2017-567D-95E8-789D-86212DFE6F57}"/>
              </a:ext>
            </a:extLst>
          </p:cNvPr>
          <p:cNvSpPr>
            <a:spLocks noGrp="1"/>
          </p:cNvSpPr>
          <p:nvPr>
            <p:ph idx="1"/>
          </p:nvPr>
        </p:nvSpPr>
        <p:spPr>
          <a:xfrm>
            <a:off x="616449" y="404665"/>
            <a:ext cx="11106364" cy="5219477"/>
          </a:xfrm>
        </p:spPr>
        <p:txBody>
          <a:bodyPr>
            <a:normAutofit fontScale="92500" lnSpcReduction="20000"/>
          </a:bodyPr>
          <a:lstStyle/>
          <a:p>
            <a:pPr marL="0" indent="0" algn="ctr">
              <a:buNone/>
            </a:pPr>
            <a:r>
              <a:rPr lang="it-IT" sz="3000" b="1" cap="all" dirty="0">
                <a:latin typeface="Calibri" panose="020F0502020204030204" pitchFamily="34" charset="0"/>
                <a:cs typeface="Calibri" panose="020F0502020204030204" pitchFamily="34" charset="0"/>
              </a:rPr>
              <a:t>Le patologie DELL’ORGANIZZAZIONE </a:t>
            </a:r>
            <a:r>
              <a:rPr lang="it-IT" sz="1500" dirty="0">
                <a:solidFill>
                  <a:srgbClr val="000000"/>
                </a:solidFill>
                <a:latin typeface="Calibri" panose="020F0502020204030204" pitchFamily="34" charset="0"/>
                <a:cs typeface="Calibri" panose="020F0502020204030204" pitchFamily="34" charset="0"/>
              </a:rPr>
              <a:t>(Secondo </a:t>
            </a:r>
            <a:r>
              <a:rPr lang="it-IT" sz="1500" dirty="0" err="1">
                <a:solidFill>
                  <a:srgbClr val="000000"/>
                </a:solidFill>
                <a:latin typeface="Calibri" panose="020F0502020204030204" pitchFamily="34" charset="0"/>
                <a:cs typeface="Calibri" panose="020F0502020204030204" pitchFamily="34" charset="0"/>
              </a:rPr>
              <a:t>Kets</a:t>
            </a:r>
            <a:r>
              <a:rPr lang="it-IT" sz="1500" dirty="0">
                <a:solidFill>
                  <a:srgbClr val="000000"/>
                </a:solidFill>
                <a:latin typeface="Calibri" panose="020F0502020204030204" pitchFamily="34" charset="0"/>
                <a:cs typeface="Calibri" panose="020F0502020204030204" pitchFamily="34" charset="0"/>
              </a:rPr>
              <a:t> De Vries)</a:t>
            </a:r>
          </a:p>
          <a:p>
            <a:pPr marL="0" indent="0" algn="ctr">
              <a:buNone/>
            </a:pPr>
            <a:endParaRPr lang="it-IT" sz="1500" dirty="0">
              <a:solidFill>
                <a:srgbClr val="000000"/>
              </a:solidFill>
              <a:latin typeface="Calibri" panose="020F0502020204030204" pitchFamily="34" charset="0"/>
              <a:cs typeface="Calibri" panose="020F0502020204030204" pitchFamily="34" charset="0"/>
            </a:endParaRPr>
          </a:p>
          <a:p>
            <a:pPr algn="just"/>
            <a:r>
              <a:rPr lang="it-IT" b="1" i="0" u="none" strike="noStrike" dirty="0">
                <a:solidFill>
                  <a:srgbClr val="000000"/>
                </a:solidFill>
                <a:effectLst/>
                <a:latin typeface="Calibri" panose="020F0502020204030204" pitchFamily="34" charset="0"/>
                <a:cs typeface="Calibri" panose="020F0502020204030204" pitchFamily="34" charset="0"/>
              </a:rPr>
              <a:t>PARANOIDE:</a:t>
            </a:r>
            <a:r>
              <a:rPr lang="it-IT" b="0" i="0" u="none" strike="noStrike" dirty="0">
                <a:solidFill>
                  <a:srgbClr val="000000"/>
                </a:solidFill>
                <a:effectLst/>
                <a:latin typeface="Calibri" panose="020F0502020204030204" pitchFamily="34" charset="0"/>
                <a:cs typeface="Calibri" panose="020F0502020204030204" pitchFamily="34" charset="0"/>
              </a:rPr>
              <a:t> caratterizzato dalla diffidenza e mancanza di fiducia verso gli altri, </a:t>
            </a:r>
            <a:r>
              <a:rPr lang="it-IT" b="0" i="0" u="none" strike="noStrike" dirty="0" err="1">
                <a:solidFill>
                  <a:srgbClr val="000000"/>
                </a:solidFill>
                <a:effectLst/>
                <a:latin typeface="Calibri" panose="020F0502020204030204" pitchFamily="34" charset="0"/>
                <a:cs typeface="Calibri" panose="020F0502020204030204" pitchFamily="34" charset="0"/>
              </a:rPr>
              <a:t>ipervigilanza</a:t>
            </a:r>
            <a:r>
              <a:rPr lang="it-IT" b="0" i="0" u="none" strike="noStrike" dirty="0">
                <a:solidFill>
                  <a:srgbClr val="000000"/>
                </a:solidFill>
                <a:effectLst/>
                <a:latin typeface="Calibri" panose="020F0502020204030204" pitchFamily="34" charset="0"/>
                <a:cs typeface="Calibri" panose="020F0502020204030204" pitchFamily="34" charset="0"/>
              </a:rPr>
              <a:t>, insicurezza. Viene percepito, all’interno, una costante minaccia esterna (per esempio gli altri come concorrenti), la presenza di una forza sovrastante e minacciosa pronta a colpire è una delle fantasie ricorrenti; di conseguenza si noteranno atteggiamenti difensivi.</a:t>
            </a:r>
          </a:p>
          <a:p>
            <a:pPr algn="just"/>
            <a:r>
              <a:rPr lang="it-IT" b="1" i="0" u="none" strike="noStrike" dirty="0">
                <a:solidFill>
                  <a:srgbClr val="000000"/>
                </a:solidFill>
                <a:effectLst/>
                <a:latin typeface="Calibri" panose="020F0502020204030204" pitchFamily="34" charset="0"/>
                <a:cs typeface="Calibri" panose="020F0502020204030204" pitchFamily="34" charset="0"/>
              </a:rPr>
              <a:t>OSSESSIVO:</a:t>
            </a:r>
            <a:r>
              <a:rPr lang="it-IT" b="0" i="0" u="none" strike="noStrike" dirty="0">
                <a:solidFill>
                  <a:srgbClr val="000000"/>
                </a:solidFill>
                <a:effectLst/>
                <a:latin typeface="Calibri" panose="020F0502020204030204" pitchFamily="34" charset="0"/>
                <a:cs typeface="Calibri" panose="020F0502020204030204" pitchFamily="34" charset="0"/>
              </a:rPr>
              <a:t> in cui prevarrà perfezionismo, preoccupazione per i dettagli e insistenza, lo scopo sarà l’ottenimento del consenso generale. Vi sarà il bisogno di adempire allo svolgimento delle attività. Spesso ci saranno eccessivi controlli sulla formalità che prevarrà sul contenuto, si cercheranno di evitare le sorprese e di annullare le incertezze.</a:t>
            </a:r>
          </a:p>
          <a:p>
            <a:pPr algn="just"/>
            <a:r>
              <a:rPr lang="it-IT" b="1" i="0" u="none" strike="noStrike" dirty="0">
                <a:solidFill>
                  <a:srgbClr val="000000"/>
                </a:solidFill>
                <a:effectLst/>
                <a:latin typeface="Calibri" panose="020F0502020204030204" pitchFamily="34" charset="0"/>
                <a:cs typeface="Calibri" panose="020F0502020204030204" pitchFamily="34" charset="0"/>
              </a:rPr>
              <a:t>ISTERICO:</a:t>
            </a:r>
            <a:r>
              <a:rPr lang="it-IT" b="0" i="0" u="none" strike="noStrike" dirty="0">
                <a:solidFill>
                  <a:srgbClr val="000000"/>
                </a:solidFill>
                <a:effectLst/>
                <a:latin typeface="Calibri" panose="020F0502020204030204" pitchFamily="34" charset="0"/>
                <a:cs typeface="Calibri" panose="020F0502020204030204" pitchFamily="34" charset="0"/>
              </a:rPr>
              <a:t> il gruppo di questo tipo sarà iperattivo, impulsivo, temerario e privo di inibizioni. Avrà leader narcisisti che daranno molta importanza all’immagine esteriore. Vi sarà inoltre superficialità e mancanza di controllo.</a:t>
            </a:r>
          </a:p>
          <a:p>
            <a:endParaRPr lang="it-IT" dirty="0"/>
          </a:p>
        </p:txBody>
      </p:sp>
      <p:sp>
        <p:nvSpPr>
          <p:cNvPr id="4" name="Segnaposto numero diapositiva 3">
            <a:extLst>
              <a:ext uri="{FF2B5EF4-FFF2-40B4-BE49-F238E27FC236}">
                <a16:creationId xmlns:a16="http://schemas.microsoft.com/office/drawing/2014/main" id="{2AC00012-2A42-213E-1EAE-4E762706FEEA}"/>
              </a:ext>
            </a:extLst>
          </p:cNvPr>
          <p:cNvSpPr>
            <a:spLocks noGrp="1"/>
          </p:cNvSpPr>
          <p:nvPr>
            <p:ph type="sldNum" sz="quarter" idx="12"/>
          </p:nvPr>
        </p:nvSpPr>
        <p:spPr/>
        <p:txBody>
          <a:bodyPr/>
          <a:lstStyle/>
          <a:p>
            <a:pPr>
              <a:defRPr/>
            </a:pPr>
            <a:fld id="{B45287F0-076E-A244-82F9-56942427F8C0}" type="slidenum">
              <a:rPr lang="it-IT" altLang="it-IT" smtClean="0"/>
              <a:pPr>
                <a:defRPr/>
              </a:pPr>
              <a:t>32</a:t>
            </a:fld>
            <a:endParaRPr lang="it-IT" altLang="it-IT"/>
          </a:p>
        </p:txBody>
      </p:sp>
    </p:spTree>
    <p:extLst>
      <p:ext uri="{BB962C8B-B14F-4D97-AF65-F5344CB8AC3E}">
        <p14:creationId xmlns:p14="http://schemas.microsoft.com/office/powerpoint/2010/main" val="2621151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E4C2017-567D-95E8-789D-86212DFE6F57}"/>
              </a:ext>
            </a:extLst>
          </p:cNvPr>
          <p:cNvSpPr>
            <a:spLocks noGrp="1"/>
          </p:cNvSpPr>
          <p:nvPr>
            <p:ph idx="1"/>
          </p:nvPr>
        </p:nvSpPr>
        <p:spPr>
          <a:xfrm>
            <a:off x="719191" y="404663"/>
            <a:ext cx="11013897" cy="6191345"/>
          </a:xfrm>
        </p:spPr>
        <p:txBody>
          <a:bodyPr>
            <a:normAutofit fontScale="77500" lnSpcReduction="20000"/>
          </a:bodyPr>
          <a:lstStyle/>
          <a:p>
            <a:pPr marL="0" indent="0" algn="ctr">
              <a:buNone/>
            </a:pPr>
            <a:r>
              <a:rPr lang="it-IT" sz="3600" b="1" cap="all" dirty="0">
                <a:latin typeface="Calibri" panose="020F0502020204030204" pitchFamily="34" charset="0"/>
                <a:cs typeface="Calibri" panose="020F0502020204030204" pitchFamily="34" charset="0"/>
              </a:rPr>
              <a:t>Le patologie </a:t>
            </a:r>
            <a:r>
              <a:rPr lang="it-IT" sz="3600" b="1" cap="all" dirty="0" err="1">
                <a:latin typeface="Calibri" panose="020F0502020204030204" pitchFamily="34" charset="0"/>
                <a:cs typeface="Calibri" panose="020F0502020204030204" pitchFamily="34" charset="0"/>
              </a:rPr>
              <a:t>delL’ORGANIZZAZIONI</a:t>
            </a:r>
            <a:r>
              <a:rPr lang="it-IT" sz="3600" b="1" cap="all" dirty="0">
                <a:latin typeface="Calibri" panose="020F0502020204030204" pitchFamily="34" charset="0"/>
                <a:cs typeface="Calibri" panose="020F0502020204030204" pitchFamily="34" charset="0"/>
              </a:rPr>
              <a:t> </a:t>
            </a:r>
            <a:r>
              <a:rPr lang="it-IT" sz="2100" b="1" cap="all" dirty="0">
                <a:latin typeface="Calibri" panose="020F0502020204030204" pitchFamily="34" charset="0"/>
                <a:cs typeface="Calibri" panose="020F0502020204030204" pitchFamily="34" charset="0"/>
              </a:rPr>
              <a:t>2</a:t>
            </a:r>
          </a:p>
          <a:p>
            <a:pPr marL="0" indent="0" algn="ctr">
              <a:buNone/>
            </a:pPr>
            <a:endParaRPr lang="it-IT" sz="2100" b="1" cap="all" dirty="0">
              <a:solidFill>
                <a:srgbClr val="000000"/>
              </a:solidFill>
              <a:latin typeface="Calibri" panose="020F0502020204030204" pitchFamily="34" charset="0"/>
              <a:cs typeface="Calibri" panose="020F0502020204030204" pitchFamily="34" charset="0"/>
            </a:endParaRPr>
          </a:p>
          <a:p>
            <a:pPr algn="just"/>
            <a:endParaRPr lang="it-IT" sz="900" b="1" dirty="0">
              <a:solidFill>
                <a:srgbClr val="000000"/>
              </a:solidFill>
              <a:latin typeface="Calibri" panose="020F0502020204030204" pitchFamily="34" charset="0"/>
              <a:cs typeface="Calibri" panose="020F0502020204030204" pitchFamily="34" charset="0"/>
            </a:endParaRPr>
          </a:p>
          <a:p>
            <a:pPr algn="just"/>
            <a:r>
              <a:rPr lang="it-IT" sz="3400" b="1" i="0" u="none" strike="noStrike" dirty="0">
                <a:solidFill>
                  <a:srgbClr val="000000"/>
                </a:solidFill>
                <a:effectLst/>
                <a:latin typeface="Calibri" panose="020F0502020204030204" pitchFamily="34" charset="0"/>
                <a:cs typeface="Calibri" panose="020F0502020204030204" pitchFamily="34" charset="0"/>
              </a:rPr>
              <a:t>DEPRESSIVO:</a:t>
            </a:r>
            <a:r>
              <a:rPr lang="it-IT" sz="3400" b="0" i="0" u="none" strike="noStrike" dirty="0">
                <a:solidFill>
                  <a:srgbClr val="000000"/>
                </a:solidFill>
                <a:effectLst/>
                <a:latin typeface="Calibri" panose="020F0502020204030204" pitchFamily="34" charset="0"/>
                <a:cs typeface="Calibri" panose="020F0502020204030204" pitchFamily="34" charset="0"/>
              </a:rPr>
              <a:t> al contrario del gruppo isterico, questo sarà caratterizzato da inattività, mancanza di fiducia, demotivazione, inadeguatezza, conservazione e isolamento. </a:t>
            </a:r>
            <a:r>
              <a:rPr lang="it-IT" sz="3400" dirty="0">
                <a:solidFill>
                  <a:srgbClr val="000000"/>
                </a:solidFill>
                <a:latin typeface="Calibri" panose="020F0502020204030204" pitchFamily="34" charset="0"/>
                <a:cs typeface="Calibri" panose="020F0502020204030204" pitchFamily="34" charset="0"/>
              </a:rPr>
              <a:t>Si organizzano </a:t>
            </a:r>
            <a:r>
              <a:rPr lang="it-IT" sz="3400" b="0" i="0" u="none" strike="noStrike" dirty="0">
                <a:solidFill>
                  <a:srgbClr val="000000"/>
                </a:solidFill>
                <a:effectLst/>
                <a:latin typeface="Calibri" panose="020F0502020204030204" pitchFamily="34" charset="0"/>
                <a:cs typeface="Calibri" panose="020F0502020204030204" pitchFamily="34" charset="0"/>
              </a:rPr>
              <a:t>in modo burocratico, in cui gli aspetti peculiari sono la routine, staticità e automaticità. La fantasia predominante è l’inutilità dei risultati conseguiti, che pervade i soggetti che ne fanno parte. I capi saranno pervasi da apatia e passività, e saranno quindi predisposti a un "disturbo </a:t>
            </a:r>
            <a:r>
              <a:rPr lang="it-IT" sz="3400" b="1" i="0" u="none" strike="noStrike" dirty="0" err="1">
                <a:solidFill>
                  <a:srgbClr val="000000"/>
                </a:solidFill>
                <a:effectLst/>
                <a:latin typeface="Calibri" panose="020F0502020204030204" pitchFamily="34" charset="0"/>
                <a:cs typeface="Calibri" panose="020F0502020204030204" pitchFamily="34" charset="0"/>
              </a:rPr>
              <a:t>alessitimico</a:t>
            </a:r>
            <a:r>
              <a:rPr lang="it-IT" sz="3400" b="0" i="0" u="none" strike="noStrike" dirty="0">
                <a:solidFill>
                  <a:srgbClr val="000000"/>
                </a:solidFill>
                <a:effectLst/>
                <a:latin typeface="Calibri" panose="020F0502020204030204" pitchFamily="34" charset="0"/>
                <a:cs typeface="Calibri" panose="020F0502020204030204" pitchFamily="34" charset="0"/>
              </a:rPr>
              <a:t>".</a:t>
            </a:r>
          </a:p>
          <a:p>
            <a:pPr algn="just"/>
            <a:r>
              <a:rPr lang="it-IT" sz="3400" b="1" i="0" u="none" strike="noStrike" dirty="0">
                <a:solidFill>
                  <a:srgbClr val="000000"/>
                </a:solidFill>
                <a:effectLst/>
                <a:latin typeface="Calibri" panose="020F0502020204030204" pitchFamily="34" charset="0"/>
                <a:cs typeface="Calibri" panose="020F0502020204030204" pitchFamily="34" charset="0"/>
              </a:rPr>
              <a:t>SCHIZOIDE:</a:t>
            </a:r>
            <a:r>
              <a:rPr lang="it-IT" sz="3400" b="0" i="0" u="none" strike="noStrike" dirty="0">
                <a:solidFill>
                  <a:srgbClr val="000000"/>
                </a:solidFill>
                <a:effectLst/>
                <a:latin typeface="Calibri" panose="020F0502020204030204" pitchFamily="34" charset="0"/>
                <a:cs typeface="Calibri" panose="020F0502020204030204" pitchFamily="34" charset="0"/>
              </a:rPr>
              <a:t> le caratteristiche principali saranno distacco, mancanza di coinvolgimento, tendenza a rinchiudersi, estraniazione, indifferenza, individualismo, disinteresse. I leader oltre a essere distaccati emotivamente, </a:t>
            </a:r>
            <a:r>
              <a:rPr lang="it-IT" sz="3400" b="0" u="none" strike="noStrike" dirty="0">
                <a:solidFill>
                  <a:srgbClr val="000000"/>
                </a:solidFill>
                <a:effectLst/>
                <a:latin typeface="Calibri" panose="020F0502020204030204" pitchFamily="34" charset="0"/>
                <a:cs typeface="Calibri" panose="020F0502020204030204" pitchFamily="34" charset="0"/>
              </a:rPr>
              <a:t>presenteranno il mondo esterno popolato da individui che non meritano la loro fiducia e che per questo alimentano l’infelicità. </a:t>
            </a:r>
            <a:r>
              <a:rPr lang="it-IT" sz="3400" b="0" i="0" u="none" strike="noStrike" dirty="0">
                <a:solidFill>
                  <a:srgbClr val="000000"/>
                </a:solidFill>
                <a:effectLst/>
                <a:latin typeface="Calibri" panose="020F0502020204030204" pitchFamily="34" charset="0"/>
                <a:cs typeface="Calibri" panose="020F0502020204030204" pitchFamily="34" charset="0"/>
              </a:rPr>
              <a:t>La fantasia dominante sarà rappresentata da un senso di insoddisfazione verso il mondo.</a:t>
            </a:r>
          </a:p>
          <a:p>
            <a:pPr marL="0" indent="0">
              <a:buNone/>
            </a:pPr>
            <a:r>
              <a:rPr lang="it-IT" sz="3400" b="0" i="0" u="none" strike="noStrike" dirty="0">
                <a:solidFill>
                  <a:srgbClr val="000000"/>
                </a:solidFill>
                <a:effectLst/>
                <a:latin typeface="Calibri" panose="020F0502020204030204" pitchFamily="34" charset="0"/>
                <a:cs typeface="Calibri" panose="020F0502020204030204" pitchFamily="34" charset="0"/>
              </a:rPr>
              <a:t>   (</a:t>
            </a:r>
            <a:r>
              <a:rPr lang="it-IT" sz="3400" b="0" i="0" u="none" strike="noStrike" dirty="0" err="1">
                <a:solidFill>
                  <a:srgbClr val="000000"/>
                </a:solidFill>
                <a:effectLst/>
                <a:latin typeface="Calibri" panose="020F0502020204030204" pitchFamily="34" charset="0"/>
                <a:cs typeface="Calibri" panose="020F0502020204030204" pitchFamily="34" charset="0"/>
              </a:rPr>
              <a:t>Kets</a:t>
            </a:r>
            <a:r>
              <a:rPr lang="it-IT" sz="3400" b="0" i="0" u="none" strike="noStrike" dirty="0">
                <a:solidFill>
                  <a:srgbClr val="000000"/>
                </a:solidFill>
                <a:effectLst/>
                <a:latin typeface="Calibri" panose="020F0502020204030204" pitchFamily="34" charset="0"/>
                <a:cs typeface="Calibri" panose="020F0502020204030204" pitchFamily="34" charset="0"/>
              </a:rPr>
              <a:t> De Vries)</a:t>
            </a:r>
            <a:endParaRPr lang="it-IT" sz="3400" dirty="0">
              <a:latin typeface="Calibri" panose="020F0502020204030204" pitchFamily="34" charset="0"/>
              <a:cs typeface="Calibri" panose="020F0502020204030204" pitchFamily="34" charset="0"/>
            </a:endParaRPr>
          </a:p>
        </p:txBody>
      </p:sp>
      <p:sp>
        <p:nvSpPr>
          <p:cNvPr id="4" name="Segnaposto numero diapositiva 3">
            <a:extLst>
              <a:ext uri="{FF2B5EF4-FFF2-40B4-BE49-F238E27FC236}">
                <a16:creationId xmlns:a16="http://schemas.microsoft.com/office/drawing/2014/main" id="{2AC00012-2A42-213E-1EAE-4E762706FEEA}"/>
              </a:ext>
            </a:extLst>
          </p:cNvPr>
          <p:cNvSpPr>
            <a:spLocks noGrp="1"/>
          </p:cNvSpPr>
          <p:nvPr>
            <p:ph type="sldNum" sz="quarter" idx="12"/>
          </p:nvPr>
        </p:nvSpPr>
        <p:spPr/>
        <p:txBody>
          <a:bodyPr/>
          <a:lstStyle/>
          <a:p>
            <a:pPr>
              <a:defRPr/>
            </a:pPr>
            <a:fld id="{B45287F0-076E-A244-82F9-56942427F8C0}" type="slidenum">
              <a:rPr lang="it-IT" altLang="it-IT" smtClean="0"/>
              <a:pPr>
                <a:defRPr/>
              </a:pPr>
              <a:t>33</a:t>
            </a:fld>
            <a:endParaRPr lang="it-IT" altLang="it-IT"/>
          </a:p>
        </p:txBody>
      </p:sp>
    </p:spTree>
    <p:extLst>
      <p:ext uri="{BB962C8B-B14F-4D97-AF65-F5344CB8AC3E}">
        <p14:creationId xmlns:p14="http://schemas.microsoft.com/office/powerpoint/2010/main" val="2011940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02F2DD-8C04-7A2D-66B8-6404F5B1F689}"/>
              </a:ext>
            </a:extLst>
          </p:cNvPr>
          <p:cNvSpPr>
            <a:spLocks noGrp="1"/>
          </p:cNvSpPr>
          <p:nvPr>
            <p:ph type="title"/>
          </p:nvPr>
        </p:nvSpPr>
        <p:spPr>
          <a:xfrm>
            <a:off x="1775520" y="-243408"/>
            <a:ext cx="8496944" cy="1609725"/>
          </a:xfrm>
        </p:spPr>
        <p:txBody>
          <a:bodyPr>
            <a:normAutofit/>
          </a:bodyPr>
          <a:lstStyle/>
          <a:p>
            <a:pPr algn="ctr"/>
            <a:r>
              <a:rPr lang="it-IT" sz="3600" b="1" dirty="0">
                <a:latin typeface="Calibri" panose="020F0502020204030204" pitchFamily="34" charset="0"/>
                <a:cs typeface="Calibri" panose="020F0502020204030204" pitchFamily="34" charset="0"/>
              </a:rPr>
              <a:t>L’alienazione nell’organizzazione</a:t>
            </a:r>
          </a:p>
        </p:txBody>
      </p:sp>
      <p:sp>
        <p:nvSpPr>
          <p:cNvPr id="3" name="Segnaposto contenuto 2">
            <a:extLst>
              <a:ext uri="{FF2B5EF4-FFF2-40B4-BE49-F238E27FC236}">
                <a16:creationId xmlns:a16="http://schemas.microsoft.com/office/drawing/2014/main" id="{ACFB49AE-BCD3-96C0-5AA3-57FD9DCC9322}"/>
              </a:ext>
            </a:extLst>
          </p:cNvPr>
          <p:cNvSpPr>
            <a:spLocks noGrp="1"/>
          </p:cNvSpPr>
          <p:nvPr>
            <p:ph idx="1"/>
          </p:nvPr>
        </p:nvSpPr>
        <p:spPr>
          <a:xfrm>
            <a:off x="595901" y="1196751"/>
            <a:ext cx="11106364" cy="5286241"/>
          </a:xfrm>
        </p:spPr>
        <p:txBody>
          <a:bodyPr>
            <a:normAutofit/>
          </a:bodyPr>
          <a:lstStyle/>
          <a:p>
            <a:r>
              <a:rPr lang="it-IT" dirty="0">
                <a:solidFill>
                  <a:srgbClr val="000000"/>
                </a:solidFill>
                <a:latin typeface="Calibri" panose="020F0502020204030204" pitchFamily="34" charset="0"/>
                <a:cs typeface="Calibri" panose="020F0502020204030204" pitchFamily="34" charset="0"/>
              </a:rPr>
              <a:t>Se la persona non riesce ad integrarsi nell’organizzazione sviluppa, secondo </a:t>
            </a:r>
            <a:r>
              <a:rPr lang="it-IT" dirty="0" err="1">
                <a:solidFill>
                  <a:srgbClr val="000000"/>
                </a:solidFill>
                <a:latin typeface="Calibri" panose="020F0502020204030204" pitchFamily="34" charset="0"/>
                <a:cs typeface="Calibri" panose="020F0502020204030204" pitchFamily="34" charset="0"/>
              </a:rPr>
              <a:t>Kets</a:t>
            </a:r>
            <a:r>
              <a:rPr lang="it-IT" dirty="0">
                <a:solidFill>
                  <a:srgbClr val="000000"/>
                </a:solidFill>
                <a:latin typeface="Calibri" panose="020F0502020204030204" pitchFamily="34" charset="0"/>
                <a:cs typeface="Calibri" panose="020F0502020204030204" pitchFamily="34" charset="0"/>
              </a:rPr>
              <a:t> de Vries, un adattamento difettoso al lavoro, assumendo una </a:t>
            </a:r>
            <a:r>
              <a:rPr lang="it-IT" i="1" dirty="0">
                <a:solidFill>
                  <a:srgbClr val="000000"/>
                </a:solidFill>
                <a:latin typeface="Calibri" panose="020F0502020204030204" pitchFamily="34" charset="0"/>
                <a:cs typeface="Calibri" panose="020F0502020204030204" pitchFamily="34" charset="0"/>
              </a:rPr>
              <a:t>forma di alienazione.</a:t>
            </a:r>
            <a:r>
              <a:rPr lang="it-IT" dirty="0">
                <a:solidFill>
                  <a:srgbClr val="000000"/>
                </a:solidFill>
                <a:latin typeface="Calibri" panose="020F0502020204030204" pitchFamily="34" charset="0"/>
                <a:cs typeface="Calibri" panose="020F0502020204030204" pitchFamily="34" charset="0"/>
              </a:rPr>
              <a:t> L’autore così lo definisce </a:t>
            </a:r>
            <a:r>
              <a:rPr lang="it-IT" i="1" dirty="0">
                <a:solidFill>
                  <a:srgbClr val="000000"/>
                </a:solidFill>
                <a:latin typeface="Calibri" panose="020F0502020204030204" pitchFamily="34" charset="0"/>
                <a:cs typeface="Calibri" panose="020F0502020204030204" pitchFamily="34" charset="0"/>
              </a:rPr>
              <a:t>"l’uomo alienato: ammette a se stesso di non provare nulla, di non poter avvicinare le persone, che ogni cosa gli sembra irreale e senza significato, che la vita passa come un film e lui gioca il ruolo dello spettatore disinteressato".</a:t>
            </a:r>
            <a:r>
              <a:rPr lang="it-IT" dirty="0">
                <a:solidFill>
                  <a:srgbClr val="000000"/>
                </a:solidFill>
                <a:latin typeface="Calibri" panose="020F0502020204030204" pitchFamily="34" charset="0"/>
                <a:cs typeface="Calibri" panose="020F0502020204030204" pitchFamily="34" charset="0"/>
              </a:rPr>
              <a:t> Nonostante ciò l’individuo assume un comportamento "normale", struttura il proprio comportamento adeguandosi alle norme esterne, diventando uno "strumento" per l’organizzazione.</a:t>
            </a:r>
          </a:p>
          <a:p>
            <a:r>
              <a:rPr lang="it-IT" dirty="0">
                <a:solidFill>
                  <a:srgbClr val="000000"/>
                </a:solidFill>
                <a:latin typeface="Calibri" panose="020F0502020204030204" pitchFamily="34" charset="0"/>
                <a:cs typeface="Calibri" panose="020F0502020204030204" pitchFamily="34" charset="0"/>
              </a:rPr>
              <a:t>L’"uomo alienato" vive nel ruolo di </a:t>
            </a:r>
            <a:r>
              <a:rPr lang="it-IT" i="1" dirty="0">
                <a:solidFill>
                  <a:srgbClr val="000000"/>
                </a:solidFill>
                <a:latin typeface="Calibri" panose="020F0502020204030204" pitchFamily="34" charset="0"/>
                <a:cs typeface="Calibri" panose="020F0502020204030204" pitchFamily="34" charset="0"/>
              </a:rPr>
              <a:t>soggetto come se</a:t>
            </a:r>
            <a:r>
              <a:rPr lang="it-IT" dirty="0">
                <a:solidFill>
                  <a:srgbClr val="000000"/>
                </a:solidFill>
                <a:latin typeface="Calibri" panose="020F0502020204030204" pitchFamily="34" charset="0"/>
                <a:cs typeface="Calibri" panose="020F0502020204030204" pitchFamily="34" charset="0"/>
              </a:rPr>
              <a:t>, che vede le altre persone come se fosse uno spettatore, è incerto sulla realtà e su ciò che lo circonda, enfatizza e diventa partecipe della finzione.</a:t>
            </a:r>
            <a:endParaRPr lang="it-IT" dirty="0">
              <a:latin typeface="Calibri" panose="020F0502020204030204" pitchFamily="34" charset="0"/>
              <a:cs typeface="Calibri" panose="020F0502020204030204" pitchFamily="34" charset="0"/>
            </a:endParaRPr>
          </a:p>
        </p:txBody>
      </p:sp>
      <p:sp>
        <p:nvSpPr>
          <p:cNvPr id="4" name="Segnaposto numero diapositiva 3">
            <a:extLst>
              <a:ext uri="{FF2B5EF4-FFF2-40B4-BE49-F238E27FC236}">
                <a16:creationId xmlns:a16="http://schemas.microsoft.com/office/drawing/2014/main" id="{0EACB9E9-17A2-36BD-5736-656B705AB0E5}"/>
              </a:ext>
            </a:extLst>
          </p:cNvPr>
          <p:cNvSpPr>
            <a:spLocks noGrp="1"/>
          </p:cNvSpPr>
          <p:nvPr>
            <p:ph type="sldNum" sz="quarter" idx="12"/>
          </p:nvPr>
        </p:nvSpPr>
        <p:spPr/>
        <p:txBody>
          <a:bodyPr/>
          <a:lstStyle/>
          <a:p>
            <a:pPr>
              <a:defRPr/>
            </a:pPr>
            <a:fld id="{B45287F0-076E-A244-82F9-56942427F8C0}" type="slidenum">
              <a:rPr lang="it-IT" altLang="it-IT" smtClean="0"/>
              <a:pPr>
                <a:defRPr/>
              </a:pPr>
              <a:t>34</a:t>
            </a:fld>
            <a:endParaRPr lang="it-IT" altLang="it-IT"/>
          </a:p>
        </p:txBody>
      </p:sp>
    </p:spTree>
    <p:extLst>
      <p:ext uri="{BB962C8B-B14F-4D97-AF65-F5344CB8AC3E}">
        <p14:creationId xmlns:p14="http://schemas.microsoft.com/office/powerpoint/2010/main" val="1088693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0A0D69-A96B-4365-6EDB-41526BEED19F}"/>
              </a:ext>
            </a:extLst>
          </p:cNvPr>
          <p:cNvSpPr>
            <a:spLocks noGrp="1"/>
          </p:cNvSpPr>
          <p:nvPr>
            <p:ph type="title"/>
          </p:nvPr>
        </p:nvSpPr>
        <p:spPr>
          <a:xfrm>
            <a:off x="1775520" y="-99392"/>
            <a:ext cx="8640960" cy="1609725"/>
          </a:xfrm>
        </p:spPr>
        <p:txBody>
          <a:bodyPr>
            <a:normAutofit/>
          </a:bodyPr>
          <a:lstStyle/>
          <a:p>
            <a:pPr algn="ctr"/>
            <a:r>
              <a:rPr lang="it-IT" sz="4000" b="1" dirty="0">
                <a:latin typeface="Calibri" panose="020F0502020204030204" pitchFamily="34" charset="0"/>
                <a:cs typeface="Calibri" panose="020F0502020204030204" pitchFamily="34" charset="0"/>
              </a:rPr>
              <a:t>L’Alessitimia nelle Organizzazioni</a:t>
            </a:r>
          </a:p>
        </p:txBody>
      </p:sp>
      <p:sp>
        <p:nvSpPr>
          <p:cNvPr id="3" name="Segnaposto contenuto 2">
            <a:extLst>
              <a:ext uri="{FF2B5EF4-FFF2-40B4-BE49-F238E27FC236}">
                <a16:creationId xmlns:a16="http://schemas.microsoft.com/office/drawing/2014/main" id="{4BC99E6C-9200-B650-05F3-9CC2669B1366}"/>
              </a:ext>
            </a:extLst>
          </p:cNvPr>
          <p:cNvSpPr>
            <a:spLocks noGrp="1"/>
          </p:cNvSpPr>
          <p:nvPr>
            <p:ph idx="1"/>
          </p:nvPr>
        </p:nvSpPr>
        <p:spPr>
          <a:xfrm>
            <a:off x="893852" y="1124744"/>
            <a:ext cx="10818688" cy="5231606"/>
          </a:xfrm>
        </p:spPr>
        <p:txBody>
          <a:bodyPr>
            <a:normAutofit/>
          </a:bodyPr>
          <a:lstStyle/>
          <a:p>
            <a:pPr algn="just"/>
            <a:r>
              <a:rPr lang="it-IT" sz="2400" dirty="0">
                <a:solidFill>
                  <a:srgbClr val="000000"/>
                </a:solidFill>
                <a:latin typeface="Calibri" panose="020F0502020204030204" pitchFamily="34" charset="0"/>
                <a:cs typeface="Calibri" panose="020F0502020204030204" pitchFamily="34" charset="0"/>
              </a:rPr>
              <a:t>Analizzando gli attori organizzativi si può scorgere il collaboratore che appare privo di ogni carattere individuale e di ogni qualità soggettiva. Questa persona è </a:t>
            </a:r>
            <a:r>
              <a:rPr lang="it-IT" sz="2400" i="1" dirty="0">
                <a:solidFill>
                  <a:srgbClr val="000000"/>
                </a:solidFill>
                <a:latin typeface="Calibri" panose="020F0502020204030204" pitchFamily="34" charset="0"/>
                <a:cs typeface="Calibri" panose="020F0502020204030204" pitchFamily="34" charset="0"/>
              </a:rPr>
              <a:t>"incapace di esprimere sentimenti, di parlare di sé e di instaurare relazioni autentiche con gli altri".</a:t>
            </a:r>
            <a:endParaRPr lang="it-IT" sz="2400" dirty="0">
              <a:solidFill>
                <a:srgbClr val="000000"/>
              </a:solidFill>
              <a:latin typeface="Calibri" panose="020F0502020204030204" pitchFamily="34" charset="0"/>
              <a:cs typeface="Calibri" panose="020F0502020204030204" pitchFamily="34" charset="0"/>
            </a:endParaRPr>
          </a:p>
          <a:p>
            <a:pPr algn="just"/>
            <a:r>
              <a:rPr lang="it-IT" sz="2400" i="1" dirty="0">
                <a:solidFill>
                  <a:srgbClr val="000000"/>
                </a:solidFill>
                <a:latin typeface="Calibri" panose="020F0502020204030204" pitchFamily="34" charset="0"/>
                <a:cs typeface="Calibri" panose="020F0502020204030204" pitchFamily="34" charset="0"/>
              </a:rPr>
              <a:t>"…Alla passione e agli affetti preferirà (…) il ricorso all’azione, che scoprirà essere l’unica modalità attraverso la quale poter descrivere quello che sente: eviterà i conflitti, bandirà fantasie, disdegnerà i sentimenti"; "anaffettivo, an-estetico, emozionalmente deprivato, si terrà a debita distanza dal proprio mondo interno, congelerà il dialogo con gli altri, coltiverà l’apparenza".</a:t>
            </a:r>
          </a:p>
          <a:p>
            <a:pPr algn="just"/>
            <a:r>
              <a:rPr lang="it-IT" sz="2400" dirty="0" err="1">
                <a:solidFill>
                  <a:srgbClr val="000000"/>
                </a:solidFill>
                <a:latin typeface="Calibri" panose="020F0502020204030204" pitchFamily="34" charset="0"/>
                <a:cs typeface="Calibri" panose="020F0502020204030204" pitchFamily="34" charset="0"/>
              </a:rPr>
              <a:t>Kets</a:t>
            </a:r>
            <a:r>
              <a:rPr lang="it-IT" sz="2400" dirty="0">
                <a:solidFill>
                  <a:srgbClr val="000000"/>
                </a:solidFill>
                <a:latin typeface="Calibri" panose="020F0502020204030204" pitchFamily="34" charset="0"/>
                <a:cs typeface="Calibri" panose="020F0502020204030204" pitchFamily="34" charset="0"/>
              </a:rPr>
              <a:t> de Vries trasferisce così questo profilo che corrisponde al disturbo </a:t>
            </a:r>
            <a:r>
              <a:rPr lang="it-IT" sz="2400" dirty="0" err="1">
                <a:solidFill>
                  <a:srgbClr val="000000"/>
                </a:solidFill>
                <a:latin typeface="Calibri" panose="020F0502020204030204" pitchFamily="34" charset="0"/>
                <a:cs typeface="Calibri" panose="020F0502020204030204" pitchFamily="34" charset="0"/>
              </a:rPr>
              <a:t>alessitimico</a:t>
            </a:r>
            <a:r>
              <a:rPr lang="it-IT" sz="2400" dirty="0">
                <a:solidFill>
                  <a:srgbClr val="000000"/>
                </a:solidFill>
                <a:latin typeface="Calibri" panose="020F0502020204030204" pitchFamily="34" charset="0"/>
                <a:cs typeface="Calibri" panose="020F0502020204030204" pitchFamily="34" charset="0"/>
              </a:rPr>
              <a:t> al mondo dell’organizzazione. In questo contesto l’alessitimia si manifesta attraverso l’incapacità di distinguere e differenziare gli affetti, monotonia delle idee, impoverimento dell’immaginazione, mancanza di rappresentazioni simboliche, questo avviene per mascherare il senso di noia, indifferenza e frustrazione.</a:t>
            </a:r>
          </a:p>
          <a:p>
            <a:endParaRPr lang="it-IT" dirty="0"/>
          </a:p>
        </p:txBody>
      </p:sp>
      <p:sp>
        <p:nvSpPr>
          <p:cNvPr id="4" name="Segnaposto numero diapositiva 3">
            <a:extLst>
              <a:ext uri="{FF2B5EF4-FFF2-40B4-BE49-F238E27FC236}">
                <a16:creationId xmlns:a16="http://schemas.microsoft.com/office/drawing/2014/main" id="{621CF835-BDC1-AAD1-6ABA-462FDEE4FA90}"/>
              </a:ext>
            </a:extLst>
          </p:cNvPr>
          <p:cNvSpPr>
            <a:spLocks noGrp="1"/>
          </p:cNvSpPr>
          <p:nvPr>
            <p:ph type="sldNum" sz="quarter" idx="12"/>
          </p:nvPr>
        </p:nvSpPr>
        <p:spPr/>
        <p:txBody>
          <a:bodyPr/>
          <a:lstStyle/>
          <a:p>
            <a:pPr>
              <a:defRPr/>
            </a:pPr>
            <a:fld id="{B45287F0-076E-A244-82F9-56942427F8C0}" type="slidenum">
              <a:rPr lang="it-IT" altLang="it-IT" smtClean="0"/>
              <a:pPr>
                <a:defRPr/>
              </a:pPr>
              <a:t>35</a:t>
            </a:fld>
            <a:endParaRPr lang="it-IT" altLang="it-IT"/>
          </a:p>
        </p:txBody>
      </p:sp>
    </p:spTree>
    <p:extLst>
      <p:ext uri="{BB962C8B-B14F-4D97-AF65-F5344CB8AC3E}">
        <p14:creationId xmlns:p14="http://schemas.microsoft.com/office/powerpoint/2010/main" val="10734096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0A0D69-A96B-4365-6EDB-41526BEED19F}"/>
              </a:ext>
            </a:extLst>
          </p:cNvPr>
          <p:cNvSpPr>
            <a:spLocks noGrp="1"/>
          </p:cNvSpPr>
          <p:nvPr>
            <p:ph type="title"/>
          </p:nvPr>
        </p:nvSpPr>
        <p:spPr>
          <a:xfrm>
            <a:off x="1775520" y="-99392"/>
            <a:ext cx="8568952" cy="1609725"/>
          </a:xfrm>
        </p:spPr>
        <p:txBody>
          <a:bodyPr>
            <a:normAutofit/>
          </a:bodyPr>
          <a:lstStyle/>
          <a:p>
            <a:pPr algn="ctr"/>
            <a:r>
              <a:rPr lang="it-IT" sz="3200" b="1" dirty="0">
                <a:latin typeface="Calibri" panose="020F0502020204030204" pitchFamily="34" charset="0"/>
                <a:cs typeface="Calibri" panose="020F0502020204030204" pitchFamily="34" charset="0"/>
              </a:rPr>
              <a:t>L’Alessitimia nelle Organizzazioni 2</a:t>
            </a:r>
          </a:p>
        </p:txBody>
      </p:sp>
      <p:sp>
        <p:nvSpPr>
          <p:cNvPr id="3" name="Segnaposto contenuto 2">
            <a:extLst>
              <a:ext uri="{FF2B5EF4-FFF2-40B4-BE49-F238E27FC236}">
                <a16:creationId xmlns:a16="http://schemas.microsoft.com/office/drawing/2014/main" id="{4BC99E6C-9200-B650-05F3-9CC2669B1366}"/>
              </a:ext>
            </a:extLst>
          </p:cNvPr>
          <p:cNvSpPr>
            <a:spLocks noGrp="1"/>
          </p:cNvSpPr>
          <p:nvPr>
            <p:ph idx="1"/>
          </p:nvPr>
        </p:nvSpPr>
        <p:spPr>
          <a:xfrm>
            <a:off x="678093" y="1115318"/>
            <a:ext cx="11137187" cy="4627364"/>
          </a:xfrm>
        </p:spPr>
        <p:txBody>
          <a:bodyPr>
            <a:normAutofit fontScale="92500"/>
          </a:bodyPr>
          <a:lstStyle/>
          <a:p>
            <a:r>
              <a:rPr lang="it-IT" b="0" i="0" u="none" strike="noStrike" dirty="0">
                <a:solidFill>
                  <a:srgbClr val="000000"/>
                </a:solidFill>
                <a:effectLst/>
                <a:latin typeface="Calibri" panose="020F0502020204030204" pitchFamily="34" charset="0"/>
                <a:cs typeface="Calibri" panose="020F0502020204030204" pitchFamily="34" charset="0"/>
              </a:rPr>
              <a:t>Questo stato interiore comporta una scarsa empatia, distacco, indifferenza, rifugio in un mondo esterno, inseguendo il tentativo di riempire il vuoto del proprio mondo interiore. </a:t>
            </a:r>
            <a:r>
              <a:rPr lang="it-IT" b="0" i="0" u="none" strike="noStrike" dirty="0" err="1">
                <a:solidFill>
                  <a:srgbClr val="000000"/>
                </a:solidFill>
                <a:effectLst/>
                <a:latin typeface="Calibri" panose="020F0502020204030204" pitchFamily="34" charset="0"/>
                <a:cs typeface="Calibri" panose="020F0502020204030204" pitchFamily="34" charset="0"/>
              </a:rPr>
              <a:t>Kets</a:t>
            </a:r>
            <a:r>
              <a:rPr lang="it-IT" b="0" i="0" u="none" strike="noStrike" dirty="0">
                <a:solidFill>
                  <a:srgbClr val="000000"/>
                </a:solidFill>
                <a:effectLst/>
                <a:latin typeface="Calibri" panose="020F0502020204030204" pitchFamily="34" charset="0"/>
                <a:cs typeface="Calibri" panose="020F0502020204030204" pitchFamily="34" charset="0"/>
              </a:rPr>
              <a:t> de Vries descrive questi soggetti che: </a:t>
            </a:r>
            <a:r>
              <a:rPr lang="it-IT" b="0" i="1" u="none" strike="noStrike" dirty="0">
                <a:solidFill>
                  <a:srgbClr val="000000"/>
                </a:solidFill>
                <a:effectLst/>
                <a:latin typeface="Calibri" panose="020F0502020204030204" pitchFamily="34" charset="0"/>
                <a:cs typeface="Calibri" panose="020F0502020204030204" pitchFamily="34" charset="0"/>
              </a:rPr>
              <a:t>"(…) tendono a negare e rifiutare l’esistenza dei sentimenti (…) </a:t>
            </a:r>
            <a:r>
              <a:rPr lang="it-IT" b="0" i="1" u="sng" strike="noStrike" dirty="0">
                <a:solidFill>
                  <a:srgbClr val="000000"/>
                </a:solidFill>
                <a:effectLst/>
                <a:latin typeface="Calibri" panose="020F0502020204030204" pitchFamily="34" charset="0"/>
                <a:cs typeface="Calibri" panose="020F0502020204030204" pitchFamily="34" charset="0"/>
              </a:rPr>
              <a:t>data la loro capacità di rifiutare sentimenti non sperimentano conflitti intrapsichici, addirittura li ignorano. Il loro comportamento fisico è a volte quello di un robot".</a:t>
            </a:r>
          </a:p>
          <a:p>
            <a:r>
              <a:rPr lang="it-IT" b="0" i="0" u="none" strike="noStrike" dirty="0">
                <a:solidFill>
                  <a:srgbClr val="000000"/>
                </a:solidFill>
                <a:effectLst/>
                <a:latin typeface="Calibri" panose="020F0502020204030204" pitchFamily="34" charset="0"/>
                <a:cs typeface="Calibri" panose="020F0502020204030204" pitchFamily="34" charset="0"/>
              </a:rPr>
              <a:t>Diversi esemplificazioni possono spiegare meglio le "patologie organizzative", per esempio la tendenza alla "negazione dell’individualità" a favore di un conformismo, l’accentuazione della mediocrità, l’esclusione dell’imprevedibilità e i ripetuti tentativi di disincentivare la creatività, le innovazioni, le idee e le intuizioni individuali che potrebbero influenzare negativamente il controllo, la prevedibilità  e la gestione degli situazioni.</a:t>
            </a:r>
            <a:endParaRPr lang="it-IT" dirty="0">
              <a:latin typeface="Calibri" panose="020F0502020204030204" pitchFamily="34" charset="0"/>
              <a:cs typeface="Calibri" panose="020F0502020204030204" pitchFamily="34" charset="0"/>
            </a:endParaRPr>
          </a:p>
        </p:txBody>
      </p:sp>
      <p:sp>
        <p:nvSpPr>
          <p:cNvPr id="4" name="Segnaposto numero diapositiva 3">
            <a:extLst>
              <a:ext uri="{FF2B5EF4-FFF2-40B4-BE49-F238E27FC236}">
                <a16:creationId xmlns:a16="http://schemas.microsoft.com/office/drawing/2014/main" id="{621CF835-BDC1-AAD1-6ABA-462FDEE4FA90}"/>
              </a:ext>
            </a:extLst>
          </p:cNvPr>
          <p:cNvSpPr>
            <a:spLocks noGrp="1"/>
          </p:cNvSpPr>
          <p:nvPr>
            <p:ph type="sldNum" sz="quarter" idx="12"/>
          </p:nvPr>
        </p:nvSpPr>
        <p:spPr/>
        <p:txBody>
          <a:bodyPr/>
          <a:lstStyle/>
          <a:p>
            <a:pPr>
              <a:defRPr/>
            </a:pPr>
            <a:fld id="{B45287F0-076E-A244-82F9-56942427F8C0}" type="slidenum">
              <a:rPr lang="it-IT" altLang="it-IT" smtClean="0"/>
              <a:pPr>
                <a:defRPr/>
              </a:pPr>
              <a:t>36</a:t>
            </a:fld>
            <a:endParaRPr lang="it-IT" altLang="it-IT"/>
          </a:p>
        </p:txBody>
      </p:sp>
    </p:spTree>
    <p:extLst>
      <p:ext uri="{BB962C8B-B14F-4D97-AF65-F5344CB8AC3E}">
        <p14:creationId xmlns:p14="http://schemas.microsoft.com/office/powerpoint/2010/main" val="33222965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CasellaDiTesto 1">
            <a:extLst>
              <a:ext uri="{FF2B5EF4-FFF2-40B4-BE49-F238E27FC236}">
                <a16:creationId xmlns:a16="http://schemas.microsoft.com/office/drawing/2014/main" id="{0C69B172-41F5-75B3-7677-0DE5AE63ED46}"/>
              </a:ext>
            </a:extLst>
          </p:cNvPr>
          <p:cNvSpPr txBox="1">
            <a:spLocks noChangeArrowheads="1"/>
          </p:cNvSpPr>
          <p:nvPr/>
        </p:nvSpPr>
        <p:spPr bwMode="auto">
          <a:xfrm>
            <a:off x="2641600" y="192481"/>
            <a:ext cx="7112000"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it-IT" altLang="it-IT" sz="3600" b="1" dirty="0">
                <a:cs typeface="Calibri" panose="020F0502020204030204" pitchFamily="34" charset="0"/>
              </a:rPr>
              <a:t>La resilienza e il coping</a:t>
            </a:r>
          </a:p>
          <a:p>
            <a:pPr algn="ctr" eaLnBrk="1" hangingPunct="1"/>
            <a:endParaRPr lang="it-IT" altLang="it-IT" sz="2100" b="1" dirty="0">
              <a:latin typeface="Garamond" panose="02020404030301010803" pitchFamily="18" charset="0"/>
            </a:endParaRPr>
          </a:p>
        </p:txBody>
      </p:sp>
      <p:sp>
        <p:nvSpPr>
          <p:cNvPr id="48130" name="Rettangolo 3">
            <a:extLst>
              <a:ext uri="{FF2B5EF4-FFF2-40B4-BE49-F238E27FC236}">
                <a16:creationId xmlns:a16="http://schemas.microsoft.com/office/drawing/2014/main" id="{8C40E2FE-2572-F2FB-63C4-BF0E283DA768}"/>
              </a:ext>
            </a:extLst>
          </p:cNvPr>
          <p:cNvSpPr>
            <a:spLocks noChangeArrowheads="1"/>
          </p:cNvSpPr>
          <p:nvPr/>
        </p:nvSpPr>
        <p:spPr bwMode="auto">
          <a:xfrm>
            <a:off x="791109" y="1297543"/>
            <a:ext cx="10880333"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it-IT" altLang="it-IT" sz="3200" dirty="0">
                <a:cs typeface="Calibri" panose="020F0502020204030204" pitchFamily="34" charset="0"/>
              </a:rPr>
              <a:t>La resilienza come afferma </a:t>
            </a:r>
            <a:r>
              <a:rPr lang="it-IT" altLang="it-IT" sz="3200" dirty="0" err="1">
                <a:cs typeface="Calibri" panose="020F0502020204030204" pitchFamily="34" charset="0"/>
              </a:rPr>
              <a:t>Goleman</a:t>
            </a:r>
            <a:r>
              <a:rPr lang="it-IT" altLang="it-IT" sz="3200" dirty="0">
                <a:cs typeface="Calibri" panose="020F0502020204030204" pitchFamily="34" charset="0"/>
              </a:rPr>
              <a:t> è «la capacità umana di affrontare le avversità della vita, superarle e uscirne rinforzato o addirittura trasformato» e le strategie di coping ( dall’inglese “to </a:t>
            </a:r>
            <a:r>
              <a:rPr lang="it-IT" altLang="it-IT" sz="3200" dirty="0" err="1">
                <a:cs typeface="Calibri" panose="020F0502020204030204" pitchFamily="34" charset="0"/>
              </a:rPr>
              <a:t>cope</a:t>
            </a:r>
            <a:r>
              <a:rPr lang="it-IT" altLang="it-IT" sz="3200" dirty="0">
                <a:cs typeface="Calibri" panose="020F0502020204030204" pitchFamily="34" charset="0"/>
              </a:rPr>
              <a:t>” che significa fronteggiare) che tendono a gestire eventi stressanti, rappresentano il supporto adattativo e operativo che consente al soggetto di gestire, ridurre o tollerare lo stress e il conflitto.</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42C54473-295F-4CEA-2FFF-FA16EFEC4123}"/>
              </a:ext>
            </a:extLst>
          </p:cNvPr>
          <p:cNvSpPr>
            <a:spLocks noGrp="1"/>
          </p:cNvSpPr>
          <p:nvPr>
            <p:ph type="sldNum" sz="quarter" idx="12"/>
          </p:nvPr>
        </p:nvSpPr>
        <p:spPr/>
        <p:txBody>
          <a:bodyPr/>
          <a:lstStyle/>
          <a:p>
            <a:pPr>
              <a:defRPr/>
            </a:pPr>
            <a:fld id="{EEBECF28-7889-7A43-B26C-E18642943931}" type="slidenum">
              <a:rPr lang="it-IT" altLang="it-IT" smtClean="0"/>
              <a:pPr>
                <a:defRPr/>
              </a:pPr>
              <a:t>38</a:t>
            </a:fld>
            <a:endParaRPr lang="it-IT" altLang="it-IT"/>
          </a:p>
        </p:txBody>
      </p:sp>
      <p:sp>
        <p:nvSpPr>
          <p:cNvPr id="7" name="CasellaDiTesto 6">
            <a:extLst>
              <a:ext uri="{FF2B5EF4-FFF2-40B4-BE49-F238E27FC236}">
                <a16:creationId xmlns:a16="http://schemas.microsoft.com/office/drawing/2014/main" id="{3E4B3431-A401-A2F9-051A-FB87B4D5FE02}"/>
              </a:ext>
            </a:extLst>
          </p:cNvPr>
          <p:cNvSpPr txBox="1"/>
          <p:nvPr/>
        </p:nvSpPr>
        <p:spPr>
          <a:xfrm>
            <a:off x="595901" y="312378"/>
            <a:ext cx="11291299" cy="6370975"/>
          </a:xfrm>
          <a:prstGeom prst="rect">
            <a:avLst/>
          </a:prstGeom>
          <a:noFill/>
        </p:spPr>
        <p:txBody>
          <a:bodyPr wrap="square">
            <a:spAutoFit/>
          </a:bodyPr>
          <a:lstStyle/>
          <a:p>
            <a:pPr algn="ctr"/>
            <a:r>
              <a:rPr lang="it-IT" sz="2800" b="1" dirty="0"/>
              <a:t>Il modello sulla relazione tra stress e coping </a:t>
            </a:r>
          </a:p>
          <a:p>
            <a:r>
              <a:rPr lang="it-IT" sz="2400" dirty="0"/>
              <a:t>Considera lo stress come un insieme di processi che implicano transazioni fra l’individuo e l’ambiente. La persona è vista come un agente attivo, in grado di influenzare l’impatto degli eventi stressanti mediante strategie emotive, cognitive e comportamentali</a:t>
            </a:r>
          </a:p>
          <a:p>
            <a:r>
              <a:rPr lang="it-IT" sz="2400" dirty="0"/>
              <a:t>Si ha percezione dello stress quando la persona avverte una discrepanza tra le richieste poste dalla situazione e le risorse di cui dispone per fronteggiarle. </a:t>
            </a:r>
          </a:p>
          <a:p>
            <a:r>
              <a:rPr lang="it-IT" sz="2400" dirty="0"/>
              <a:t>Il processo di coping implica, quindi, un’</a:t>
            </a:r>
            <a:r>
              <a:rPr lang="it-IT" sz="2400" dirty="0" err="1"/>
              <a:t>attivita</a:t>
            </a:r>
            <a:r>
              <a:rPr lang="it-IT" sz="2400" dirty="0"/>
              <a:t>̀ cognitiva che consiste in una duplice valutazione della situazione: </a:t>
            </a:r>
          </a:p>
          <a:p>
            <a:r>
              <a:rPr lang="it-IT" sz="2400" dirty="0"/>
              <a:t>1. Al verificarsi di un evento stressante le persone cercano di stabilirne il significato e il possibile effetto sul benessere; </a:t>
            </a:r>
          </a:p>
          <a:p>
            <a:r>
              <a:rPr lang="it-IT" sz="2400" dirty="0"/>
              <a:t>2. Cercano di verificare gli effetti delle risposte sulla base dei cambiamenti avvenuti nelle condizioni interne ed esterne. </a:t>
            </a:r>
          </a:p>
          <a:p>
            <a:r>
              <a:rPr lang="it-IT" sz="2400" dirty="0"/>
              <a:t>Le ricerche hanno individuato vari stili di coping: </a:t>
            </a:r>
          </a:p>
          <a:p>
            <a:pPr>
              <a:buFont typeface="Arial" panose="020B0604020202020204" pitchFamily="34" charset="0"/>
              <a:buChar char="•"/>
            </a:pPr>
            <a:r>
              <a:rPr lang="it-IT" sz="2400" b="1" dirty="0"/>
              <a:t>Centrato sul problema </a:t>
            </a:r>
            <a:r>
              <a:rPr lang="it-IT" sz="2400" dirty="0"/>
              <a:t>o strumentale tentativo di modificare la situazione; </a:t>
            </a:r>
          </a:p>
          <a:p>
            <a:pPr>
              <a:buFont typeface="Arial" panose="020B0604020202020204" pitchFamily="34" charset="0"/>
              <a:buChar char="•"/>
            </a:pPr>
            <a:r>
              <a:rPr lang="it-IT" sz="2400" b="1" dirty="0"/>
              <a:t>Centrato sulle emozioni </a:t>
            </a:r>
            <a:r>
              <a:rPr lang="it-IT" sz="2400" dirty="0"/>
              <a:t>o palliativo cerca di ridurre le emozioni negative che derivano dalla percezione dello stress; </a:t>
            </a:r>
          </a:p>
          <a:p>
            <a:pPr>
              <a:buFont typeface="Arial" panose="020B0604020202020204" pitchFamily="34" charset="0"/>
              <a:buChar char="•"/>
            </a:pPr>
            <a:r>
              <a:rPr lang="it-IT" sz="2400" b="1" dirty="0"/>
              <a:t>Orientato all’evitamento </a:t>
            </a:r>
            <a:r>
              <a:rPr lang="it-IT" sz="2400" dirty="0"/>
              <a:t>con </a:t>
            </a:r>
            <a:r>
              <a:rPr lang="it-IT" sz="2400" dirty="0" err="1"/>
              <a:t>attivita</a:t>
            </a:r>
            <a:r>
              <a:rPr lang="it-IT" sz="2400" dirty="0"/>
              <a:t>̀ sostitutive. </a:t>
            </a:r>
            <a:endParaRPr lang="it-IT" sz="2000" dirty="0"/>
          </a:p>
        </p:txBody>
      </p:sp>
    </p:spTree>
    <p:extLst>
      <p:ext uri="{BB962C8B-B14F-4D97-AF65-F5344CB8AC3E}">
        <p14:creationId xmlns:p14="http://schemas.microsoft.com/office/powerpoint/2010/main" val="36878264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39EFA718-0969-6B92-B446-EA48B331708E}"/>
              </a:ext>
            </a:extLst>
          </p:cNvPr>
          <p:cNvSpPr>
            <a:spLocks noGrp="1"/>
          </p:cNvSpPr>
          <p:nvPr>
            <p:ph type="sldNum" sz="quarter" idx="12"/>
          </p:nvPr>
        </p:nvSpPr>
        <p:spPr/>
        <p:txBody>
          <a:bodyPr/>
          <a:lstStyle/>
          <a:p>
            <a:pPr>
              <a:defRPr/>
            </a:pPr>
            <a:fld id="{80103503-BF05-2D49-A752-3BE27592DE69}" type="slidenum">
              <a:rPr lang="it-IT" altLang="it-IT" smtClean="0"/>
              <a:pPr>
                <a:defRPr/>
              </a:pPr>
              <a:t>39</a:t>
            </a:fld>
            <a:endParaRPr lang="it-IT" altLang="it-IT"/>
          </a:p>
        </p:txBody>
      </p:sp>
      <p:sp>
        <p:nvSpPr>
          <p:cNvPr id="4" name="CasellaDiTesto 3">
            <a:extLst>
              <a:ext uri="{FF2B5EF4-FFF2-40B4-BE49-F238E27FC236}">
                <a16:creationId xmlns:a16="http://schemas.microsoft.com/office/drawing/2014/main" id="{C7A56F03-DE29-A1E4-75A3-D39F331EF466}"/>
              </a:ext>
            </a:extLst>
          </p:cNvPr>
          <p:cNvSpPr txBox="1"/>
          <p:nvPr/>
        </p:nvSpPr>
        <p:spPr>
          <a:xfrm>
            <a:off x="575353" y="142670"/>
            <a:ext cx="11116638" cy="6524863"/>
          </a:xfrm>
          <a:prstGeom prst="rect">
            <a:avLst/>
          </a:prstGeom>
          <a:noFill/>
        </p:spPr>
        <p:txBody>
          <a:bodyPr wrap="square">
            <a:spAutoFit/>
          </a:bodyPr>
          <a:lstStyle/>
          <a:p>
            <a:pPr algn="ctr"/>
            <a:r>
              <a:rPr lang="it-IT" sz="2400" b="1" dirty="0">
                <a:latin typeface="Calibri" panose="020F0502020204030204" pitchFamily="34" charset="0"/>
                <a:cs typeface="Calibri" panose="020F0502020204030204" pitchFamily="34" charset="0"/>
              </a:rPr>
              <a:t>Il ruolo della persona nella valutazione cognitiva e strategie di coping </a:t>
            </a:r>
          </a:p>
          <a:p>
            <a:endParaRPr lang="it-IT" sz="2000" dirty="0">
              <a:latin typeface="Calibri" panose="020F0502020204030204" pitchFamily="34" charset="0"/>
              <a:cs typeface="Calibri" panose="020F0502020204030204" pitchFamily="34" charset="0"/>
            </a:endParaRPr>
          </a:p>
          <a:p>
            <a:r>
              <a:rPr lang="it-IT" sz="2000" dirty="0">
                <a:latin typeface="Calibri" panose="020F0502020204030204" pitchFamily="34" charset="0"/>
                <a:cs typeface="Calibri" panose="020F0502020204030204" pitchFamily="34" charset="0"/>
              </a:rPr>
              <a:t>Lazarus ha evidenziato che nessun evento </a:t>
            </a:r>
            <a:r>
              <a:rPr lang="it-IT" sz="2000" dirty="0" err="1">
                <a:latin typeface="Calibri" panose="020F0502020204030204" pitchFamily="34" charset="0"/>
                <a:cs typeface="Calibri" panose="020F0502020204030204" pitchFamily="34" charset="0"/>
              </a:rPr>
              <a:t>puo</a:t>
            </a:r>
            <a:r>
              <a:rPr lang="it-IT" sz="2000" dirty="0">
                <a:latin typeface="Calibri" panose="020F0502020204030204" pitchFamily="34" charset="0"/>
                <a:cs typeface="Calibri" panose="020F0502020204030204" pitchFamily="34" charset="0"/>
              </a:rPr>
              <a:t>̀ essere indicato come stressante senza la valutazione della persona.</a:t>
            </a:r>
          </a:p>
          <a:p>
            <a:r>
              <a:rPr lang="it-IT" sz="2000" dirty="0">
                <a:latin typeface="Calibri" panose="020F0502020204030204" pitchFamily="34" charset="0"/>
                <a:cs typeface="Calibri" panose="020F0502020204030204" pitchFamily="34" charset="0"/>
              </a:rPr>
              <a:t>Il processo di </a:t>
            </a:r>
            <a:r>
              <a:rPr lang="it-IT" sz="2000" dirty="0" err="1">
                <a:latin typeface="Calibri" panose="020F0502020204030204" pitchFamily="34" charset="0"/>
                <a:cs typeface="Calibri" panose="020F0502020204030204" pitchFamily="34" charset="0"/>
              </a:rPr>
              <a:t>appraisal</a:t>
            </a:r>
            <a:r>
              <a:rPr lang="it-IT" sz="2000" dirty="0">
                <a:latin typeface="Calibri" panose="020F0502020204030204" pitchFamily="34" charset="0"/>
                <a:cs typeface="Calibri" panose="020F0502020204030204" pitchFamily="34" charset="0"/>
              </a:rPr>
              <a:t> cognitivo assume la funzione di mediazione fra le richieste e le risorse ambientali, da un lato, e l’insieme degli scopi e delle credenze personali del soggetto. </a:t>
            </a:r>
          </a:p>
          <a:p>
            <a:r>
              <a:rPr lang="it-IT" sz="2000" dirty="0">
                <a:latin typeface="Calibri" panose="020F0502020204030204" pitchFamily="34" charset="0"/>
                <a:cs typeface="Calibri" panose="020F0502020204030204" pitchFamily="34" charset="0"/>
              </a:rPr>
              <a:t>Il processo è stato distinto in due fasi: </a:t>
            </a:r>
          </a:p>
          <a:p>
            <a:pPr marL="742950" lvl="1" indent="-285750">
              <a:buFont typeface="+mj-lt"/>
              <a:buAutoNum type="arabicPeriod"/>
            </a:pPr>
            <a:r>
              <a:rPr lang="it-IT" sz="2000" dirty="0">
                <a:latin typeface="Calibri" panose="020F0502020204030204" pitchFamily="34" charset="0"/>
                <a:cs typeface="Calibri" panose="020F0502020204030204" pitchFamily="34" charset="0"/>
              </a:rPr>
              <a:t>Primario valuta se il problema sussiste </a:t>
            </a:r>
          </a:p>
          <a:p>
            <a:pPr marL="742950" lvl="1" indent="-285750">
              <a:buFont typeface="+mj-lt"/>
              <a:buAutoNum type="arabicPeriod"/>
            </a:pPr>
            <a:r>
              <a:rPr lang="it-IT" sz="2000" dirty="0">
                <a:latin typeface="Calibri" panose="020F0502020204030204" pitchFamily="34" charset="0"/>
                <a:cs typeface="Calibri" panose="020F0502020204030204" pitchFamily="34" charset="0"/>
              </a:rPr>
              <a:t>Secondario valuta le risorse personali dei soggetti nell’affrontare i problemi.</a:t>
            </a:r>
            <a:br>
              <a:rPr lang="it-IT" sz="2000" dirty="0">
                <a:latin typeface="Calibri" panose="020F0502020204030204" pitchFamily="34" charset="0"/>
                <a:cs typeface="Calibri" panose="020F0502020204030204" pitchFamily="34" charset="0"/>
              </a:rPr>
            </a:br>
            <a:r>
              <a:rPr lang="it-IT" sz="2000" dirty="0">
                <a:latin typeface="Calibri" panose="020F0502020204030204" pitchFamily="34" charset="0"/>
                <a:cs typeface="Calibri" panose="020F0502020204030204" pitchFamily="34" charset="0"/>
              </a:rPr>
              <a:t>L’esito del processo è la risposta di coping ( o la non risposta )</a:t>
            </a:r>
          </a:p>
          <a:p>
            <a:pPr lvl="1"/>
            <a:endParaRPr lang="it-IT" sz="2000" dirty="0">
              <a:latin typeface="Calibri" panose="020F0502020204030204" pitchFamily="34" charset="0"/>
              <a:cs typeface="Calibri" panose="020F0502020204030204" pitchFamily="34" charset="0"/>
            </a:endParaRPr>
          </a:p>
          <a:p>
            <a:pPr lvl="1"/>
            <a:r>
              <a:rPr lang="it-IT" sz="2000" dirty="0">
                <a:latin typeface="Calibri" panose="020F0502020204030204" pitchFamily="34" charset="0"/>
                <a:cs typeface="Calibri" panose="020F0502020204030204" pitchFamily="34" charset="0"/>
              </a:rPr>
              <a:t>Viene definito </a:t>
            </a:r>
            <a:r>
              <a:rPr lang="it-IT" sz="2000" dirty="0" err="1">
                <a:latin typeface="Calibri" panose="020F0502020204030204" pitchFamily="34" charset="0"/>
                <a:cs typeface="Calibri" panose="020F0502020204030204" pitchFamily="34" charset="0"/>
              </a:rPr>
              <a:t>appraisal</a:t>
            </a:r>
            <a:r>
              <a:rPr lang="it-IT" sz="2000" dirty="0">
                <a:latin typeface="Calibri" panose="020F0502020204030204" pitchFamily="34" charset="0"/>
                <a:cs typeface="Calibri" panose="020F0502020204030204" pitchFamily="34" charset="0"/>
              </a:rPr>
              <a:t> la negoziazione fra le richieste dell’ambiente e la gerarchia degli scopi e delle credenze dell’individuo, assegnando un ruolo fondamentale alla motivazione e alle cognizioni preesistenti ( l’aspetto motivazionale si riferisce al fatto che la valutazione della minaccia è direttamente legata all’impegno personale nel fronteggiarla ).</a:t>
            </a:r>
            <a:br>
              <a:rPr lang="it-IT" sz="2000" dirty="0">
                <a:latin typeface="Calibri" panose="020F0502020204030204" pitchFamily="34" charset="0"/>
                <a:cs typeface="Calibri" panose="020F0502020204030204" pitchFamily="34" charset="0"/>
              </a:rPr>
            </a:br>
            <a:r>
              <a:rPr lang="it-IT" sz="2000" dirty="0">
                <a:latin typeface="Calibri" panose="020F0502020204030204" pitchFamily="34" charset="0"/>
                <a:cs typeface="Calibri" panose="020F0502020204030204" pitchFamily="34" charset="0"/>
              </a:rPr>
              <a:t>Il processo di </a:t>
            </a:r>
            <a:r>
              <a:rPr lang="it-IT" sz="2000" dirty="0" err="1">
                <a:latin typeface="Calibri" panose="020F0502020204030204" pitchFamily="34" charset="0"/>
                <a:cs typeface="Calibri" panose="020F0502020204030204" pitchFamily="34" charset="0"/>
              </a:rPr>
              <a:t>appraisal</a:t>
            </a:r>
            <a:r>
              <a:rPr lang="it-IT" sz="2000" dirty="0">
                <a:latin typeface="Calibri" panose="020F0502020204030204" pitchFamily="34" charset="0"/>
                <a:cs typeface="Calibri" panose="020F0502020204030204" pitchFamily="34" charset="0"/>
              </a:rPr>
              <a:t> chiama in causa una </a:t>
            </a:r>
            <a:r>
              <a:rPr lang="it-IT" sz="2000" dirty="0" err="1">
                <a:latin typeface="Calibri" panose="020F0502020204030204" pitchFamily="34" charset="0"/>
                <a:cs typeface="Calibri" panose="020F0502020204030204" pitchFamily="34" charset="0"/>
              </a:rPr>
              <a:t>molteplicita</a:t>
            </a:r>
            <a:r>
              <a:rPr lang="it-IT" sz="2000" dirty="0">
                <a:latin typeface="Calibri" panose="020F0502020204030204" pitchFamily="34" charset="0"/>
                <a:cs typeface="Calibri" panose="020F0502020204030204" pitchFamily="34" charset="0"/>
              </a:rPr>
              <a:t>̀ di fattori, collocandosi chiaramente nell’intersezione fra individuo e contesto, ma rimane un processo essenzialmente individuale, infatti va considerato che gli </a:t>
            </a:r>
            <a:r>
              <a:rPr lang="it-IT" sz="2000" dirty="0" err="1">
                <a:latin typeface="Calibri" panose="020F0502020204030204" pitchFamily="34" charset="0"/>
                <a:cs typeface="Calibri" panose="020F0502020204030204" pitchFamily="34" charset="0"/>
              </a:rPr>
              <a:t>stressor</a:t>
            </a:r>
            <a:r>
              <a:rPr lang="it-IT" sz="2000" dirty="0">
                <a:latin typeface="Calibri" panose="020F0502020204030204" pitchFamily="34" charset="0"/>
                <a:cs typeface="Calibri" panose="020F0502020204030204" pitchFamily="34" charset="0"/>
              </a:rPr>
              <a:t> sono sperimentati all’interno di un contesto sociale e in molti casi sono meglio descrivibili come «</a:t>
            </a:r>
            <a:r>
              <a:rPr lang="it-IT" sz="2000" dirty="0" err="1">
                <a:latin typeface="Calibri" panose="020F0502020204030204" pitchFamily="34" charset="0"/>
                <a:cs typeface="Calibri" panose="020F0502020204030204" pitchFamily="34" charset="0"/>
              </a:rPr>
              <a:t>proprieta</a:t>
            </a:r>
            <a:r>
              <a:rPr lang="it-IT" sz="2000" dirty="0">
                <a:latin typeface="Calibri" panose="020F0502020204030204" pitchFamily="34" charset="0"/>
                <a:cs typeface="Calibri" panose="020F0502020204030204" pitchFamily="34" charset="0"/>
              </a:rPr>
              <a:t>̀» di un sistema sociale, piuttosto che esclusivamente dell’individuo.</a:t>
            </a:r>
            <a:br>
              <a:rPr lang="it-IT" sz="1600" dirty="0">
                <a:latin typeface="Calibri" panose="020F0502020204030204" pitchFamily="34" charset="0"/>
                <a:cs typeface="Calibri" panose="020F0502020204030204" pitchFamily="34" charset="0"/>
              </a:rPr>
            </a:br>
            <a:endParaRPr lang="it-IT"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651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C700D391-AD24-C210-3BC8-0B8A4312C164}"/>
              </a:ext>
            </a:extLst>
          </p:cNvPr>
          <p:cNvSpPr>
            <a:spLocks noGrp="1" noChangeArrowheads="1"/>
          </p:cNvSpPr>
          <p:nvPr>
            <p:ph idx="1"/>
          </p:nvPr>
        </p:nvSpPr>
        <p:spPr>
          <a:xfrm>
            <a:off x="2027238" y="1071564"/>
            <a:ext cx="8183562" cy="5214937"/>
          </a:xfrm>
        </p:spPr>
        <p:txBody>
          <a:bodyPr rtlCol="0">
            <a:normAutofit fontScale="77500" lnSpcReduction="20000"/>
          </a:bodyPr>
          <a:lstStyle/>
          <a:p>
            <a:pPr marL="548640" indent="-411480">
              <a:buClr>
                <a:schemeClr val="tx1">
                  <a:shade val="95000"/>
                </a:schemeClr>
              </a:buClr>
              <a:buNone/>
              <a:defRPr/>
            </a:pPr>
            <a:r>
              <a:rPr lang="it-IT" dirty="0">
                <a:solidFill>
                  <a:schemeClr val="tx1">
                    <a:lumMod val="85000"/>
                    <a:lumOff val="15000"/>
                  </a:schemeClr>
                </a:solidFill>
              </a:rPr>
              <a:t> </a:t>
            </a:r>
          </a:p>
          <a:p>
            <a:pPr marL="548640" indent="-411480">
              <a:buClr>
                <a:schemeClr val="tx1">
                  <a:shade val="95000"/>
                </a:schemeClr>
              </a:buClr>
              <a:buNone/>
              <a:defRPr/>
            </a:pPr>
            <a:r>
              <a:rPr lang="it-IT" sz="4000" i="1" dirty="0">
                <a:solidFill>
                  <a:schemeClr val="tx1">
                    <a:lumMod val="85000"/>
                    <a:lumOff val="15000"/>
                  </a:schemeClr>
                </a:solidFill>
                <a:latin typeface="Bookman Old Style" pitchFamily="18" charset="0"/>
              </a:rPr>
              <a:t>“La salute è una condizione di armonico equilibrio, fisico e psichico, dell’individuo, dinamicamente integrato nel suo ambiente naturale e sociale”</a:t>
            </a:r>
            <a:r>
              <a:rPr lang="it-IT" sz="4000" dirty="0">
                <a:solidFill>
                  <a:schemeClr val="tx1">
                    <a:lumMod val="85000"/>
                    <a:lumOff val="15000"/>
                  </a:schemeClr>
                </a:solidFill>
                <a:latin typeface="Bookman Old Style" pitchFamily="18" charset="0"/>
              </a:rPr>
              <a:t>.  (</a:t>
            </a:r>
            <a:r>
              <a:rPr lang="it-IT" sz="4000" dirty="0" err="1">
                <a:solidFill>
                  <a:schemeClr val="tx1">
                    <a:lumMod val="85000"/>
                    <a:lumOff val="15000"/>
                  </a:schemeClr>
                </a:solidFill>
                <a:latin typeface="Bookman Old Style" pitchFamily="18" charset="0"/>
              </a:rPr>
              <a:t>Seppilli</a:t>
            </a:r>
            <a:r>
              <a:rPr lang="it-IT" sz="4000" dirty="0">
                <a:solidFill>
                  <a:schemeClr val="tx1">
                    <a:lumMod val="85000"/>
                    <a:lumOff val="15000"/>
                  </a:schemeClr>
                </a:solidFill>
                <a:latin typeface="Bookman Old Style" pitchFamily="18" charset="0"/>
              </a:rPr>
              <a:t>)</a:t>
            </a:r>
          </a:p>
          <a:p>
            <a:pPr marL="548640" indent="-411480">
              <a:buClr>
                <a:schemeClr val="tx1">
                  <a:shade val="95000"/>
                </a:schemeClr>
              </a:buClr>
              <a:buNone/>
              <a:defRPr/>
            </a:pPr>
            <a:r>
              <a:rPr lang="it-IT" sz="4000" dirty="0">
                <a:solidFill>
                  <a:schemeClr val="tx1">
                    <a:lumMod val="85000"/>
                    <a:lumOff val="15000"/>
                  </a:schemeClr>
                </a:solidFill>
                <a:latin typeface="Bookman Old Style" pitchFamily="18" charset="0"/>
              </a:rPr>
              <a:t>Le parole “armonico equilibrio” all’interno della definizione dà una dimensione dinamica alla salute. </a:t>
            </a:r>
          </a:p>
          <a:p>
            <a:pPr marL="548640" indent="-411480">
              <a:buClr>
                <a:schemeClr val="tx1">
                  <a:shade val="95000"/>
                </a:schemeClr>
              </a:buClr>
              <a:buNone/>
              <a:defRPr/>
            </a:pPr>
            <a:r>
              <a:rPr lang="it-IT" sz="4000" dirty="0">
                <a:solidFill>
                  <a:schemeClr val="tx1">
                    <a:lumMod val="85000"/>
                    <a:lumOff val="15000"/>
                  </a:schemeClr>
                </a:solidFill>
                <a:latin typeface="Bookman Old Style" pitchFamily="18" charset="0"/>
              </a:rPr>
              <a:t>L’equilibrio diventa una costante giocata tra interno, la capacità di controllo ed esterno, la situazione favorevole o sfavorevole dell’ambiente reale o percepita</a:t>
            </a:r>
            <a:endParaRPr lang="it-IT" sz="3400" dirty="0">
              <a:solidFill>
                <a:schemeClr val="tx1">
                  <a:lumMod val="85000"/>
                  <a:lumOff val="15000"/>
                </a:schemeClr>
              </a:solidFill>
              <a:latin typeface="Bookman Old Style" pitchFamily="18" charset="0"/>
            </a:endParaRPr>
          </a:p>
          <a:p>
            <a:pPr marL="548640" indent="-411480">
              <a:buClr>
                <a:schemeClr val="tx1">
                  <a:shade val="95000"/>
                </a:schemeClr>
              </a:buClr>
              <a:buFont typeface="Wingdings 2"/>
              <a:buChar char=""/>
              <a:defRPr/>
            </a:pPr>
            <a:endParaRPr lang="it-IT" dirty="0">
              <a:solidFill>
                <a:schemeClr val="tx1">
                  <a:lumMod val="85000"/>
                  <a:lumOff val="15000"/>
                </a:schemeClr>
              </a:solidFill>
            </a:endParaRPr>
          </a:p>
        </p:txBody>
      </p:sp>
      <p:sp>
        <p:nvSpPr>
          <p:cNvPr id="18434" name="Segnaposto numero diapositiva 5">
            <a:extLst>
              <a:ext uri="{FF2B5EF4-FFF2-40B4-BE49-F238E27FC236}">
                <a16:creationId xmlns:a16="http://schemas.microsoft.com/office/drawing/2014/main" id="{BD8DDBA0-A3DC-355C-DB6C-194A5D4A5F0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6A30EF69-42D4-024E-84AD-E9B02D6B7AAB}" type="slidenum">
              <a:rPr lang="it-IT" altLang="it-IT" sz="1200">
                <a:solidFill>
                  <a:srgbClr val="045C75"/>
                </a:solidFill>
                <a:latin typeface="Verdana" panose="020B0604030504040204" pitchFamily="34" charset="0"/>
              </a:rPr>
              <a:pPr fontAlgn="base">
                <a:lnSpc>
                  <a:spcPct val="100000"/>
                </a:lnSpc>
                <a:spcBef>
                  <a:spcPct val="0"/>
                </a:spcBef>
                <a:spcAft>
                  <a:spcPct val="0"/>
                </a:spcAft>
                <a:buFontTx/>
                <a:buNone/>
              </a:pPr>
              <a:t>4</a:t>
            </a:fld>
            <a:endParaRPr lang="it-IT" altLang="it-IT" sz="1200">
              <a:solidFill>
                <a:srgbClr val="045C75"/>
              </a:solidFill>
              <a:latin typeface="Verdana" panose="020B0604030504040204" pitchFamily="34" charset="0"/>
            </a:endParaRPr>
          </a:p>
        </p:txBody>
      </p:sp>
      <p:sp>
        <p:nvSpPr>
          <p:cNvPr id="18435" name="CasellaDiTesto 4">
            <a:extLst>
              <a:ext uri="{FF2B5EF4-FFF2-40B4-BE49-F238E27FC236}">
                <a16:creationId xmlns:a16="http://schemas.microsoft.com/office/drawing/2014/main" id="{B50D2AAF-1FFB-87D6-E76C-D9F38B1D6B89}"/>
              </a:ext>
            </a:extLst>
          </p:cNvPr>
          <p:cNvSpPr txBox="1">
            <a:spLocks noChangeArrowheads="1"/>
          </p:cNvSpPr>
          <p:nvPr/>
        </p:nvSpPr>
        <p:spPr bwMode="auto">
          <a:xfrm>
            <a:off x="1524000" y="285751"/>
            <a:ext cx="8929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0"/>
              </a:spcBef>
              <a:buFontTx/>
              <a:buNone/>
            </a:pPr>
            <a:r>
              <a:rPr lang="it-IT" altLang="it-IT" sz="3600" b="1">
                <a:latin typeface="Bookman Old Style" panose="02050604050505020204" pitchFamily="18" charset="0"/>
              </a:rPr>
              <a:t>Il concetto di salute</a:t>
            </a:r>
            <a:endParaRPr lang="it-IT" altLang="it-IT" sz="4400">
              <a:latin typeface="Verdana" panose="020B060403050404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CasellaDiTesto 1">
            <a:extLst>
              <a:ext uri="{FF2B5EF4-FFF2-40B4-BE49-F238E27FC236}">
                <a16:creationId xmlns:a16="http://schemas.microsoft.com/office/drawing/2014/main" id="{07023A31-3C8F-F128-A7D5-DBDDCFA95D71}"/>
              </a:ext>
            </a:extLst>
          </p:cNvPr>
          <p:cNvSpPr txBox="1">
            <a:spLocks noChangeArrowheads="1"/>
          </p:cNvSpPr>
          <p:nvPr/>
        </p:nvSpPr>
        <p:spPr bwMode="auto">
          <a:xfrm>
            <a:off x="708917" y="332558"/>
            <a:ext cx="1072622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it-IT" altLang="it-IT" sz="2400" b="1" dirty="0">
                <a:cs typeface="Calibri" panose="020F0502020204030204" pitchFamily="34" charset="0"/>
              </a:rPr>
              <a:t>La resilienza</a:t>
            </a:r>
          </a:p>
          <a:p>
            <a:pPr algn="ctr" eaLnBrk="1" hangingPunct="1"/>
            <a:r>
              <a:rPr lang="it-IT" altLang="it-IT" sz="1400" dirty="0">
                <a:solidFill>
                  <a:srgbClr val="1C2930"/>
                </a:solidFill>
                <a:cs typeface="Calibri" panose="020F0502020204030204" pitchFamily="34" charset="0"/>
              </a:rPr>
              <a:t>Autore: Donald Altman Fonte: </a:t>
            </a:r>
            <a:r>
              <a:rPr lang="it-IT" altLang="it-IT" sz="1400" dirty="0" err="1">
                <a:solidFill>
                  <a:srgbClr val="1C2930"/>
                </a:solidFill>
                <a:cs typeface="Calibri" panose="020F0502020204030204" pitchFamily="34" charset="0"/>
              </a:rPr>
              <a:t>PsychologyToday.com</a:t>
            </a:r>
            <a:endParaRPr lang="it-IT" altLang="it-IT" sz="2400" b="1" dirty="0">
              <a:cs typeface="Calibri" panose="020F0502020204030204" pitchFamily="34" charset="0"/>
            </a:endParaRPr>
          </a:p>
        </p:txBody>
      </p:sp>
      <p:sp>
        <p:nvSpPr>
          <p:cNvPr id="49154" name="Rettangolo 2">
            <a:extLst>
              <a:ext uri="{FF2B5EF4-FFF2-40B4-BE49-F238E27FC236}">
                <a16:creationId xmlns:a16="http://schemas.microsoft.com/office/drawing/2014/main" id="{73D3D491-834C-BEEA-BAB5-5465A4543E49}"/>
              </a:ext>
            </a:extLst>
          </p:cNvPr>
          <p:cNvSpPr>
            <a:spLocks noChangeArrowheads="1"/>
          </p:cNvSpPr>
          <p:nvPr/>
        </p:nvSpPr>
        <p:spPr bwMode="auto">
          <a:xfrm>
            <a:off x="708918" y="1021837"/>
            <a:ext cx="11301572"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it-IT" altLang="it-IT" sz="2000" b="1" dirty="0">
                <a:cs typeface="Calibri" panose="020F0502020204030204" pitchFamily="34" charset="0"/>
              </a:rPr>
              <a:t>I 4 fattori chiave della resilienza</a:t>
            </a:r>
          </a:p>
          <a:p>
            <a:pPr eaLnBrk="1" hangingPunct="1"/>
            <a:r>
              <a:rPr lang="it-IT" altLang="it-IT" sz="1600" dirty="0">
                <a:solidFill>
                  <a:srgbClr val="162025"/>
                </a:solidFill>
                <a:cs typeface="Calibri" panose="020F0502020204030204" pitchFamily="34" charset="0"/>
              </a:rPr>
              <a:t>1: </a:t>
            </a:r>
            <a:r>
              <a:rPr lang="it-IT" altLang="it-IT" sz="1600" i="1" dirty="0">
                <a:solidFill>
                  <a:srgbClr val="162025"/>
                </a:solidFill>
                <a:cs typeface="Calibri" panose="020F0502020204030204" pitchFamily="34" charset="0"/>
              </a:rPr>
              <a:t>Calma per la regolazione emotiva</a:t>
            </a:r>
          </a:p>
          <a:p>
            <a:pPr eaLnBrk="1" hangingPunct="1"/>
            <a:r>
              <a:rPr lang="it-IT" altLang="it-IT" sz="1600" dirty="0">
                <a:solidFill>
                  <a:srgbClr val="1C2930"/>
                </a:solidFill>
                <a:cs typeface="Calibri" panose="020F0502020204030204" pitchFamily="34" charset="0"/>
              </a:rPr>
              <a:t>Quando siamo immersi nella negatività, il sistema emotivo si attiva innescando gli ormoni dello stress in uno stato di iper-allerta e reattività. Questo non è uno stato in cui poter pensare chiaramente a tutte le opzioni. Infatti, è necessario domare l’amigdala, l’antico sistema di allarme antistress per mettere in linea il cervello pensante ed esecutivo. Alcuni degli strumenti di resilienza veloce includono pratiche di messa a terra fisica, pratiche di respirazione e strumenti per calibrare e gestire le proprie emozioni.</a:t>
            </a:r>
          </a:p>
          <a:p>
            <a:pPr eaLnBrk="1" hangingPunct="1"/>
            <a:r>
              <a:rPr lang="it-IT" altLang="it-IT" sz="1600" dirty="0">
                <a:solidFill>
                  <a:srgbClr val="162025"/>
                </a:solidFill>
                <a:cs typeface="Calibri" panose="020F0502020204030204" pitchFamily="34" charset="0"/>
              </a:rPr>
              <a:t>2: </a:t>
            </a:r>
            <a:r>
              <a:rPr lang="it-IT" altLang="it-IT" sz="1600" i="1" dirty="0">
                <a:solidFill>
                  <a:srgbClr val="162025"/>
                </a:solidFill>
                <a:cs typeface="Calibri" panose="020F0502020204030204" pitchFamily="34" charset="0"/>
              </a:rPr>
              <a:t>Chiarezza mentale per la soluzione dei problemi</a:t>
            </a:r>
          </a:p>
          <a:p>
            <a:pPr eaLnBrk="1" hangingPunct="1"/>
            <a:r>
              <a:rPr lang="it-IT" altLang="it-IT" sz="1600" dirty="0">
                <a:solidFill>
                  <a:srgbClr val="1C2930"/>
                </a:solidFill>
                <a:cs typeface="Calibri" panose="020F0502020204030204" pitchFamily="34" charset="0"/>
              </a:rPr>
              <a:t>La corteccia frontale è l’area che analizza ed effettua le decisioni esecutive, perché funzioni correttamente è necessario mangiare correttamente, dormire sufficientemente e mantenere il sistema nervoso rilassato. La resilienza richiede flessibilità di pensiero, se si è bloccati in vecchi schemi e mentalità, è difficile diventare creativi. Ecco perché è necessario sintonizzare in modo ottimale il cervello per pensare in modo chiaro e risolvere i problemi.</a:t>
            </a:r>
          </a:p>
          <a:p>
            <a:pPr eaLnBrk="1" hangingPunct="1"/>
            <a:r>
              <a:rPr lang="it-IT" altLang="it-IT" sz="1600" dirty="0">
                <a:solidFill>
                  <a:srgbClr val="162025"/>
                </a:solidFill>
                <a:cs typeface="Calibri" panose="020F0502020204030204" pitchFamily="34" charset="0"/>
              </a:rPr>
              <a:t>3: </a:t>
            </a:r>
            <a:r>
              <a:rPr lang="it-IT" altLang="it-IT" sz="1600" i="1" dirty="0">
                <a:solidFill>
                  <a:srgbClr val="162025"/>
                </a:solidFill>
                <a:cs typeface="Calibri" panose="020F0502020204030204" pitchFamily="34" charset="0"/>
              </a:rPr>
              <a:t>Ottimizzare energia, motivazione e speranza</a:t>
            </a:r>
          </a:p>
          <a:p>
            <a:pPr eaLnBrk="1" hangingPunct="1"/>
            <a:r>
              <a:rPr lang="it-IT" altLang="it-IT" sz="1600" dirty="0">
                <a:solidFill>
                  <a:srgbClr val="1C2930"/>
                </a:solidFill>
                <a:cs typeface="Calibri" panose="020F0502020204030204" pitchFamily="34" charset="0"/>
              </a:rPr>
              <a:t>Anche se aveste le più grandi capacità di risoluzione dei problemi, a cosa servirebbero se non poteste alzarvi dal divano per metterli in azione? Ecco perché questo fattore di resilienza è così critico per il successo. L’ottimismo è progettato per darvi l’energia, l’entusiasmo, la determinazione e l’atteggiamento positivo per andare avanti. Le abilità in questa categoria includono cose come l’identificazione delle proprie forze (il </a:t>
            </a:r>
            <a:r>
              <a:rPr lang="it-IT" altLang="it-IT" sz="1600" b="1" dirty="0">
                <a:solidFill>
                  <a:srgbClr val="1C2930"/>
                </a:solidFill>
                <a:cs typeface="Calibri" panose="020F0502020204030204" pitchFamily="34" charset="0"/>
              </a:rPr>
              <a:t>coping</a:t>
            </a:r>
            <a:r>
              <a:rPr lang="it-IT" altLang="it-IT" sz="1600" dirty="0">
                <a:solidFill>
                  <a:srgbClr val="1C2930"/>
                </a:solidFill>
                <a:cs typeface="Calibri" panose="020F0502020204030204" pitchFamily="34" charset="0"/>
              </a:rPr>
              <a:t>), lo sgombero del disordine emotivo e l’apprezzamento della propria realtà.</a:t>
            </a:r>
          </a:p>
          <a:p>
            <a:pPr eaLnBrk="1" hangingPunct="1"/>
            <a:r>
              <a:rPr lang="it-IT" altLang="it-IT" sz="1600" dirty="0">
                <a:solidFill>
                  <a:srgbClr val="162025"/>
                </a:solidFill>
                <a:cs typeface="Calibri" panose="020F0502020204030204" pitchFamily="34" charset="0"/>
              </a:rPr>
              <a:t>4</a:t>
            </a:r>
            <a:r>
              <a:rPr lang="it-IT" altLang="it-IT" sz="1600" i="1" dirty="0">
                <a:solidFill>
                  <a:srgbClr val="162025"/>
                </a:solidFill>
                <a:cs typeface="Calibri" panose="020F0502020204030204" pitchFamily="34" charset="0"/>
              </a:rPr>
              <a:t>: Felicità nel trovare la gioia e nel costruire le connessioni</a:t>
            </a:r>
          </a:p>
          <a:p>
            <a:pPr eaLnBrk="1" hangingPunct="1"/>
            <a:r>
              <a:rPr lang="it-IT" altLang="it-IT" sz="1600" dirty="0">
                <a:solidFill>
                  <a:srgbClr val="1C2930"/>
                </a:solidFill>
                <a:cs typeface="Calibri" panose="020F0502020204030204" pitchFamily="34" charset="0"/>
              </a:rPr>
              <a:t>Anche se il disastro potrebbe temporaneamente tenerci lontani dai nostri obiettivi, dobbiamo trovare la felicità come un giubbotto di salvataggio che ci solleva e ci tiene impegnati e pieni di speranza. La gioia è quella sensazione di essere vivi che si può trovare in questo momento, anche in mezzo a condizioni difficili. Collegandoci con gli altri, possiamo condividere storie e trovare la speranza reciproca. Ecco perché sono particolarmente utili e funzionali , attivare le capacità di percepire la felicità, pratiche di gratitudine, amore e gentilezza verso gli altri. In questo modo, vi sentite nutriti e sostenuti in modi che aumentano la vostra resilienza e vi vaccinano contro la perdita della speranza</a:t>
            </a:r>
            <a:r>
              <a:rPr lang="it-IT" altLang="it-IT" sz="1100" dirty="0">
                <a:solidFill>
                  <a:srgbClr val="1C2930"/>
                </a:solidFill>
                <a:cs typeface="Calibri" panose="020F0502020204030204" pitchFamily="34" charset="0"/>
              </a:rPr>
              <a:t>.</a:t>
            </a:r>
            <a:endParaRPr lang="it-IT" altLang="it-IT" sz="800" dirty="0">
              <a:cs typeface="Calibri" panose="020F050202020403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C223051-E61F-A8E5-24A0-624A6C90EC52}"/>
              </a:ext>
            </a:extLst>
          </p:cNvPr>
          <p:cNvSpPr txBox="1"/>
          <p:nvPr/>
        </p:nvSpPr>
        <p:spPr>
          <a:xfrm>
            <a:off x="1510301" y="421240"/>
            <a:ext cx="9503596" cy="523220"/>
          </a:xfrm>
          <a:prstGeom prst="rect">
            <a:avLst/>
          </a:prstGeom>
          <a:noFill/>
        </p:spPr>
        <p:txBody>
          <a:bodyPr wrap="square" rtlCol="0">
            <a:spAutoFit/>
          </a:bodyPr>
          <a:lstStyle/>
          <a:p>
            <a:pPr algn="ctr"/>
            <a:r>
              <a:rPr lang="it-IT" sz="2800" b="1" dirty="0"/>
              <a:t>Le malattie invisibili</a:t>
            </a:r>
          </a:p>
        </p:txBody>
      </p:sp>
      <p:sp>
        <p:nvSpPr>
          <p:cNvPr id="3" name="CasellaDiTesto 2">
            <a:extLst>
              <a:ext uri="{FF2B5EF4-FFF2-40B4-BE49-F238E27FC236}">
                <a16:creationId xmlns:a16="http://schemas.microsoft.com/office/drawing/2014/main" id="{AFC79F60-04ED-9EC1-BE94-042152FF7E4C}"/>
              </a:ext>
            </a:extLst>
          </p:cNvPr>
          <p:cNvSpPr txBox="1"/>
          <p:nvPr/>
        </p:nvSpPr>
        <p:spPr>
          <a:xfrm>
            <a:off x="534256" y="1284272"/>
            <a:ext cx="11352944" cy="4832092"/>
          </a:xfrm>
          <a:prstGeom prst="rect">
            <a:avLst/>
          </a:prstGeom>
          <a:noFill/>
        </p:spPr>
        <p:txBody>
          <a:bodyPr wrap="square" rtlCol="0">
            <a:spAutoFit/>
          </a:bodyPr>
          <a:lstStyle/>
          <a:p>
            <a:pPr algn="l"/>
            <a:r>
              <a:rPr lang="it-IT" sz="2800" i="0" strike="noStrike" dirty="0">
                <a:effectLst/>
              </a:rPr>
              <a:t>Le </a:t>
            </a:r>
            <a:r>
              <a:rPr lang="it-IT" sz="2800" i="1" strike="noStrike" dirty="0">
                <a:effectLst/>
                <a:hlinkClick r:id="rId2">
                  <a:extLst>
                    <a:ext uri="{A12FA001-AC4F-418D-AE19-62706E023703}">
                      <ahyp:hlinkClr xmlns:ahyp="http://schemas.microsoft.com/office/drawing/2018/hyperlinkcolor" val="tx"/>
                    </a:ext>
                  </a:extLst>
                </a:hlinkClick>
              </a:rPr>
              <a:t>malattie invisibili</a:t>
            </a:r>
            <a:r>
              <a:rPr lang="it-IT" sz="2800" i="0" strike="noStrike" dirty="0">
                <a:effectLst/>
              </a:rPr>
              <a:t> sono tutte quelle patologie croniche e invalidanti, spesso non riconosciute, caratterizzate da dolore e problematiche di vario tipo nei pazienti affetti, ma che non hanno caratteristiche facilmente riconoscibili da chi non ne soffre. </a:t>
            </a:r>
          </a:p>
          <a:p>
            <a:pPr algn="l"/>
            <a:r>
              <a:rPr lang="it-IT" sz="2800" i="0" strike="noStrike" dirty="0">
                <a:effectLst/>
              </a:rPr>
              <a:t>Le patologie invisibili includono una vasta gamma di condizioni, come malattie croniche, disturbi mentali, disabilità fisiche non apparenti e disturbi neurologici, che possono influenzare la vita quotidiana in modi subdoli ma significativi. </a:t>
            </a:r>
          </a:p>
          <a:p>
            <a:pPr algn="l"/>
            <a:r>
              <a:rPr lang="it-IT" sz="2800" i="0" strike="noStrike" dirty="0">
                <a:effectLst/>
              </a:rPr>
              <a:t>Tra le malattie invisibili più diffuse ci sono disturbi autoimmuni, come la sindrome da fatica cronica o la </a:t>
            </a:r>
            <a:r>
              <a:rPr lang="it-IT" sz="2800" i="0" strike="noStrike" dirty="0">
                <a:effectLst/>
                <a:hlinkClick r:id="rId3">
                  <a:extLst>
                    <a:ext uri="{A12FA001-AC4F-418D-AE19-62706E023703}">
                      <ahyp:hlinkClr xmlns:ahyp="http://schemas.microsoft.com/office/drawing/2018/hyperlinkcolor" val="tx"/>
                    </a:ext>
                  </a:extLst>
                </a:hlinkClick>
              </a:rPr>
              <a:t>fibromialgia</a:t>
            </a:r>
            <a:r>
              <a:rPr lang="it-IT" sz="2800" i="0" strike="noStrike" dirty="0">
                <a:effectLst/>
              </a:rPr>
              <a:t> e la </a:t>
            </a:r>
            <a:r>
              <a:rPr lang="it-IT" sz="2800" i="0" u="sng" strike="noStrike" dirty="0">
                <a:effectLst/>
              </a:rPr>
              <a:t>miastenia </a:t>
            </a:r>
            <a:r>
              <a:rPr lang="it-IT" sz="2800" i="0" u="sng" strike="noStrike" dirty="0" err="1">
                <a:effectLst/>
              </a:rPr>
              <a:t>gravis</a:t>
            </a:r>
            <a:r>
              <a:rPr lang="it-IT" sz="2800" i="0" strike="noStrike" dirty="0">
                <a:effectLst/>
              </a:rPr>
              <a:t>, che possono causare dolore persistente e affaticamento estremo. </a:t>
            </a:r>
          </a:p>
        </p:txBody>
      </p:sp>
    </p:spTree>
    <p:extLst>
      <p:ext uri="{BB962C8B-B14F-4D97-AF65-F5344CB8AC3E}">
        <p14:creationId xmlns:p14="http://schemas.microsoft.com/office/powerpoint/2010/main" val="32864984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C223051-E61F-A8E5-24A0-624A6C90EC52}"/>
              </a:ext>
            </a:extLst>
          </p:cNvPr>
          <p:cNvSpPr txBox="1"/>
          <p:nvPr/>
        </p:nvSpPr>
        <p:spPr>
          <a:xfrm>
            <a:off x="1510301" y="421240"/>
            <a:ext cx="9503596" cy="646331"/>
          </a:xfrm>
          <a:prstGeom prst="rect">
            <a:avLst/>
          </a:prstGeom>
          <a:noFill/>
        </p:spPr>
        <p:txBody>
          <a:bodyPr wrap="square" rtlCol="0">
            <a:spAutoFit/>
          </a:bodyPr>
          <a:lstStyle/>
          <a:p>
            <a:pPr algn="ctr"/>
            <a:r>
              <a:rPr lang="it-IT" sz="3600" b="1" dirty="0"/>
              <a:t>Le malattie invisibili = croniche</a:t>
            </a:r>
          </a:p>
        </p:txBody>
      </p:sp>
      <p:sp>
        <p:nvSpPr>
          <p:cNvPr id="3" name="CasellaDiTesto 2">
            <a:extLst>
              <a:ext uri="{FF2B5EF4-FFF2-40B4-BE49-F238E27FC236}">
                <a16:creationId xmlns:a16="http://schemas.microsoft.com/office/drawing/2014/main" id="{AFC79F60-04ED-9EC1-BE94-042152FF7E4C}"/>
              </a:ext>
            </a:extLst>
          </p:cNvPr>
          <p:cNvSpPr txBox="1"/>
          <p:nvPr/>
        </p:nvSpPr>
        <p:spPr>
          <a:xfrm>
            <a:off x="729465" y="1284272"/>
            <a:ext cx="10633754" cy="3970318"/>
          </a:xfrm>
          <a:prstGeom prst="rect">
            <a:avLst/>
          </a:prstGeom>
          <a:noFill/>
        </p:spPr>
        <p:txBody>
          <a:bodyPr wrap="square" rtlCol="0">
            <a:spAutoFit/>
          </a:bodyPr>
          <a:lstStyle/>
          <a:p>
            <a:pPr algn="l"/>
            <a:r>
              <a:rPr lang="it-IT" sz="3600" i="0" u="none" strike="noStrike" dirty="0">
                <a:solidFill>
                  <a:srgbClr val="414141"/>
                </a:solidFill>
                <a:effectLst/>
                <a:latin typeface="Calibri" panose="020F0502020204030204" pitchFamily="34" charset="0"/>
                <a:cs typeface="Calibri" panose="020F0502020204030204" pitchFamily="34" charset="0"/>
              </a:rPr>
              <a:t>Il grado di invalidità di ogni malattia cronica varia da persona a persona. C’è chi ha maggiore autonomia e chi, invece, riesce a svolgere le normali funzioni a seconda della giornata. In quest’ultimo caso, la persona vivrà alcuni momenti in cui si sente intrappolata nella malattia e altri in cui, senza sapere perché, si sente più libera.</a:t>
            </a:r>
            <a:r>
              <a:rPr lang="it-IT" sz="3600" i="0" strike="noStrike" dirty="0">
                <a:effectLst/>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64932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C223051-E61F-A8E5-24A0-624A6C90EC52}"/>
              </a:ext>
            </a:extLst>
          </p:cNvPr>
          <p:cNvSpPr txBox="1"/>
          <p:nvPr/>
        </p:nvSpPr>
        <p:spPr>
          <a:xfrm>
            <a:off x="1510301" y="421240"/>
            <a:ext cx="9503596" cy="707886"/>
          </a:xfrm>
          <a:prstGeom prst="rect">
            <a:avLst/>
          </a:prstGeom>
          <a:noFill/>
        </p:spPr>
        <p:txBody>
          <a:bodyPr wrap="square" rtlCol="0">
            <a:spAutoFit/>
          </a:bodyPr>
          <a:lstStyle/>
          <a:p>
            <a:pPr algn="ctr"/>
            <a:r>
              <a:rPr lang="it-IT" sz="4000" b="1" dirty="0"/>
              <a:t>Le malattie croniche</a:t>
            </a:r>
          </a:p>
        </p:txBody>
      </p:sp>
      <p:sp>
        <p:nvSpPr>
          <p:cNvPr id="3" name="CasellaDiTesto 2">
            <a:extLst>
              <a:ext uri="{FF2B5EF4-FFF2-40B4-BE49-F238E27FC236}">
                <a16:creationId xmlns:a16="http://schemas.microsoft.com/office/drawing/2014/main" id="{AFC79F60-04ED-9EC1-BE94-042152FF7E4C}"/>
              </a:ext>
            </a:extLst>
          </p:cNvPr>
          <p:cNvSpPr txBox="1"/>
          <p:nvPr/>
        </p:nvSpPr>
        <p:spPr>
          <a:xfrm>
            <a:off x="729465" y="1284272"/>
            <a:ext cx="10633754" cy="6093976"/>
          </a:xfrm>
          <a:prstGeom prst="rect">
            <a:avLst/>
          </a:prstGeom>
          <a:noFill/>
        </p:spPr>
        <p:txBody>
          <a:bodyPr wrap="square" rtlCol="0">
            <a:spAutoFit/>
          </a:bodyPr>
          <a:lstStyle/>
          <a:p>
            <a:pPr algn="l"/>
            <a:r>
              <a:rPr lang="it-IT" sz="3000" b="0" i="0" u="none" strike="noStrike" dirty="0">
                <a:solidFill>
                  <a:srgbClr val="696572"/>
                </a:solidFill>
                <a:effectLst/>
                <a:latin typeface="Calibri" panose="020F0502020204030204" pitchFamily="34" charset="0"/>
                <a:cs typeface="Calibri" panose="020F0502020204030204" pitchFamily="34" charset="0"/>
              </a:rPr>
              <a:t>Le </a:t>
            </a:r>
            <a:r>
              <a:rPr lang="it-IT" sz="3000" b="1" i="0" u="none" strike="noStrike" dirty="0">
                <a:solidFill>
                  <a:srgbClr val="696572"/>
                </a:solidFill>
                <a:effectLst/>
                <a:latin typeface="Calibri" panose="020F0502020204030204" pitchFamily="34" charset="0"/>
                <a:cs typeface="Calibri" panose="020F0502020204030204" pitchFamily="34" charset="0"/>
              </a:rPr>
              <a:t>malattie croniche </a:t>
            </a:r>
            <a:r>
              <a:rPr lang="it-IT" sz="3000" b="0" i="0" u="none" strike="noStrike" dirty="0">
                <a:solidFill>
                  <a:srgbClr val="696572"/>
                </a:solidFill>
                <a:effectLst/>
                <a:latin typeface="Calibri" panose="020F0502020204030204" pitchFamily="34" charset="0"/>
                <a:cs typeface="Calibri" panose="020F0502020204030204" pitchFamily="34" charset="0"/>
              </a:rPr>
              <a:t>appaiono avere un importante impatto psicologico, sia sull’individuo che ne è affetto, sia sul suo contesto sociale. </a:t>
            </a:r>
          </a:p>
          <a:p>
            <a:pPr algn="l"/>
            <a:r>
              <a:rPr lang="it-IT" sz="3000" b="0" i="0" u="none" strike="noStrike" dirty="0">
                <a:solidFill>
                  <a:srgbClr val="696572"/>
                </a:solidFill>
                <a:effectLst/>
                <a:latin typeface="Calibri" panose="020F0502020204030204" pitchFamily="34" charset="0"/>
                <a:cs typeface="Calibri" panose="020F0502020204030204" pitchFamily="34" charset="0"/>
              </a:rPr>
              <a:t>Infatti, tali </a:t>
            </a:r>
            <a:r>
              <a:rPr lang="it-IT" sz="3000" i="0" u="none" strike="noStrike" dirty="0">
                <a:solidFill>
                  <a:srgbClr val="696572"/>
                </a:solidFill>
                <a:effectLst/>
                <a:latin typeface="Calibri" panose="020F0502020204030204" pitchFamily="34" charset="0"/>
                <a:cs typeface="Calibri" panose="020F0502020204030204" pitchFamily="34" charset="0"/>
              </a:rPr>
              <a:t>patologie croniche </a:t>
            </a:r>
            <a:r>
              <a:rPr lang="it-IT" sz="3000" b="0" i="0" u="none" strike="noStrike" dirty="0">
                <a:solidFill>
                  <a:srgbClr val="696572"/>
                </a:solidFill>
                <a:effectLst/>
                <a:latin typeface="Calibri" panose="020F0502020204030204" pitchFamily="34" charset="0"/>
                <a:cs typeface="Calibri" panose="020F0502020204030204" pitchFamily="34" charset="0"/>
              </a:rPr>
              <a:t>devono diventare parte della quotidianità del paziente e della sua famiglia, al fine di garantire una migliore gestione e la massima «compliance» con i trattamenti medici e le terapie farmacologiche spesso indispensabili. </a:t>
            </a:r>
          </a:p>
          <a:p>
            <a:pPr algn="l"/>
            <a:r>
              <a:rPr lang="it-IT" sz="3000" b="0" i="0" u="none" strike="noStrike" dirty="0">
                <a:solidFill>
                  <a:srgbClr val="696572"/>
                </a:solidFill>
                <a:effectLst/>
                <a:latin typeface="Calibri" panose="020F0502020204030204" pitchFamily="34" charset="0"/>
                <a:cs typeface="Calibri" panose="020F0502020204030204" pitchFamily="34" charset="0"/>
              </a:rPr>
              <a:t>Numerosi studi hanno evidenziato la maggiore incidenza di disturbi d’ansia e dell’umore, fino ad un maggior rischio suicidario nei pazienti affetti da patologie croniche rispetto a campioni normativi (Ewan, </a:t>
            </a:r>
            <a:r>
              <a:rPr lang="it-IT" sz="3000" b="0" i="0" u="none" strike="noStrike" dirty="0" err="1">
                <a:solidFill>
                  <a:srgbClr val="696572"/>
                </a:solidFill>
                <a:effectLst/>
                <a:latin typeface="Calibri" panose="020F0502020204030204" pitchFamily="34" charset="0"/>
                <a:cs typeface="Calibri" panose="020F0502020204030204" pitchFamily="34" charset="0"/>
              </a:rPr>
              <a:t>Lowy</a:t>
            </a:r>
            <a:r>
              <a:rPr lang="it-IT" sz="3000" b="0" i="0" u="none" strike="noStrike" dirty="0">
                <a:solidFill>
                  <a:srgbClr val="696572"/>
                </a:solidFill>
                <a:effectLst/>
                <a:latin typeface="Calibri" panose="020F0502020204030204" pitchFamily="34" charset="0"/>
                <a:cs typeface="Calibri" panose="020F0502020204030204" pitchFamily="34" charset="0"/>
              </a:rPr>
              <a:t>, Reid, 1991; Siegel e Leaks, 2002; </a:t>
            </a:r>
            <a:r>
              <a:rPr lang="it-IT" sz="3000" b="0" i="0" u="none" strike="noStrike" dirty="0" err="1">
                <a:solidFill>
                  <a:srgbClr val="696572"/>
                </a:solidFill>
                <a:effectLst/>
                <a:latin typeface="Calibri" panose="020F0502020204030204" pitchFamily="34" charset="0"/>
                <a:cs typeface="Calibri" panose="020F0502020204030204" pitchFamily="34" charset="0"/>
              </a:rPr>
              <a:t>Nordenstrom</a:t>
            </a:r>
            <a:r>
              <a:rPr lang="it-IT" sz="3000" b="0" i="0" u="none" strike="noStrike" dirty="0">
                <a:solidFill>
                  <a:srgbClr val="696572"/>
                </a:solidFill>
                <a:effectLst/>
                <a:latin typeface="Calibri" panose="020F0502020204030204" pitchFamily="34" charset="0"/>
                <a:cs typeface="Calibri" panose="020F0502020204030204" pitchFamily="34" charset="0"/>
              </a:rPr>
              <a:t>, 2011).</a:t>
            </a:r>
          </a:p>
          <a:p>
            <a:br>
              <a:rPr lang="it-IT" sz="3000" dirty="0">
                <a:latin typeface="Calibri" panose="020F0502020204030204" pitchFamily="34" charset="0"/>
                <a:cs typeface="Calibri" panose="020F0502020204030204" pitchFamily="34" charset="0"/>
              </a:rPr>
            </a:br>
            <a:endParaRPr lang="it-IT" sz="3000" i="0" strike="noStrike"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036544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C223051-E61F-A8E5-24A0-624A6C90EC52}"/>
              </a:ext>
            </a:extLst>
          </p:cNvPr>
          <p:cNvSpPr txBox="1"/>
          <p:nvPr/>
        </p:nvSpPr>
        <p:spPr>
          <a:xfrm>
            <a:off x="1510301" y="277404"/>
            <a:ext cx="9503596" cy="646331"/>
          </a:xfrm>
          <a:prstGeom prst="rect">
            <a:avLst/>
          </a:prstGeom>
          <a:noFill/>
        </p:spPr>
        <p:txBody>
          <a:bodyPr wrap="square" rtlCol="0">
            <a:spAutoFit/>
          </a:bodyPr>
          <a:lstStyle/>
          <a:p>
            <a:pPr algn="ctr"/>
            <a:r>
              <a:rPr lang="it-IT" sz="3600" b="1" dirty="0"/>
              <a:t>L’impatto psicologico</a:t>
            </a:r>
          </a:p>
        </p:txBody>
      </p:sp>
      <p:sp>
        <p:nvSpPr>
          <p:cNvPr id="3" name="CasellaDiTesto 2">
            <a:extLst>
              <a:ext uri="{FF2B5EF4-FFF2-40B4-BE49-F238E27FC236}">
                <a16:creationId xmlns:a16="http://schemas.microsoft.com/office/drawing/2014/main" id="{AFC79F60-04ED-9EC1-BE94-042152FF7E4C}"/>
              </a:ext>
            </a:extLst>
          </p:cNvPr>
          <p:cNvSpPr txBox="1"/>
          <p:nvPr/>
        </p:nvSpPr>
        <p:spPr>
          <a:xfrm>
            <a:off x="729465" y="1109614"/>
            <a:ext cx="10633754" cy="5632311"/>
          </a:xfrm>
          <a:prstGeom prst="rect">
            <a:avLst/>
          </a:prstGeom>
          <a:noFill/>
        </p:spPr>
        <p:txBody>
          <a:bodyPr wrap="square" rtlCol="0">
            <a:spAutoFit/>
          </a:bodyPr>
          <a:lstStyle/>
          <a:p>
            <a:pPr algn="just"/>
            <a:r>
              <a:rPr lang="it-IT" sz="2400" b="0" i="0" u="none" strike="noStrike" dirty="0">
                <a:solidFill>
                  <a:srgbClr val="333333"/>
                </a:solidFill>
                <a:effectLst/>
                <a:latin typeface="Calibri" panose="020F0502020204030204" pitchFamily="34" charset="0"/>
                <a:cs typeface="Calibri" panose="020F0502020204030204" pitchFamily="34" charset="0"/>
              </a:rPr>
              <a:t>Ciò che accomuna i pazienti delle malattie invisibili è senza dubbio che </a:t>
            </a:r>
            <a:r>
              <a:rPr lang="it-IT" sz="2400" i="0" u="none" strike="noStrike" dirty="0">
                <a:solidFill>
                  <a:srgbClr val="333333"/>
                </a:solidFill>
                <a:effectLst/>
                <a:latin typeface="Calibri" panose="020F0502020204030204" pitchFamily="34" charset="0"/>
                <a:cs typeface="Calibri" panose="020F0502020204030204" pitchFamily="34" charset="0"/>
              </a:rPr>
              <a:t>l’impatto psicologico va di pari passo con la perdita delle forze fisiche. Forze che poi, con la giusta terapia, vengono recuperate in diversi casi.</a:t>
            </a:r>
          </a:p>
          <a:p>
            <a:pPr algn="just"/>
            <a:r>
              <a:rPr lang="it-IT" sz="2400" i="0" u="none" strike="noStrike" dirty="0">
                <a:solidFill>
                  <a:srgbClr val="333333"/>
                </a:solidFill>
                <a:effectLst/>
                <a:latin typeface="Calibri" panose="020F0502020204030204" pitchFamily="34" charset="0"/>
                <a:cs typeface="Calibri" panose="020F0502020204030204" pitchFamily="34" charset="0"/>
              </a:rPr>
              <a:t>Prima di arrivare alla diagnosi, e dunque alla cura, c’è però un aspetto estremamente pesante: quello dell’incomprensione. </a:t>
            </a:r>
          </a:p>
          <a:p>
            <a:pPr algn="just"/>
            <a:r>
              <a:rPr lang="it-IT" sz="2400" dirty="0">
                <a:solidFill>
                  <a:srgbClr val="333333"/>
                </a:solidFill>
                <a:latin typeface="Calibri" panose="020F0502020204030204" pitchFamily="34" charset="0"/>
                <a:cs typeface="Calibri" panose="020F0502020204030204" pitchFamily="34" charset="0"/>
              </a:rPr>
              <a:t>Sono malattie che</a:t>
            </a:r>
            <a:r>
              <a:rPr lang="it-IT" sz="2400" i="0" u="none" strike="noStrike" dirty="0">
                <a:solidFill>
                  <a:srgbClr val="333333"/>
                </a:solidFill>
                <a:effectLst/>
                <a:latin typeface="Calibri" panose="020F0502020204030204" pitchFamily="34" charset="0"/>
                <a:cs typeface="Calibri" panose="020F0502020204030204" pitchFamily="34" charset="0"/>
              </a:rPr>
              <a:t> non si vedono, “sei stanco e gli altri non capiscono perché”: sentirsi non capiti, non compresi, può essere devastante. </a:t>
            </a:r>
          </a:p>
          <a:p>
            <a:pPr algn="just"/>
            <a:r>
              <a:rPr lang="it-IT" sz="2400" i="0" u="none" strike="noStrike" dirty="0">
                <a:solidFill>
                  <a:srgbClr val="333333"/>
                </a:solidFill>
                <a:effectLst/>
                <a:latin typeface="Calibri" panose="020F0502020204030204" pitchFamily="34" charset="0"/>
                <a:cs typeface="Calibri" panose="020F0502020204030204" pitchFamily="34" charset="0"/>
              </a:rPr>
              <a:t>A volte ad esempio la miastenia viene confusa con malattia psichiatriche o disturbi psicologici, con ricadute molto pesanti sul vissuto personale.</a:t>
            </a:r>
          </a:p>
          <a:p>
            <a:pPr algn="just"/>
            <a:r>
              <a:rPr lang="it-IT" sz="2400" i="0" u="none" strike="noStrike" dirty="0">
                <a:solidFill>
                  <a:srgbClr val="333333"/>
                </a:solidFill>
                <a:effectLst/>
                <a:latin typeface="Calibri" panose="020F0502020204030204" pitchFamily="34" charset="0"/>
                <a:cs typeface="Calibri" panose="020F0502020204030204" pitchFamily="34" charset="0"/>
              </a:rPr>
              <a:t>L’impatto psicologico, soprattutto all’esordio, è enorme perché non capisci cosa succede: ti coglie una stanchezza stranissima che dura il tempo che te ne accorgi e poi sparisce, non sai a chi chiedere e molti di quelli che ti circondano sminuiscono la cosa. </a:t>
            </a:r>
          </a:p>
          <a:p>
            <a:pPr algn="just"/>
            <a:r>
              <a:rPr lang="it-IT" sz="2400" i="0" u="none" strike="noStrike" dirty="0">
                <a:solidFill>
                  <a:srgbClr val="333333"/>
                </a:solidFill>
                <a:effectLst/>
                <a:latin typeface="Calibri" panose="020F0502020204030204" pitchFamily="34" charset="0"/>
                <a:cs typeface="Calibri" panose="020F0502020204030204" pitchFamily="34" charset="0"/>
              </a:rPr>
              <a:t>C’è da fare un grande lavoro personale per l’accettazione del cambiamento e per imparare a convivere con la malattia.</a:t>
            </a:r>
          </a:p>
        </p:txBody>
      </p:sp>
    </p:spTree>
    <p:extLst>
      <p:ext uri="{BB962C8B-B14F-4D97-AF65-F5344CB8AC3E}">
        <p14:creationId xmlns:p14="http://schemas.microsoft.com/office/powerpoint/2010/main" val="6765897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7EC151A8-8FA8-3ACC-1BEA-306D9C575E9E}"/>
              </a:ext>
            </a:extLst>
          </p:cNvPr>
          <p:cNvSpPr>
            <a:spLocks noGrp="1" noChangeArrowheads="1"/>
          </p:cNvSpPr>
          <p:nvPr>
            <p:ph idx="1"/>
          </p:nvPr>
        </p:nvSpPr>
        <p:spPr>
          <a:xfrm>
            <a:off x="523982" y="214314"/>
            <a:ext cx="10726220" cy="7501578"/>
          </a:xfrm>
        </p:spPr>
        <p:txBody>
          <a:bodyPr>
            <a:normAutofit fontScale="92500" lnSpcReduction="10000"/>
          </a:bodyPr>
          <a:lstStyle/>
          <a:p>
            <a:pPr marL="548640" indent="-411480" algn="ctr">
              <a:buClr>
                <a:schemeClr val="tx1">
                  <a:shade val="95000"/>
                </a:schemeClr>
              </a:buClr>
              <a:buNone/>
              <a:defRPr/>
            </a:pPr>
            <a:r>
              <a:rPr lang="it-IT" sz="4000" b="1" dirty="0"/>
              <a:t>Fattori predittivi</a:t>
            </a:r>
          </a:p>
          <a:p>
            <a:pPr marL="548640" indent="-411480" algn="ctr">
              <a:buClr>
                <a:schemeClr val="tx1">
                  <a:shade val="95000"/>
                </a:schemeClr>
              </a:buClr>
              <a:buNone/>
              <a:defRPr/>
            </a:pPr>
            <a:endParaRPr lang="it-IT" sz="4000" b="1" dirty="0"/>
          </a:p>
          <a:p>
            <a:pPr marL="548640" indent="-411480" algn="just">
              <a:lnSpc>
                <a:spcPct val="150000"/>
              </a:lnSpc>
              <a:spcAft>
                <a:spcPts val="600"/>
              </a:spcAft>
              <a:buClr>
                <a:schemeClr val="tx1">
                  <a:shade val="95000"/>
                </a:schemeClr>
              </a:buClr>
              <a:buNone/>
              <a:defRPr/>
            </a:pPr>
            <a:r>
              <a:rPr lang="it-IT" sz="2800" b="0" i="0" u="none" strike="noStrike" dirty="0">
                <a:solidFill>
                  <a:srgbClr val="202124"/>
                </a:solidFill>
                <a:effectLst/>
              </a:rPr>
              <a:t>	</a:t>
            </a:r>
            <a:r>
              <a:rPr lang="it-IT" sz="3500" b="0" i="0" u="none" strike="noStrike" dirty="0">
                <a:solidFill>
                  <a:srgbClr val="202124"/>
                </a:solidFill>
                <a:effectLst/>
              </a:rPr>
              <a:t>Si chiamano fattori predittivi perché </a:t>
            </a:r>
            <a:r>
              <a:rPr lang="it-IT" sz="3500" b="0" i="0" u="none" strike="noStrike" dirty="0">
                <a:solidFill>
                  <a:srgbClr val="040C28"/>
                </a:solidFill>
                <a:effectLst/>
              </a:rPr>
              <a:t>permettono di cogliere alcuni tratti della nostra personalità - o prevedere dei comportamenti futuri - da dettagli anche apparentemente insignificanti e senza alcuna immediata correlazione ma utili da osservare e monitorare</a:t>
            </a:r>
            <a:r>
              <a:rPr lang="it-IT" sz="3500" b="0" i="0" u="none" strike="noStrike" dirty="0">
                <a:solidFill>
                  <a:srgbClr val="202124"/>
                </a:solidFill>
                <a:effectLst/>
              </a:rPr>
              <a:t>.</a:t>
            </a:r>
            <a:endParaRPr lang="it-IT" sz="4800" b="1" dirty="0"/>
          </a:p>
          <a:p>
            <a:pPr marL="548640" indent="-411480" algn="ctr">
              <a:buClr>
                <a:schemeClr val="tx1">
                  <a:shade val="95000"/>
                </a:schemeClr>
              </a:buClr>
              <a:buNone/>
              <a:defRPr/>
            </a:pPr>
            <a:endParaRPr lang="it-IT" sz="9600" dirty="0"/>
          </a:p>
          <a:p>
            <a:pPr marL="548640" indent="-411480">
              <a:buClr>
                <a:schemeClr val="tx1">
                  <a:shade val="95000"/>
                </a:schemeClr>
              </a:buClr>
              <a:buSzPct val="100000"/>
              <a:buFont typeface="+mj-lt"/>
              <a:buAutoNum type="arabicParenR"/>
              <a:defRPr/>
            </a:pPr>
            <a:endParaRPr lang="it-IT" sz="2500" dirty="0">
              <a:latin typeface="Bookman Old Style" pitchFamily="18" charset="0"/>
            </a:endParaRPr>
          </a:p>
          <a:p>
            <a:pPr marL="548640" indent="-411480">
              <a:buClr>
                <a:schemeClr val="tx1">
                  <a:shade val="95000"/>
                </a:schemeClr>
              </a:buClr>
              <a:buNone/>
              <a:defRPr/>
            </a:pPr>
            <a:endParaRPr lang="it-IT" sz="1800" dirty="0">
              <a:latin typeface="Bookman Old Style" pitchFamily="18" charset="0"/>
            </a:endParaRPr>
          </a:p>
          <a:p>
            <a:pPr marL="548640" indent="-411480">
              <a:buClr>
                <a:schemeClr val="tx1">
                  <a:shade val="95000"/>
                </a:schemeClr>
              </a:buClr>
              <a:buNone/>
              <a:defRPr/>
            </a:pPr>
            <a:endParaRPr lang="it-IT" sz="1800" dirty="0">
              <a:latin typeface="Bookman Old Style" pitchFamily="18" charset="0"/>
            </a:endParaRPr>
          </a:p>
          <a:p>
            <a:pPr marL="548640" indent="-411480">
              <a:buClr>
                <a:schemeClr val="tx1">
                  <a:shade val="95000"/>
                </a:schemeClr>
              </a:buClr>
              <a:buNone/>
              <a:defRPr/>
            </a:pPr>
            <a:r>
              <a:rPr lang="it-IT" sz="1800" dirty="0">
                <a:latin typeface="Bookman Old Style" pitchFamily="18" charset="0"/>
              </a:rPr>
              <a:t>    </a:t>
            </a:r>
            <a:endParaRPr lang="it-IT" sz="1800" dirty="0">
              <a:latin typeface="Bookman Old Style" pitchFamily="18" charset="0"/>
              <a:cs typeface="Times New Roman" pitchFamily="18" charset="0"/>
            </a:endParaRPr>
          </a:p>
        </p:txBody>
      </p:sp>
      <p:sp>
        <p:nvSpPr>
          <p:cNvPr id="5" name="Segnaposto numero diapositiva 4">
            <a:extLst>
              <a:ext uri="{FF2B5EF4-FFF2-40B4-BE49-F238E27FC236}">
                <a16:creationId xmlns:a16="http://schemas.microsoft.com/office/drawing/2014/main" id="{C081DE85-5AD6-88B8-C586-E26C2839F685}"/>
              </a:ext>
            </a:extLst>
          </p:cNvPr>
          <p:cNvSpPr>
            <a:spLocks noGrp="1"/>
          </p:cNvSpPr>
          <p:nvPr>
            <p:ph type="sldNum" sz="quarter" idx="12"/>
          </p:nvPr>
        </p:nvSpPr>
        <p:spPr>
          <a:xfrm>
            <a:off x="9448800" y="6416676"/>
            <a:ext cx="762000" cy="365125"/>
          </a:xfrm>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68F47041-32B0-1E4B-869F-B0F7CE438FD6}" type="slidenum">
              <a:rPr lang="it-IT" altLang="it-IT">
                <a:solidFill>
                  <a:srgbClr val="045C75"/>
                </a:solidFill>
              </a:rPr>
              <a:pPr eaLnBrk="1" hangingPunct="1"/>
              <a:t>45</a:t>
            </a:fld>
            <a:endParaRPr lang="it-IT" altLang="it-IT">
              <a:solidFill>
                <a:srgbClr val="045C75"/>
              </a:solidFill>
            </a:endParaRPr>
          </a:p>
        </p:txBody>
      </p:sp>
    </p:spTree>
    <p:extLst>
      <p:ext uri="{BB962C8B-B14F-4D97-AF65-F5344CB8AC3E}">
        <p14:creationId xmlns:p14="http://schemas.microsoft.com/office/powerpoint/2010/main" val="2150233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F943D0A-3328-A4CD-3EC1-0701CD7F0D15}"/>
              </a:ext>
            </a:extLst>
          </p:cNvPr>
          <p:cNvSpPr txBox="1"/>
          <p:nvPr/>
        </p:nvSpPr>
        <p:spPr>
          <a:xfrm>
            <a:off x="811658" y="884654"/>
            <a:ext cx="10140594" cy="5293757"/>
          </a:xfrm>
          <a:prstGeom prst="rect">
            <a:avLst/>
          </a:prstGeom>
          <a:noFill/>
        </p:spPr>
        <p:txBody>
          <a:bodyPr wrap="square">
            <a:spAutoFit/>
          </a:bodyPr>
          <a:lstStyle/>
          <a:p>
            <a:r>
              <a:rPr lang="it-IT" sz="3200" i="0" u="none" strike="noStrike" dirty="0">
                <a:solidFill>
                  <a:srgbClr val="212529"/>
                </a:solidFill>
                <a:effectLst/>
              </a:rPr>
              <a:t>Esempio:</a:t>
            </a:r>
          </a:p>
          <a:p>
            <a:r>
              <a:rPr lang="it-IT" sz="3200" i="0" u="none" strike="noStrike" dirty="0">
                <a:solidFill>
                  <a:srgbClr val="212529"/>
                </a:solidFill>
                <a:effectLst/>
              </a:rPr>
              <a:t>Alcuni autori chiamano in causa caratteristiche specifiche di personalità come l’estroversione, il </a:t>
            </a:r>
            <a:r>
              <a:rPr lang="it-IT" sz="3200" i="0" u="none" strike="noStrike" dirty="0" err="1">
                <a:solidFill>
                  <a:srgbClr val="212529"/>
                </a:solidFill>
                <a:effectLst/>
              </a:rPr>
              <a:t>nevroticismo</a:t>
            </a:r>
            <a:r>
              <a:rPr lang="it-IT" sz="3200" i="0" u="none" strike="noStrike" dirty="0">
                <a:solidFill>
                  <a:srgbClr val="212529"/>
                </a:solidFill>
                <a:effectLst/>
              </a:rPr>
              <a:t>, il pattern di tipo A - </a:t>
            </a:r>
            <a:r>
              <a:rPr lang="it-IT" sz="3200" b="1" i="1" u="none" strike="noStrike" dirty="0" err="1">
                <a:solidFill>
                  <a:srgbClr val="4B4F58"/>
                </a:solidFill>
                <a:effectLst/>
              </a:rPr>
              <a:t>Type</a:t>
            </a:r>
            <a:r>
              <a:rPr lang="it-IT" sz="3200" b="1" i="1" u="none" strike="noStrike" dirty="0">
                <a:solidFill>
                  <a:srgbClr val="4B4F58"/>
                </a:solidFill>
                <a:effectLst/>
              </a:rPr>
              <a:t> A </a:t>
            </a:r>
            <a:r>
              <a:rPr lang="it-IT" sz="3200" b="1" i="1" u="none" strike="noStrike" dirty="0" err="1">
                <a:solidFill>
                  <a:srgbClr val="4B4F58"/>
                </a:solidFill>
                <a:effectLst/>
              </a:rPr>
              <a:t>Behaviour</a:t>
            </a:r>
            <a:r>
              <a:rPr lang="it-IT" sz="3200" b="1" i="1" u="none" strike="noStrike" dirty="0">
                <a:solidFill>
                  <a:srgbClr val="4B4F58"/>
                </a:solidFill>
                <a:effectLst/>
              </a:rPr>
              <a:t> Pattern</a:t>
            </a:r>
            <a:r>
              <a:rPr lang="it-IT" sz="3200" b="1" i="0" u="none" strike="noStrike" dirty="0">
                <a:solidFill>
                  <a:srgbClr val="4B4F58"/>
                </a:solidFill>
                <a:effectLst/>
              </a:rPr>
              <a:t> (TABP)</a:t>
            </a:r>
            <a:r>
              <a:rPr lang="it-IT" sz="3200" b="1" i="0" u="none" strike="noStrike" dirty="0">
                <a:solidFill>
                  <a:srgbClr val="212529"/>
                </a:solidFill>
                <a:effectLst/>
              </a:rPr>
              <a:t>, </a:t>
            </a:r>
            <a:r>
              <a:rPr lang="it-IT" sz="3200" i="0" u="none" strike="noStrike" dirty="0">
                <a:solidFill>
                  <a:srgbClr val="212529"/>
                </a:solidFill>
                <a:effectLst/>
              </a:rPr>
              <a:t>la percezione di poter controllare direttamente gli eventi di vita (locus of control interno).</a:t>
            </a:r>
          </a:p>
          <a:p>
            <a:pPr algn="l" rtl="0" fontAlgn="base"/>
            <a:r>
              <a:rPr lang="it-IT" sz="3200" i="0" u="none" strike="noStrike" dirty="0">
                <a:solidFill>
                  <a:srgbClr val="4B4F58"/>
                </a:solidFill>
                <a:effectLst/>
              </a:rPr>
              <a:t>Negli anni ’60 </a:t>
            </a:r>
            <a:r>
              <a:rPr lang="it-IT" sz="3200" i="0" u="none" strike="noStrike" dirty="0" err="1">
                <a:solidFill>
                  <a:srgbClr val="4B4F58"/>
                </a:solidFill>
                <a:effectLst/>
              </a:rPr>
              <a:t>Rosenman</a:t>
            </a:r>
            <a:r>
              <a:rPr lang="it-IT" sz="3200" i="0" u="none" strike="noStrike" dirty="0">
                <a:solidFill>
                  <a:srgbClr val="4B4F58"/>
                </a:solidFill>
                <a:effectLst/>
              </a:rPr>
              <a:t> e Friedman, due cardiologi californiani, si accorsero che i loro pazienti con disturbi cardiovascolari mostravano un particolare insieme di aspetti comportamentali ed emotivi. </a:t>
            </a:r>
          </a:p>
          <a:p>
            <a:endParaRPr lang="it-IT" dirty="0"/>
          </a:p>
        </p:txBody>
      </p:sp>
    </p:spTree>
    <p:extLst>
      <p:ext uri="{BB962C8B-B14F-4D97-AF65-F5344CB8AC3E}">
        <p14:creationId xmlns:p14="http://schemas.microsoft.com/office/powerpoint/2010/main" val="24959106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F943D0A-3328-A4CD-3EC1-0701CD7F0D15}"/>
              </a:ext>
            </a:extLst>
          </p:cNvPr>
          <p:cNvSpPr txBox="1"/>
          <p:nvPr/>
        </p:nvSpPr>
        <p:spPr>
          <a:xfrm>
            <a:off x="811658" y="114094"/>
            <a:ext cx="10140594" cy="5970865"/>
          </a:xfrm>
          <a:prstGeom prst="rect">
            <a:avLst/>
          </a:prstGeom>
          <a:noFill/>
        </p:spPr>
        <p:txBody>
          <a:bodyPr wrap="square">
            <a:spAutoFit/>
          </a:bodyPr>
          <a:lstStyle/>
          <a:p>
            <a:pPr fontAlgn="base"/>
            <a:r>
              <a:rPr lang="it-IT" sz="2400" b="1" i="0" u="none" strike="noStrike" cap="all" dirty="0">
                <a:solidFill>
                  <a:srgbClr val="054D09"/>
                </a:solidFill>
                <a:effectLst/>
              </a:rPr>
              <a:t>                                               CARATTERISTICHE DEL TABP</a:t>
            </a:r>
          </a:p>
          <a:p>
            <a:pPr algn="l" fontAlgn="base"/>
            <a:endParaRPr lang="it-IT" b="0" i="0" u="none" strike="noStrike" cap="all" dirty="0">
              <a:solidFill>
                <a:srgbClr val="054D09"/>
              </a:solidFill>
              <a:effectLst/>
            </a:endParaRPr>
          </a:p>
          <a:p>
            <a:pPr algn="l" rtl="0" fontAlgn="base"/>
            <a:r>
              <a:rPr lang="it-IT" sz="2000" b="0" i="0" u="none" strike="noStrike" dirty="0">
                <a:solidFill>
                  <a:srgbClr val="4B4F58"/>
                </a:solidFill>
                <a:effectLst/>
              </a:rPr>
              <a:t>La ricerca ha permesso di fare luce sulle caratteristiche di questo modello di comportamento. Esso è  composto sia da aspetti manifesti, come da altri più latenti (Friedman et al., 1996),  dai quali deriva tutto l’insieme di disfunzioni neurologiche, ormonali e metaboliche tipiche del TABP. Esse sono:</a:t>
            </a:r>
          </a:p>
          <a:p>
            <a:pPr algn="l" rtl="0" fontAlgn="base"/>
            <a:r>
              <a:rPr lang="it-IT" sz="2000" b="1" i="0" u="none" strike="noStrike" dirty="0">
                <a:solidFill>
                  <a:srgbClr val="4B4F58"/>
                </a:solidFill>
                <a:effectLst/>
              </a:rPr>
              <a:t>Insicurezza e scarsa autostima. </a:t>
            </a:r>
            <a:r>
              <a:rPr lang="it-IT" sz="2000" b="0" i="0" u="none" strike="noStrike" dirty="0">
                <a:solidFill>
                  <a:srgbClr val="4B4F58"/>
                </a:solidFill>
                <a:effectLst/>
              </a:rPr>
              <a:t>Questi elementi sono strettamente connessi e concorrono sia al mantenimento sia all’insorgenza del pattern comportamentale di tipo A. L’aspetto particolare di tali caratteristiche sta nella difficoltà a essere rilevate in quanto i soggetti con TABP sembrano avere un'alta autostima e una forte sicurezza di sé. In realtà tale apparenza deriverebbe invece dalla loro bassa autostima: essi infatti a causa di questa debolezza percepirebbero anche la minima critica come un grave attacco personale e tenderebbero a sopperire al loro umore negativo e alla loro ansia buttandosi a capofitto nelle attività o comportandosi come esecutori ansiosi.</a:t>
            </a:r>
            <a:br>
              <a:rPr lang="it-IT" sz="2000" b="0" i="0" u="none" strike="noStrike" dirty="0">
                <a:solidFill>
                  <a:srgbClr val="4B4F58"/>
                </a:solidFill>
                <a:effectLst/>
              </a:rPr>
            </a:br>
            <a:r>
              <a:rPr lang="it-IT" sz="2000" b="1" i="0" u="none" strike="noStrike" dirty="0">
                <a:solidFill>
                  <a:srgbClr val="4B4F58"/>
                </a:solidFill>
                <a:effectLst/>
              </a:rPr>
              <a:t>Iper-Competitività. </a:t>
            </a:r>
            <a:r>
              <a:rPr lang="it-IT" sz="2000" b="0" i="0" u="none" strike="noStrike" dirty="0">
                <a:solidFill>
                  <a:srgbClr val="4B4F58"/>
                </a:solidFill>
                <a:effectLst/>
              </a:rPr>
              <a:t>Questo fattore è molto presente in quanto è usato in maniera funzionale dalle persone con comportamento di tipo A per innalzare la propria autostima. Essi utilizzerebbero la competizione come un modo per provare la propria superiorità nei confronti degli altri. </a:t>
            </a:r>
            <a:br>
              <a:rPr lang="it-IT" sz="2000" b="0" i="0" u="none" strike="noStrike" dirty="0">
                <a:solidFill>
                  <a:srgbClr val="4B4F58"/>
                </a:solidFill>
                <a:effectLst/>
              </a:rPr>
            </a:br>
            <a:endParaRPr lang="it-IT" sz="2000" dirty="0"/>
          </a:p>
        </p:txBody>
      </p:sp>
    </p:spTree>
    <p:extLst>
      <p:ext uri="{BB962C8B-B14F-4D97-AF65-F5344CB8AC3E}">
        <p14:creationId xmlns:p14="http://schemas.microsoft.com/office/powerpoint/2010/main" val="9874338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F943D0A-3328-A4CD-3EC1-0701CD7F0D15}"/>
              </a:ext>
            </a:extLst>
          </p:cNvPr>
          <p:cNvSpPr txBox="1"/>
          <p:nvPr/>
        </p:nvSpPr>
        <p:spPr>
          <a:xfrm>
            <a:off x="277402" y="340127"/>
            <a:ext cx="11753636" cy="5909310"/>
          </a:xfrm>
          <a:prstGeom prst="rect">
            <a:avLst/>
          </a:prstGeom>
          <a:noFill/>
        </p:spPr>
        <p:txBody>
          <a:bodyPr wrap="square">
            <a:spAutoFit/>
          </a:bodyPr>
          <a:lstStyle/>
          <a:p>
            <a:pPr algn="l" rtl="0" fontAlgn="base"/>
            <a:r>
              <a:rPr lang="it-IT" sz="2000" b="1" i="0" u="none" strike="noStrike" dirty="0">
                <a:solidFill>
                  <a:srgbClr val="4B4F58"/>
                </a:solidFill>
                <a:effectLst/>
              </a:rPr>
              <a:t>Senso dell’incalzare del tempo. </a:t>
            </a:r>
            <a:r>
              <a:rPr lang="it-IT" sz="2000" b="0" i="0" u="none" strike="noStrike" dirty="0">
                <a:solidFill>
                  <a:srgbClr val="4B4F58"/>
                </a:solidFill>
                <a:effectLst/>
              </a:rPr>
              <a:t>Questo è l’aspetto più visibile nelle persone che rispettano il pattern, ovvero un cronico senso di impazienza e una persistente percezione di urgenza temporale (Friedman &amp; </a:t>
            </a:r>
            <a:r>
              <a:rPr lang="it-IT" sz="2000" b="0" i="0" u="none" strike="noStrike" dirty="0" err="1">
                <a:solidFill>
                  <a:srgbClr val="4B4F58"/>
                </a:solidFill>
                <a:effectLst/>
              </a:rPr>
              <a:t>Roseman</a:t>
            </a:r>
            <a:r>
              <a:rPr lang="it-IT" sz="2000" b="0" i="0" u="none" strike="noStrike" dirty="0">
                <a:solidFill>
                  <a:srgbClr val="4B4F58"/>
                </a:solidFill>
                <a:effectLst/>
              </a:rPr>
              <a:t>, 1959). Queste persone riportano una costante sensazione di avere a disposizione tempo insufficiente per raggiungere i propri obiettivi, la quale sfocerebbe  in frustrazione e ostilità. A livello operativo tali soggetti tenderebbero a imporsi delle scadenze irrealistiche e a non accettare eventuali imprevisti che possono far posticipare il completamento dei vari compiti. Questa forma di perfezionismo avrebbe lo scopo di proteggerli da una bassa considerazione di sé, ma alla fine comporterebbe un calo della qualità del lavoro che si rifletterebbe su un ulteriore calo della propria autostima (Grandi et al., 2011).</a:t>
            </a:r>
            <a:br>
              <a:rPr lang="it-IT" sz="2000" b="0" i="0" u="none" strike="noStrike" dirty="0">
                <a:solidFill>
                  <a:srgbClr val="4B4F58"/>
                </a:solidFill>
                <a:effectLst/>
              </a:rPr>
            </a:br>
            <a:r>
              <a:rPr lang="it-IT" sz="2000" b="1" i="0" u="none" strike="noStrike" dirty="0">
                <a:solidFill>
                  <a:srgbClr val="4B4F58"/>
                </a:solidFill>
                <a:effectLst/>
              </a:rPr>
              <a:t>Ostilità liberamente fluttuante. </a:t>
            </a:r>
            <a:r>
              <a:rPr lang="it-IT" sz="2000" b="0" i="0" u="none" strike="noStrike" dirty="0">
                <a:solidFill>
                  <a:srgbClr val="4B4F58"/>
                </a:solidFill>
                <a:effectLst/>
              </a:rPr>
              <a:t>Questa locuzione deriva direttamente dal lavoro di Friedman e </a:t>
            </a:r>
            <a:r>
              <a:rPr lang="it-IT" sz="2000" b="0" i="0" u="none" strike="noStrike" dirty="0" err="1">
                <a:solidFill>
                  <a:srgbClr val="4B4F58"/>
                </a:solidFill>
                <a:effectLst/>
              </a:rPr>
              <a:t>Rosenman</a:t>
            </a:r>
            <a:r>
              <a:rPr lang="it-IT" sz="2000" b="0" i="0" u="none" strike="noStrike" dirty="0">
                <a:solidFill>
                  <a:srgbClr val="4B4F58"/>
                </a:solidFill>
                <a:effectLst/>
              </a:rPr>
              <a:t> (1974) e serve ad esprimere il modo in cui si esplicita l’ostilità nei soggetti che rispettano il pattern. Essi sarebbero caratterizzati da un animosità pervasiva che si attiva in risposta a stimoli banali. Tale dimensione è stata successivamente suddivisa in due sotto-dimensioni: </a:t>
            </a:r>
            <a:r>
              <a:rPr lang="it-IT" sz="2000" b="0" i="1" u="none" strike="noStrike" dirty="0">
                <a:solidFill>
                  <a:srgbClr val="4B4F58"/>
                </a:solidFill>
                <a:effectLst/>
              </a:rPr>
              <a:t>potenziale ostilità</a:t>
            </a:r>
            <a:r>
              <a:rPr lang="it-IT" sz="2000" b="0" i="0" u="none" strike="noStrike" dirty="0">
                <a:solidFill>
                  <a:srgbClr val="4B4F58"/>
                </a:solidFill>
                <a:effectLst/>
              </a:rPr>
              <a:t>, ovvero la tendenza a reagire alle situazioni spiacevoli in modo ostile, e </a:t>
            </a:r>
            <a:r>
              <a:rPr lang="it-IT" sz="2000" b="0" i="1" u="none" strike="noStrike" dirty="0">
                <a:solidFill>
                  <a:srgbClr val="4B4F58"/>
                </a:solidFill>
                <a:effectLst/>
              </a:rPr>
              <a:t>rabbia trattenuta</a:t>
            </a:r>
            <a:r>
              <a:rPr lang="it-IT" sz="2000" b="0" i="0" u="none" strike="noStrike" dirty="0">
                <a:solidFill>
                  <a:srgbClr val="4B4F58"/>
                </a:solidFill>
                <a:effectLst/>
              </a:rPr>
              <a:t>, ovvero l’incapacità di esprimere la rabbia in maniera costruttiva anche in situazioni in cui essa è giustificata.</a:t>
            </a:r>
            <a:br>
              <a:rPr lang="it-IT" sz="2000" b="0" i="0" u="none" strike="noStrike" dirty="0">
                <a:solidFill>
                  <a:srgbClr val="4B4F58"/>
                </a:solidFill>
                <a:effectLst/>
              </a:rPr>
            </a:br>
            <a:r>
              <a:rPr lang="it-IT" sz="2000" b="1" i="0" u="none" strike="noStrike" dirty="0">
                <a:solidFill>
                  <a:srgbClr val="4B4F58"/>
                </a:solidFill>
                <a:effectLst/>
              </a:rPr>
              <a:t>Determinazione e Decisione apparente.</a:t>
            </a:r>
            <a:r>
              <a:rPr lang="it-IT" sz="2000" b="0" i="0" u="none" strike="noStrike" dirty="0">
                <a:solidFill>
                  <a:srgbClr val="4B4F58"/>
                </a:solidFill>
                <a:effectLst/>
              </a:rPr>
              <a:t> I soggetti con TABP tendono a trasmettere un senso di determinazione e decisione e quindi vengono visti come perfetti candidati per mansioni di </a:t>
            </a:r>
            <a:r>
              <a:rPr lang="it-IT" sz="2000" b="0" i="1" u="none" strike="noStrike" dirty="0">
                <a:solidFill>
                  <a:srgbClr val="4B4F58"/>
                </a:solidFill>
                <a:effectLst/>
              </a:rPr>
              <a:t>leadership</a:t>
            </a:r>
            <a:r>
              <a:rPr lang="it-IT" sz="2000" b="0" i="0" u="none" strike="noStrike" dirty="0">
                <a:solidFill>
                  <a:srgbClr val="4B4F58"/>
                </a:solidFill>
                <a:effectLst/>
              </a:rPr>
              <a:t> e direzione. In realtà tale scelta non è sempre idonea in quanto essi sono caratterizzati da scarsa capacità di delega, dovuta anche ad una scarsa opinione dei collaboratori, e dall’incapacità di rifiutare le richieste che gli vengono espresse.</a:t>
            </a:r>
          </a:p>
          <a:p>
            <a:endParaRPr lang="it-IT" dirty="0"/>
          </a:p>
        </p:txBody>
      </p:sp>
    </p:spTree>
    <p:extLst>
      <p:ext uri="{BB962C8B-B14F-4D97-AF65-F5344CB8AC3E}">
        <p14:creationId xmlns:p14="http://schemas.microsoft.com/office/powerpoint/2010/main" val="33203208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F62AF1-E683-FEFC-B5B5-4E0D719E6168}"/>
              </a:ext>
            </a:extLst>
          </p:cNvPr>
          <p:cNvSpPr>
            <a:spLocks noGrp="1"/>
          </p:cNvSpPr>
          <p:nvPr>
            <p:ph type="title"/>
          </p:nvPr>
        </p:nvSpPr>
        <p:spPr>
          <a:xfrm>
            <a:off x="838200" y="365125"/>
            <a:ext cx="10515600" cy="908871"/>
          </a:xfrm>
        </p:spPr>
        <p:txBody>
          <a:bodyPr/>
          <a:lstStyle/>
          <a:p>
            <a:pPr algn="ctr"/>
            <a:r>
              <a:rPr lang="it-IT" b="1" u="none" strike="noStrike" dirty="0">
                <a:solidFill>
                  <a:srgbClr val="4B4F58"/>
                </a:solidFill>
                <a:effectLst/>
                <a:latin typeface="Calibri" panose="020F0502020204030204" pitchFamily="34" charset="0"/>
                <a:cs typeface="Calibri" panose="020F0502020204030204" pitchFamily="34" charset="0"/>
              </a:rPr>
              <a:t>Il </a:t>
            </a:r>
            <a:r>
              <a:rPr lang="it-IT" b="1" u="none" strike="noStrike" dirty="0" err="1">
                <a:solidFill>
                  <a:srgbClr val="4B4F58"/>
                </a:solidFill>
                <a:effectLst/>
                <a:latin typeface="Calibri" panose="020F0502020204030204" pitchFamily="34" charset="0"/>
                <a:cs typeface="Calibri" panose="020F0502020204030204" pitchFamily="34" charset="0"/>
              </a:rPr>
              <a:t>Type</a:t>
            </a:r>
            <a:r>
              <a:rPr lang="it-IT" b="1" u="none" strike="noStrike" dirty="0">
                <a:solidFill>
                  <a:srgbClr val="4B4F58"/>
                </a:solidFill>
                <a:effectLst/>
                <a:latin typeface="Calibri" panose="020F0502020204030204" pitchFamily="34" charset="0"/>
                <a:cs typeface="Calibri" panose="020F0502020204030204" pitchFamily="34" charset="0"/>
              </a:rPr>
              <a:t> A Counseling</a:t>
            </a:r>
            <a:r>
              <a:rPr lang="it-IT" b="1" dirty="0">
                <a:solidFill>
                  <a:srgbClr val="4B4F58"/>
                </a:solidFill>
                <a:latin typeface="Calibri" panose="020F0502020204030204" pitchFamily="34" charset="0"/>
                <a:cs typeface="Calibri" panose="020F0502020204030204" pitchFamily="34" charset="0"/>
              </a:rPr>
              <a:t>: trattamento del TABP</a:t>
            </a:r>
            <a:endParaRPr lang="it-IT" b="1" dirty="0">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5D605757-7266-00FF-92C1-16666C20AF3E}"/>
              </a:ext>
            </a:extLst>
          </p:cNvPr>
          <p:cNvSpPr>
            <a:spLocks noGrp="1"/>
          </p:cNvSpPr>
          <p:nvPr>
            <p:ph idx="1"/>
          </p:nvPr>
        </p:nvSpPr>
        <p:spPr>
          <a:xfrm>
            <a:off x="215757" y="1383843"/>
            <a:ext cx="11671443" cy="5222440"/>
          </a:xfrm>
        </p:spPr>
        <p:txBody>
          <a:bodyPr>
            <a:normAutofit fontScale="92500" lnSpcReduction="10000"/>
          </a:bodyPr>
          <a:lstStyle/>
          <a:p>
            <a:pPr marL="0" indent="0" algn="l" rtl="0" fontAlgn="base">
              <a:buNone/>
            </a:pPr>
            <a:r>
              <a:rPr lang="it-IT" sz="3000" b="0" u="none" strike="noStrike" dirty="0">
                <a:effectLst/>
                <a:latin typeface="Calibri" panose="020F0502020204030204" pitchFamily="34" charset="0"/>
                <a:cs typeface="Calibri" panose="020F0502020204030204" pitchFamily="34" charset="0"/>
              </a:rPr>
              <a:t>Il protocollo si compone di 4 fasi con ciascuna i seguenti obiettivi:</a:t>
            </a:r>
          </a:p>
          <a:p>
            <a:pPr algn="l" rtl="0" fontAlgn="base">
              <a:buFont typeface="+mj-lt"/>
              <a:buAutoNum type="arabicPeriod"/>
            </a:pPr>
            <a:r>
              <a:rPr lang="it-IT" sz="3000" b="0" u="none" strike="noStrike" dirty="0">
                <a:effectLst/>
                <a:latin typeface="Calibri" panose="020F0502020204030204" pitchFamily="34" charset="0"/>
                <a:cs typeface="Calibri" panose="020F0502020204030204" pitchFamily="34" charset="0"/>
              </a:rPr>
              <a:t>Creare un atteggiamento </a:t>
            </a:r>
            <a:r>
              <a:rPr lang="it-IT" sz="3000" b="0" u="none" strike="noStrike" dirty="0">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egodistonico</a:t>
            </a:r>
            <a:r>
              <a:rPr lang="it-IT" sz="3000" b="0" u="none" strike="noStrike" dirty="0">
                <a:effectLst/>
                <a:latin typeface="Calibri" panose="020F0502020204030204" pitchFamily="34" charset="0"/>
                <a:cs typeface="Calibri" panose="020F0502020204030204" pitchFamily="34" charset="0"/>
              </a:rPr>
              <a:t> nei confronti della manifestazione del TABP, tale obiettivo è realizzato attraverso la comprensione degli effetti </a:t>
            </a:r>
            <a:r>
              <a:rPr lang="it-IT" sz="3000" b="0" u="none" strike="noStrike" dirty="0" err="1">
                <a:effectLst/>
                <a:latin typeface="Calibri" panose="020F0502020204030204" pitchFamily="34" charset="0"/>
                <a:cs typeface="Calibri" panose="020F0502020204030204" pitchFamily="34" charset="0"/>
              </a:rPr>
              <a:t>maladattivi</a:t>
            </a:r>
            <a:r>
              <a:rPr lang="it-IT" sz="3000" b="0" u="none" strike="noStrike" dirty="0">
                <a:effectLst/>
                <a:latin typeface="Calibri" panose="020F0502020204030204" pitchFamily="34" charset="0"/>
                <a:cs typeface="Calibri" panose="020F0502020204030204" pitchFamily="34" charset="0"/>
              </a:rPr>
              <a:t> dei comportamenti di tipo A e il conseguente coping disadattivo</a:t>
            </a:r>
          </a:p>
          <a:p>
            <a:pPr algn="l" rtl="0" fontAlgn="base">
              <a:buFont typeface="+mj-lt"/>
              <a:buAutoNum type="arabicPeriod"/>
            </a:pPr>
            <a:r>
              <a:rPr lang="it-IT" sz="3000" b="0" u="none" strike="noStrike" dirty="0">
                <a:effectLst/>
                <a:latin typeface="Calibri" panose="020F0502020204030204" pitchFamily="34" charset="0"/>
                <a:cs typeface="Calibri" panose="020F0502020204030204" pitchFamily="34" charset="0"/>
              </a:rPr>
              <a:t>Individuare gli schemi cognitivi del paziente che possono contribuire alla motivazione al trattamento e alla consapevolezza circa le sue condizioni di salute</a:t>
            </a:r>
          </a:p>
          <a:p>
            <a:pPr algn="l" rtl="0" fontAlgn="base">
              <a:buFont typeface="+mj-lt"/>
              <a:buAutoNum type="arabicPeriod"/>
            </a:pPr>
            <a:r>
              <a:rPr lang="it-IT" sz="3000" b="0" u="none" strike="noStrike" dirty="0">
                <a:effectLst/>
                <a:latin typeface="Calibri" panose="020F0502020204030204" pitchFamily="34" charset="0"/>
                <a:cs typeface="Calibri" panose="020F0502020204030204" pitchFamily="34" charset="0"/>
              </a:rPr>
              <a:t>Modificazione dei pensieri e dei comportamenti disfunzionali, attraverso l’elaborazione congiunta di comportamenti più adattivi e la messa in discussione dei pensieri disfunzionali</a:t>
            </a:r>
          </a:p>
          <a:p>
            <a:pPr algn="l" rtl="0" fontAlgn="base">
              <a:buFont typeface="+mj-lt"/>
              <a:buAutoNum type="arabicPeriod"/>
            </a:pPr>
            <a:r>
              <a:rPr lang="it-IT" sz="3000" b="0" u="none" strike="noStrike" dirty="0">
                <a:effectLst/>
                <a:latin typeface="Calibri" panose="020F0502020204030204" pitchFamily="34" charset="0"/>
                <a:cs typeface="Calibri" panose="020F0502020204030204" pitchFamily="34" charset="0"/>
              </a:rPr>
              <a:t>Ripristino di uno stato di benessere fisico e mentale. Il soggetto viene invitato a mettere in discussione il proprio stile di vita e la propria tendenza a mettere da parte le attività piacevoli e salutari</a:t>
            </a:r>
          </a:p>
          <a:p>
            <a:endParaRPr lang="it-IT" dirty="0"/>
          </a:p>
        </p:txBody>
      </p:sp>
    </p:spTree>
    <p:extLst>
      <p:ext uri="{BB962C8B-B14F-4D97-AF65-F5344CB8AC3E}">
        <p14:creationId xmlns:p14="http://schemas.microsoft.com/office/powerpoint/2010/main" val="2872986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3D163481-7C13-C494-E787-80331536FABD}"/>
              </a:ext>
            </a:extLst>
          </p:cNvPr>
          <p:cNvSpPr>
            <a:spLocks noGrp="1" noChangeArrowheads="1"/>
          </p:cNvSpPr>
          <p:nvPr>
            <p:ph idx="1"/>
          </p:nvPr>
        </p:nvSpPr>
        <p:spPr>
          <a:xfrm>
            <a:off x="2027238" y="1247776"/>
            <a:ext cx="8183562" cy="5133975"/>
          </a:xfrm>
        </p:spPr>
        <p:txBody>
          <a:bodyPr rtlCol="0">
            <a:normAutofit fontScale="85000" lnSpcReduction="10000"/>
          </a:bodyPr>
          <a:lstStyle/>
          <a:p>
            <a:pPr marL="548640" indent="-411480">
              <a:buClr>
                <a:schemeClr val="tx1">
                  <a:shade val="95000"/>
                </a:schemeClr>
              </a:buClr>
              <a:buNone/>
              <a:defRPr/>
            </a:pPr>
            <a:r>
              <a:rPr lang="it-IT" dirty="0">
                <a:solidFill>
                  <a:schemeClr val="tx1">
                    <a:lumMod val="85000"/>
                    <a:lumOff val="15000"/>
                  </a:schemeClr>
                </a:solidFill>
              </a:rPr>
              <a:t> </a:t>
            </a:r>
            <a:r>
              <a:rPr lang="it-IT" sz="3000" b="1" dirty="0" err="1">
                <a:solidFill>
                  <a:schemeClr val="tx1">
                    <a:lumMod val="85000"/>
                    <a:lumOff val="15000"/>
                  </a:schemeClr>
                </a:solidFill>
                <a:latin typeface="Bookman Old Style" pitchFamily="18" charset="0"/>
              </a:rPr>
              <a:t>Disease</a:t>
            </a:r>
            <a:r>
              <a:rPr lang="it-IT" sz="3000" b="1" dirty="0">
                <a:solidFill>
                  <a:schemeClr val="tx1">
                    <a:lumMod val="85000"/>
                    <a:lumOff val="15000"/>
                  </a:schemeClr>
                </a:solidFill>
                <a:latin typeface="Bookman Old Style" pitchFamily="18" charset="0"/>
              </a:rPr>
              <a:t>:</a:t>
            </a:r>
            <a:r>
              <a:rPr lang="it-IT" sz="3000" dirty="0">
                <a:solidFill>
                  <a:schemeClr val="tx1">
                    <a:lumMod val="85000"/>
                    <a:lumOff val="15000"/>
                  </a:schemeClr>
                </a:solidFill>
                <a:latin typeface="Bookman Old Style" pitchFamily="18" charset="0"/>
              </a:rPr>
              <a:t> malattia intesa in senso biomedico come lesione organica o aggressione di agenti esterni. Evento oggettivabile mediante una serie di parametri organici di natura </a:t>
            </a:r>
            <a:r>
              <a:rPr lang="it-IT" sz="3000" dirty="0" err="1">
                <a:solidFill>
                  <a:schemeClr val="tx1">
                    <a:lumMod val="85000"/>
                    <a:lumOff val="15000"/>
                  </a:schemeClr>
                </a:solidFill>
                <a:latin typeface="Bookman Old Style" pitchFamily="18" charset="0"/>
              </a:rPr>
              <a:t>fisico-chimica</a:t>
            </a:r>
            <a:r>
              <a:rPr lang="it-IT" sz="3000" dirty="0">
                <a:solidFill>
                  <a:schemeClr val="tx1">
                    <a:lumMod val="85000"/>
                    <a:lumOff val="15000"/>
                  </a:schemeClr>
                </a:solidFill>
                <a:latin typeface="Bookman Old Style" pitchFamily="18" charset="0"/>
              </a:rPr>
              <a:t>.</a:t>
            </a:r>
          </a:p>
          <a:p>
            <a:pPr marL="548640" indent="-411480">
              <a:buClr>
                <a:schemeClr val="tx1">
                  <a:shade val="95000"/>
                </a:schemeClr>
              </a:buClr>
              <a:buNone/>
              <a:defRPr/>
            </a:pPr>
            <a:r>
              <a:rPr lang="it-IT" sz="3000" b="1" dirty="0" err="1">
                <a:solidFill>
                  <a:schemeClr val="tx1">
                    <a:lumMod val="85000"/>
                    <a:lumOff val="15000"/>
                  </a:schemeClr>
                </a:solidFill>
                <a:latin typeface="Bookman Old Style" pitchFamily="18" charset="0"/>
              </a:rPr>
              <a:t>Illness</a:t>
            </a:r>
            <a:r>
              <a:rPr lang="it-IT" sz="3000" b="1" dirty="0">
                <a:solidFill>
                  <a:schemeClr val="tx1">
                    <a:lumMod val="85000"/>
                    <a:lumOff val="15000"/>
                  </a:schemeClr>
                </a:solidFill>
                <a:latin typeface="Bookman Old Style" pitchFamily="18" charset="0"/>
              </a:rPr>
              <a:t>:</a:t>
            </a:r>
            <a:r>
              <a:rPr lang="it-IT" sz="3000" dirty="0">
                <a:solidFill>
                  <a:schemeClr val="tx1">
                    <a:lumMod val="85000"/>
                    <a:lumOff val="15000"/>
                  </a:schemeClr>
                </a:solidFill>
                <a:latin typeface="Bookman Old Style" pitchFamily="18" charset="0"/>
              </a:rPr>
              <a:t> esperienza soggettiva dello stare male vissuta dal soggetto malato sulla base della sua percezione soggettiva del malessere sempre culturalmente mediata, dal momento che non è possibile alcun accesso diretto cosciente al proprio vissuto corporeo</a:t>
            </a:r>
          </a:p>
          <a:p>
            <a:pPr marL="548640" indent="-411480">
              <a:buClr>
                <a:schemeClr val="tx1">
                  <a:shade val="95000"/>
                </a:schemeClr>
              </a:buClr>
              <a:buNone/>
              <a:defRPr/>
            </a:pPr>
            <a:r>
              <a:rPr lang="it-IT" sz="3000" b="1" dirty="0" err="1">
                <a:solidFill>
                  <a:schemeClr val="tx1">
                    <a:lumMod val="85000"/>
                    <a:lumOff val="15000"/>
                  </a:schemeClr>
                </a:solidFill>
                <a:latin typeface="Bookman Old Style" pitchFamily="18" charset="0"/>
              </a:rPr>
              <a:t>Sickness</a:t>
            </a:r>
            <a:r>
              <a:rPr lang="it-IT" sz="3000" b="1" dirty="0">
                <a:solidFill>
                  <a:schemeClr val="tx1">
                    <a:lumMod val="85000"/>
                    <a:lumOff val="15000"/>
                  </a:schemeClr>
                </a:solidFill>
                <a:latin typeface="Bookman Old Style" pitchFamily="18" charset="0"/>
              </a:rPr>
              <a:t>:</a:t>
            </a:r>
            <a:r>
              <a:rPr lang="it-IT" sz="3000" dirty="0">
                <a:solidFill>
                  <a:schemeClr val="tx1">
                    <a:lumMod val="85000"/>
                    <a:lumOff val="15000"/>
                  </a:schemeClr>
                </a:solidFill>
                <a:latin typeface="Bookman Old Style" pitchFamily="18" charset="0"/>
              </a:rPr>
              <a:t> malattia come riconoscimento sociale. Infatti gli individui “malati” interagiscono nel tempo con l’ambiente fisico e sociale.</a:t>
            </a:r>
            <a:endParaRPr lang="it-IT" sz="3000" dirty="0">
              <a:solidFill>
                <a:schemeClr val="tx1">
                  <a:lumMod val="85000"/>
                  <a:lumOff val="15000"/>
                </a:schemeClr>
              </a:solidFill>
            </a:endParaRPr>
          </a:p>
        </p:txBody>
      </p:sp>
      <p:sp>
        <p:nvSpPr>
          <p:cNvPr id="20482" name="Segnaposto numero diapositiva 5">
            <a:extLst>
              <a:ext uri="{FF2B5EF4-FFF2-40B4-BE49-F238E27FC236}">
                <a16:creationId xmlns:a16="http://schemas.microsoft.com/office/drawing/2014/main" id="{EDD32FB7-5B50-DDEC-83D6-E7A5FB6A782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CFAA0F18-1674-384F-8169-FDAEA7A6B03D}" type="slidenum">
              <a:rPr lang="it-IT" altLang="it-IT" sz="1200">
                <a:solidFill>
                  <a:srgbClr val="045C75"/>
                </a:solidFill>
                <a:latin typeface="Verdana" panose="020B0604030504040204" pitchFamily="34" charset="0"/>
              </a:rPr>
              <a:pPr fontAlgn="base">
                <a:lnSpc>
                  <a:spcPct val="100000"/>
                </a:lnSpc>
                <a:spcBef>
                  <a:spcPct val="0"/>
                </a:spcBef>
                <a:spcAft>
                  <a:spcPct val="0"/>
                </a:spcAft>
                <a:buFontTx/>
                <a:buNone/>
              </a:pPr>
              <a:t>5</a:t>
            </a:fld>
            <a:endParaRPr lang="it-IT" altLang="it-IT" sz="1200">
              <a:solidFill>
                <a:srgbClr val="045C75"/>
              </a:solidFill>
              <a:latin typeface="Verdana" panose="020B0604030504040204" pitchFamily="34" charset="0"/>
            </a:endParaRPr>
          </a:p>
        </p:txBody>
      </p:sp>
      <p:sp>
        <p:nvSpPr>
          <p:cNvPr id="20483" name="CasellaDiTesto 4">
            <a:extLst>
              <a:ext uri="{FF2B5EF4-FFF2-40B4-BE49-F238E27FC236}">
                <a16:creationId xmlns:a16="http://schemas.microsoft.com/office/drawing/2014/main" id="{75511DF2-DDB4-D6B2-C67F-12D94CC9D1A3}"/>
              </a:ext>
            </a:extLst>
          </p:cNvPr>
          <p:cNvSpPr txBox="1">
            <a:spLocks noChangeArrowheads="1"/>
          </p:cNvSpPr>
          <p:nvPr/>
        </p:nvSpPr>
        <p:spPr bwMode="auto">
          <a:xfrm>
            <a:off x="1524000" y="285751"/>
            <a:ext cx="8929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0"/>
              </a:spcBef>
              <a:buFontTx/>
              <a:buNone/>
            </a:pPr>
            <a:r>
              <a:rPr lang="it-IT" altLang="it-IT" sz="3600" b="1">
                <a:latin typeface="Bookman Old Style" panose="02050604050505020204" pitchFamily="18" charset="0"/>
              </a:rPr>
              <a:t>I significati di malattia</a:t>
            </a:r>
            <a:endParaRPr lang="it-IT" altLang="it-IT" sz="4400">
              <a:latin typeface="Verdana" panose="020B060403050404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egnaposto contenuto 2">
            <a:extLst>
              <a:ext uri="{FF2B5EF4-FFF2-40B4-BE49-F238E27FC236}">
                <a16:creationId xmlns:a16="http://schemas.microsoft.com/office/drawing/2014/main" id="{C65EE0B8-8A94-65FF-A630-8DA4751C0284}"/>
              </a:ext>
            </a:extLst>
          </p:cNvPr>
          <p:cNvSpPr>
            <a:spLocks noGrp="1" noChangeArrowheads="1"/>
          </p:cNvSpPr>
          <p:nvPr>
            <p:ph idx="1"/>
          </p:nvPr>
        </p:nvSpPr>
        <p:spPr>
          <a:xfrm>
            <a:off x="3138489" y="2119313"/>
            <a:ext cx="5915025" cy="2855912"/>
          </a:xfrm>
        </p:spPr>
        <p:txBody>
          <a:bodyPr/>
          <a:lstStyle/>
          <a:p>
            <a:pPr marL="0" indent="0">
              <a:buNone/>
            </a:pPr>
            <a:endParaRPr lang="it-IT" altLang="it-IT" i="1" dirty="0"/>
          </a:p>
          <a:p>
            <a:pPr marL="0" indent="0">
              <a:buNone/>
            </a:pPr>
            <a:endParaRPr lang="it-IT" altLang="it-IT" i="1" dirty="0"/>
          </a:p>
          <a:p>
            <a:pPr marL="0" indent="0">
              <a:buNone/>
            </a:pPr>
            <a:endParaRPr lang="it-IT" altLang="it-IT" i="1" dirty="0"/>
          </a:p>
          <a:p>
            <a:pPr marL="0" indent="0">
              <a:buNone/>
            </a:pPr>
            <a:endParaRPr lang="it-IT" altLang="it-IT" i="1" dirty="0"/>
          </a:p>
          <a:p>
            <a:pPr marL="0" indent="0">
              <a:buNone/>
            </a:pPr>
            <a:endParaRPr lang="it-IT" altLang="it-IT" dirty="0"/>
          </a:p>
        </p:txBody>
      </p:sp>
      <p:sp>
        <p:nvSpPr>
          <p:cNvPr id="6" name="CasellaDiTesto 5">
            <a:extLst>
              <a:ext uri="{FF2B5EF4-FFF2-40B4-BE49-F238E27FC236}">
                <a16:creationId xmlns:a16="http://schemas.microsoft.com/office/drawing/2014/main" id="{E6470CAF-9EE6-F08F-7F04-CD9C5A43A420}"/>
              </a:ext>
            </a:extLst>
          </p:cNvPr>
          <p:cNvSpPr txBox="1"/>
          <p:nvPr/>
        </p:nvSpPr>
        <p:spPr>
          <a:xfrm>
            <a:off x="2135560" y="1292225"/>
            <a:ext cx="7920880" cy="1544718"/>
          </a:xfrm>
          <a:prstGeom prst="rect">
            <a:avLst/>
          </a:prstGeom>
          <a:noFill/>
        </p:spPr>
        <p:txBody>
          <a:bodyPr wrap="square">
            <a:spAutoFit/>
          </a:bodyPr>
          <a:lstStyle/>
          <a:p>
            <a:pPr algn="ctr">
              <a:defRPr/>
            </a:pPr>
            <a:r>
              <a:rPr lang="it-IT" sz="3200" dirty="0">
                <a:solidFill>
                  <a:srgbClr val="FF6600"/>
                </a:solidFill>
                <a:latin typeface="Lucida Handwriting" panose="03010101010101010101" pitchFamily="66" charset="77"/>
              </a:rPr>
              <a:t>Grazie della partecipazione</a:t>
            </a:r>
          </a:p>
          <a:p>
            <a:pPr algn="ctr">
              <a:defRPr/>
            </a:pPr>
            <a:r>
              <a:rPr lang="it-IT" sz="3200" dirty="0">
                <a:solidFill>
                  <a:srgbClr val="FF6600"/>
                </a:solidFill>
                <a:latin typeface="Lucida Handwriting" panose="03010101010101010101" pitchFamily="66" charset="77"/>
              </a:rPr>
              <a:t>Un saluto</a:t>
            </a:r>
          </a:p>
          <a:p>
            <a:pPr algn="ctr">
              <a:defRPr/>
            </a:pPr>
            <a:endParaRPr lang="it-IT" sz="3038" dirty="0">
              <a:solidFill>
                <a:srgbClr val="FF6600"/>
              </a:solidFill>
              <a:latin typeface="Lucida Handwriting" panose="03010101010101010101" pitchFamily="66" charset="77"/>
            </a:endParaRPr>
          </a:p>
        </p:txBody>
      </p:sp>
      <p:pic>
        <p:nvPicPr>
          <p:cNvPr id="57347" name="Immagine 4">
            <a:extLst>
              <a:ext uri="{FF2B5EF4-FFF2-40B4-BE49-F238E27FC236}">
                <a16:creationId xmlns:a16="http://schemas.microsoft.com/office/drawing/2014/main" id="{96B4E867-AFBC-0EEB-4F26-0233FF67BA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9451" y="2728914"/>
            <a:ext cx="2911475" cy="188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8" name="Rettangolo 1">
            <a:extLst>
              <a:ext uri="{FF2B5EF4-FFF2-40B4-BE49-F238E27FC236}">
                <a16:creationId xmlns:a16="http://schemas.microsoft.com/office/drawing/2014/main" id="{2B098315-3DDD-EC9C-0C12-6AB0EA04364E}"/>
              </a:ext>
            </a:extLst>
          </p:cNvPr>
          <p:cNvSpPr>
            <a:spLocks noChangeArrowheads="1"/>
          </p:cNvSpPr>
          <p:nvPr/>
        </p:nvSpPr>
        <p:spPr bwMode="auto">
          <a:xfrm>
            <a:off x="2495601" y="4946651"/>
            <a:ext cx="770485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it-IT" altLang="it-IT" sz="3600" dirty="0" err="1">
                <a:solidFill>
                  <a:srgbClr val="FF6600"/>
                </a:solidFill>
                <a:latin typeface="Lucida Handwriting" panose="03010101010101010101" pitchFamily="66" charset="77"/>
              </a:rPr>
              <a:t>Namaste</a:t>
            </a:r>
            <a:r>
              <a:rPr lang="it-IT" altLang="it-IT" sz="3600" dirty="0">
                <a:solidFill>
                  <a:srgbClr val="FF6600"/>
                </a:solidFill>
                <a:latin typeface="Lucida Handwriting" panose="03010101010101010101" pitchFamily="66" charset="77"/>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AD7CF71E-AD23-7DD9-2A48-7C9D4FFD5C62}"/>
              </a:ext>
            </a:extLst>
          </p:cNvPr>
          <p:cNvSpPr>
            <a:spLocks noGrp="1" noChangeArrowheads="1"/>
          </p:cNvSpPr>
          <p:nvPr>
            <p:ph idx="1"/>
          </p:nvPr>
        </p:nvSpPr>
        <p:spPr>
          <a:xfrm>
            <a:off x="609600" y="1382714"/>
            <a:ext cx="11153422" cy="5214937"/>
          </a:xfrm>
        </p:spPr>
        <p:txBody>
          <a:bodyPr rtlCol="0">
            <a:normAutofit/>
          </a:bodyPr>
          <a:lstStyle/>
          <a:p>
            <a:pPr marL="548640" indent="-411480">
              <a:buClr>
                <a:schemeClr val="tx1">
                  <a:shade val="95000"/>
                </a:schemeClr>
              </a:buClr>
              <a:buNone/>
              <a:defRPr/>
            </a:pPr>
            <a:r>
              <a:rPr lang="it-IT" sz="3200" dirty="0">
                <a:solidFill>
                  <a:schemeClr val="tx1">
                    <a:lumMod val="85000"/>
                    <a:lumOff val="15000"/>
                  </a:schemeClr>
                </a:solidFill>
              </a:rPr>
              <a:t> </a:t>
            </a:r>
          </a:p>
          <a:p>
            <a:pPr marL="548640" indent="-411480">
              <a:buClr>
                <a:schemeClr val="tx1">
                  <a:shade val="95000"/>
                </a:schemeClr>
              </a:buClr>
              <a:buNone/>
              <a:defRPr/>
            </a:pPr>
            <a:r>
              <a:rPr lang="it-IT" sz="3200" dirty="0">
                <a:solidFill>
                  <a:schemeClr val="tx1">
                    <a:lumMod val="85000"/>
                    <a:lumOff val="15000"/>
                  </a:schemeClr>
                </a:solidFill>
              </a:rPr>
              <a:t>    </a:t>
            </a:r>
            <a:r>
              <a:rPr lang="it-IT" sz="3600" dirty="0">
                <a:solidFill>
                  <a:schemeClr val="tx1">
                    <a:lumMod val="85000"/>
                    <a:lumOff val="15000"/>
                  </a:schemeClr>
                </a:solidFill>
              </a:rPr>
              <a:t>Il caso classico di malattia è pertanto quello in cui una persona si sente male (</a:t>
            </a:r>
            <a:r>
              <a:rPr lang="it-IT" sz="3600" dirty="0" err="1">
                <a:solidFill>
                  <a:schemeClr val="tx1">
                    <a:lumMod val="85000"/>
                    <a:lumOff val="15000"/>
                  </a:schemeClr>
                </a:solidFill>
              </a:rPr>
              <a:t>ill</a:t>
            </a:r>
            <a:r>
              <a:rPr lang="it-IT" sz="3600" dirty="0">
                <a:solidFill>
                  <a:schemeClr val="tx1">
                    <a:lumMod val="85000"/>
                    <a:lumOff val="15000"/>
                  </a:schemeClr>
                </a:solidFill>
              </a:rPr>
              <a:t>), il medico certifica la sua malattia (</a:t>
            </a:r>
            <a:r>
              <a:rPr lang="it-IT" sz="3600" dirty="0" err="1">
                <a:solidFill>
                  <a:schemeClr val="tx1">
                    <a:lumMod val="85000"/>
                    <a:lumOff val="15000"/>
                  </a:schemeClr>
                </a:solidFill>
              </a:rPr>
              <a:t>disease</a:t>
            </a:r>
            <a:r>
              <a:rPr lang="it-IT" sz="3600" dirty="0">
                <a:solidFill>
                  <a:schemeClr val="tx1">
                    <a:lumMod val="85000"/>
                    <a:lumOff val="15000"/>
                  </a:schemeClr>
                </a:solidFill>
              </a:rPr>
              <a:t>) e la società gli attribuisce l’etichetta di malato (</a:t>
            </a:r>
            <a:r>
              <a:rPr lang="it-IT" sz="3600" dirty="0" err="1">
                <a:solidFill>
                  <a:schemeClr val="tx1">
                    <a:lumMod val="85000"/>
                    <a:lumOff val="15000"/>
                  </a:schemeClr>
                </a:solidFill>
              </a:rPr>
              <a:t>sick</a:t>
            </a:r>
            <a:r>
              <a:rPr lang="it-IT" sz="3600" dirty="0">
                <a:solidFill>
                  <a:schemeClr val="tx1">
                    <a:lumMod val="85000"/>
                    <a:lumOff val="15000"/>
                  </a:schemeClr>
                </a:solidFill>
              </a:rPr>
              <a:t>).</a:t>
            </a:r>
          </a:p>
          <a:p>
            <a:pPr marL="548640" indent="-411480">
              <a:buClr>
                <a:schemeClr val="tx1">
                  <a:shade val="95000"/>
                </a:schemeClr>
              </a:buClr>
              <a:buNone/>
              <a:defRPr/>
            </a:pPr>
            <a:endParaRPr lang="it-IT" sz="3600" dirty="0">
              <a:solidFill>
                <a:schemeClr val="tx1">
                  <a:lumMod val="85000"/>
                  <a:lumOff val="15000"/>
                </a:schemeClr>
              </a:solidFill>
            </a:endParaRPr>
          </a:p>
          <a:p>
            <a:pPr marL="548640" indent="-411480">
              <a:buClr>
                <a:schemeClr val="tx1">
                  <a:shade val="95000"/>
                </a:schemeClr>
              </a:buClr>
              <a:buNone/>
              <a:defRPr/>
            </a:pPr>
            <a:endParaRPr lang="it-IT" sz="3200" dirty="0">
              <a:solidFill>
                <a:schemeClr val="tx1">
                  <a:lumMod val="85000"/>
                  <a:lumOff val="15000"/>
                </a:schemeClr>
              </a:solidFill>
            </a:endParaRPr>
          </a:p>
        </p:txBody>
      </p:sp>
      <p:sp>
        <p:nvSpPr>
          <p:cNvPr id="21506" name="Segnaposto numero diapositiva 5">
            <a:extLst>
              <a:ext uri="{FF2B5EF4-FFF2-40B4-BE49-F238E27FC236}">
                <a16:creationId xmlns:a16="http://schemas.microsoft.com/office/drawing/2014/main" id="{8F4D55FD-5A4E-4DC5-2AD1-29221BCDBC3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CCDEF3F0-5714-554C-9340-EDCA73757CD9}" type="slidenum">
              <a:rPr lang="it-IT" altLang="it-IT" sz="1200">
                <a:solidFill>
                  <a:srgbClr val="045C75"/>
                </a:solidFill>
                <a:latin typeface="Verdana" panose="020B0604030504040204" pitchFamily="34" charset="0"/>
              </a:rPr>
              <a:pPr fontAlgn="base">
                <a:lnSpc>
                  <a:spcPct val="100000"/>
                </a:lnSpc>
                <a:spcBef>
                  <a:spcPct val="0"/>
                </a:spcBef>
                <a:spcAft>
                  <a:spcPct val="0"/>
                </a:spcAft>
                <a:buFontTx/>
                <a:buNone/>
              </a:pPr>
              <a:t>6</a:t>
            </a:fld>
            <a:endParaRPr lang="it-IT" altLang="it-IT" sz="1200">
              <a:solidFill>
                <a:srgbClr val="045C75"/>
              </a:solidFill>
              <a:latin typeface="Verdana" panose="020B0604030504040204" pitchFamily="34" charset="0"/>
            </a:endParaRPr>
          </a:p>
        </p:txBody>
      </p:sp>
      <p:sp>
        <p:nvSpPr>
          <p:cNvPr id="21507" name="CasellaDiTesto 4">
            <a:extLst>
              <a:ext uri="{FF2B5EF4-FFF2-40B4-BE49-F238E27FC236}">
                <a16:creationId xmlns:a16="http://schemas.microsoft.com/office/drawing/2014/main" id="{B2530904-67BB-7E99-8FDF-D43E50C7E961}"/>
              </a:ext>
            </a:extLst>
          </p:cNvPr>
          <p:cNvSpPr txBox="1">
            <a:spLocks noChangeArrowheads="1"/>
          </p:cNvSpPr>
          <p:nvPr/>
        </p:nvSpPr>
        <p:spPr bwMode="auto">
          <a:xfrm>
            <a:off x="1524000" y="285751"/>
            <a:ext cx="914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0"/>
              </a:spcBef>
              <a:buFontTx/>
              <a:buNone/>
            </a:pPr>
            <a:r>
              <a:rPr lang="it-IT" altLang="it-IT" sz="3600" b="1">
                <a:latin typeface="Bookman Old Style" panose="02050604050505020204" pitchFamily="18" charset="0"/>
              </a:rPr>
              <a:t>I significati di malattia (2)</a:t>
            </a:r>
            <a:endParaRPr lang="it-IT" altLang="it-IT" sz="4400">
              <a:latin typeface="Verdana" panose="020B060403050404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3EE90-E9CD-CBC6-BDAA-A499F9B2072A}"/>
              </a:ext>
            </a:extLst>
          </p:cNvPr>
          <p:cNvSpPr>
            <a:spLocks noGrp="1"/>
          </p:cNvSpPr>
          <p:nvPr>
            <p:ph type="title"/>
          </p:nvPr>
        </p:nvSpPr>
        <p:spPr/>
        <p:txBody>
          <a:bodyPr/>
          <a:lstStyle/>
          <a:p>
            <a:pPr algn="ctr" eaLnBrk="1" hangingPunct="1">
              <a:defRPr/>
            </a:pPr>
            <a:r>
              <a:rPr lang="it-IT" b="1" dirty="0">
                <a:latin typeface="+mn-lt"/>
              </a:rPr>
              <a:t>La salute come benessere personale</a:t>
            </a:r>
          </a:p>
        </p:txBody>
      </p:sp>
      <p:sp>
        <p:nvSpPr>
          <p:cNvPr id="3" name="Segnaposto contenuto 2">
            <a:extLst>
              <a:ext uri="{FF2B5EF4-FFF2-40B4-BE49-F238E27FC236}">
                <a16:creationId xmlns:a16="http://schemas.microsoft.com/office/drawing/2014/main" id="{EF8CA30D-F8C6-7BA3-DFAB-EBB963801C65}"/>
              </a:ext>
            </a:extLst>
          </p:cNvPr>
          <p:cNvSpPr>
            <a:spLocks noGrp="1"/>
          </p:cNvSpPr>
          <p:nvPr>
            <p:ph idx="1"/>
          </p:nvPr>
        </p:nvSpPr>
        <p:spPr/>
        <p:txBody>
          <a:bodyPr rtlCol="0">
            <a:normAutofit/>
          </a:bodyPr>
          <a:lstStyle/>
          <a:p>
            <a:pPr marL="0" indent="0">
              <a:buNone/>
              <a:defRPr/>
            </a:pPr>
            <a:endParaRPr lang="it-IT" dirty="0">
              <a:hlinkClick r:id="rId2"/>
            </a:endParaRPr>
          </a:p>
          <a:p>
            <a:pPr marL="0" indent="0" algn="ctr">
              <a:buNone/>
              <a:defRPr/>
            </a:pPr>
            <a:r>
              <a:rPr lang="it-IT" sz="3600" dirty="0">
                <a:solidFill>
                  <a:schemeClr val="tx1">
                    <a:lumMod val="85000"/>
                    <a:lumOff val="15000"/>
                  </a:schemeClr>
                </a:solidFill>
              </a:rPr>
              <a:t>La salute dunque è uno stato di completo benessere fisico, mentale e sociale.</a:t>
            </a:r>
            <a:endParaRPr lang="it-IT" sz="4000" dirty="0">
              <a:hlinkClick r:id="" action="ppaction://noaction"/>
            </a:endParaRPr>
          </a:p>
          <a:p>
            <a:pPr marL="0" indent="0">
              <a:buNone/>
              <a:defRPr/>
            </a:pPr>
            <a:endParaRPr lang="it-IT" dirty="0">
              <a:hlinkClick r:id="" action="ppaction://noaction"/>
            </a:endParaRPr>
          </a:p>
          <a:p>
            <a:pPr marL="0" indent="0">
              <a:buNone/>
              <a:defRPr/>
            </a:pPr>
            <a:endParaRPr lang="it-IT" dirty="0">
              <a:hlinkClick r:id="" action="ppaction://noaction"/>
            </a:endParaRPr>
          </a:p>
          <a:p>
            <a:pPr marL="0" indent="0">
              <a:buNone/>
              <a:defRPr/>
            </a:pPr>
            <a:endParaRPr lang="it-IT" dirty="0">
              <a:hlinkClick r:id="" action="ppaction://noaction"/>
            </a:endParaRPr>
          </a:p>
        </p:txBody>
      </p:sp>
      <p:sp>
        <p:nvSpPr>
          <p:cNvPr id="4" name="Segnaposto numero diapositiva 3">
            <a:extLst>
              <a:ext uri="{FF2B5EF4-FFF2-40B4-BE49-F238E27FC236}">
                <a16:creationId xmlns:a16="http://schemas.microsoft.com/office/drawing/2014/main" id="{8A601F49-1E6D-DDB8-9D41-D4AB6A4F9E5D}"/>
              </a:ext>
            </a:extLst>
          </p:cNvPr>
          <p:cNvSpPr>
            <a:spLocks noGrp="1"/>
          </p:cNvSpPr>
          <p:nvPr>
            <p:ph type="sldNum" sz="quarter" idx="12"/>
          </p:nvPr>
        </p:nvSpPr>
        <p:spPr/>
        <p:txBody>
          <a:bodyPr/>
          <a:lstStyle/>
          <a:p>
            <a:pPr>
              <a:defRPr/>
            </a:pPr>
            <a:fld id="{6033A9B7-C75A-DE48-BD58-AD41A9C1E973}" type="slidenum">
              <a:rPr lang="it-IT" altLang="it-IT" smtClean="0"/>
              <a:pPr>
                <a:defRPr/>
              </a:pPr>
              <a:t>7</a:t>
            </a:fld>
            <a:endParaRPr lang="it-IT" alt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3EE90-E9CD-CBC6-BDAA-A499F9B2072A}"/>
              </a:ext>
            </a:extLst>
          </p:cNvPr>
          <p:cNvSpPr>
            <a:spLocks noGrp="1"/>
          </p:cNvSpPr>
          <p:nvPr>
            <p:ph type="title"/>
          </p:nvPr>
        </p:nvSpPr>
        <p:spPr/>
        <p:txBody>
          <a:bodyPr/>
          <a:lstStyle/>
          <a:p>
            <a:pPr algn="ctr" eaLnBrk="1" hangingPunct="1">
              <a:defRPr/>
            </a:pPr>
            <a:r>
              <a:rPr lang="it-IT" b="1" dirty="0">
                <a:latin typeface="+mn-lt"/>
              </a:rPr>
              <a:t>La salute come benessere personale</a:t>
            </a:r>
          </a:p>
        </p:txBody>
      </p:sp>
      <p:sp>
        <p:nvSpPr>
          <p:cNvPr id="3" name="Segnaposto contenuto 2">
            <a:extLst>
              <a:ext uri="{FF2B5EF4-FFF2-40B4-BE49-F238E27FC236}">
                <a16:creationId xmlns:a16="http://schemas.microsoft.com/office/drawing/2014/main" id="{EF8CA30D-F8C6-7BA3-DFAB-EBB963801C65}"/>
              </a:ext>
            </a:extLst>
          </p:cNvPr>
          <p:cNvSpPr>
            <a:spLocks noGrp="1"/>
          </p:cNvSpPr>
          <p:nvPr>
            <p:ph idx="1"/>
          </p:nvPr>
        </p:nvSpPr>
        <p:spPr>
          <a:xfrm>
            <a:off x="838200" y="1671512"/>
            <a:ext cx="10515600" cy="4965594"/>
          </a:xfrm>
        </p:spPr>
        <p:txBody>
          <a:bodyPr rtlCol="0">
            <a:normAutofit lnSpcReduction="10000"/>
          </a:bodyPr>
          <a:lstStyle/>
          <a:p>
            <a:pPr marL="0" indent="0">
              <a:buNone/>
              <a:defRPr/>
            </a:pPr>
            <a:r>
              <a:rPr lang="it-IT" sz="3200" dirty="0">
                <a:solidFill>
                  <a:srgbClr val="000000"/>
                </a:solidFill>
              </a:rPr>
              <a:t>In psicologia e psichiatria “lo sforzo di riparare i danni e di curare le ferite non sembrano essere sempre stati gli atteggiamenti ed i provvedimenti migliori forse perché l’intervento su ciò che non funziona non necessariamente corrisponde alla promozione di un funzionamento ottimale, così come la mancanza di malessere non necessariamente coincide con la presenza del benessere”</a:t>
            </a:r>
            <a:br>
              <a:rPr lang="it-IT" sz="3200" dirty="0"/>
            </a:br>
            <a:r>
              <a:rPr lang="it-IT" sz="3200" dirty="0">
                <a:solidFill>
                  <a:srgbClr val="000000"/>
                </a:solidFill>
              </a:rPr>
              <a:t>Già tra gli anni 60 e 70 del secolo scorso C. Rogers definì il benessere come funzionamento ottimale e </a:t>
            </a:r>
            <a:r>
              <a:rPr lang="it-IT" sz="3200" dirty="0" err="1">
                <a:solidFill>
                  <a:srgbClr val="000000"/>
                </a:solidFill>
              </a:rPr>
              <a:t>Antonovsky</a:t>
            </a:r>
            <a:r>
              <a:rPr lang="it-IT" sz="3200" dirty="0">
                <a:solidFill>
                  <a:srgbClr val="000000"/>
                </a:solidFill>
              </a:rPr>
              <a:t> considerava il benessere come presenza globale di capacità positive e di funzionamento a livello emotivo, cognitivo e comportamentale.  </a:t>
            </a:r>
          </a:p>
        </p:txBody>
      </p:sp>
      <p:sp>
        <p:nvSpPr>
          <p:cNvPr id="4" name="Segnaposto numero diapositiva 3">
            <a:extLst>
              <a:ext uri="{FF2B5EF4-FFF2-40B4-BE49-F238E27FC236}">
                <a16:creationId xmlns:a16="http://schemas.microsoft.com/office/drawing/2014/main" id="{8A601F49-1E6D-DDB8-9D41-D4AB6A4F9E5D}"/>
              </a:ext>
            </a:extLst>
          </p:cNvPr>
          <p:cNvSpPr>
            <a:spLocks noGrp="1"/>
          </p:cNvSpPr>
          <p:nvPr>
            <p:ph type="sldNum" sz="quarter" idx="12"/>
          </p:nvPr>
        </p:nvSpPr>
        <p:spPr/>
        <p:txBody>
          <a:bodyPr/>
          <a:lstStyle/>
          <a:p>
            <a:pPr>
              <a:defRPr/>
            </a:pPr>
            <a:fld id="{6033A9B7-C75A-DE48-BD58-AD41A9C1E973}" type="slidenum">
              <a:rPr lang="it-IT" altLang="it-IT" smtClean="0"/>
              <a:pPr>
                <a:defRPr/>
              </a:pPr>
              <a:t>8</a:t>
            </a:fld>
            <a:endParaRPr lang="it-IT" altLang="it-IT"/>
          </a:p>
        </p:txBody>
      </p:sp>
    </p:spTree>
    <p:extLst>
      <p:ext uri="{BB962C8B-B14F-4D97-AF65-F5344CB8AC3E}">
        <p14:creationId xmlns:p14="http://schemas.microsoft.com/office/powerpoint/2010/main" val="3818938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3EE90-E9CD-CBC6-BDAA-A499F9B2072A}"/>
              </a:ext>
            </a:extLst>
          </p:cNvPr>
          <p:cNvSpPr>
            <a:spLocks noGrp="1"/>
          </p:cNvSpPr>
          <p:nvPr>
            <p:ph type="title"/>
          </p:nvPr>
        </p:nvSpPr>
        <p:spPr/>
        <p:txBody>
          <a:bodyPr/>
          <a:lstStyle/>
          <a:p>
            <a:pPr algn="ctr" eaLnBrk="1" hangingPunct="1">
              <a:defRPr/>
            </a:pPr>
            <a:r>
              <a:rPr lang="it-IT" b="1" dirty="0">
                <a:latin typeface="+mn-lt"/>
              </a:rPr>
              <a:t>La salute come benessere personale (2)</a:t>
            </a:r>
          </a:p>
        </p:txBody>
      </p:sp>
      <p:sp>
        <p:nvSpPr>
          <p:cNvPr id="3" name="Segnaposto contenuto 2">
            <a:extLst>
              <a:ext uri="{FF2B5EF4-FFF2-40B4-BE49-F238E27FC236}">
                <a16:creationId xmlns:a16="http://schemas.microsoft.com/office/drawing/2014/main" id="{EF8CA30D-F8C6-7BA3-DFAB-EBB963801C65}"/>
              </a:ext>
            </a:extLst>
          </p:cNvPr>
          <p:cNvSpPr>
            <a:spLocks noGrp="1"/>
          </p:cNvSpPr>
          <p:nvPr>
            <p:ph idx="1"/>
          </p:nvPr>
        </p:nvSpPr>
        <p:spPr>
          <a:xfrm>
            <a:off x="838200" y="1628799"/>
            <a:ext cx="10925710" cy="5092675"/>
          </a:xfrm>
        </p:spPr>
        <p:txBody>
          <a:bodyPr rtlCol="0">
            <a:normAutofit fontScale="92500" lnSpcReduction="10000"/>
          </a:bodyPr>
          <a:lstStyle/>
          <a:p>
            <a:pPr marL="0" indent="0">
              <a:buNone/>
            </a:pPr>
            <a:r>
              <a:rPr lang="it-IT" sz="3500" dirty="0">
                <a:solidFill>
                  <a:srgbClr val="000000"/>
                </a:solidFill>
                <a:cs typeface="Calibri" panose="020F0502020204030204" pitchFamily="34" charset="0"/>
              </a:rPr>
              <a:t>Nei primi anni del duemila si iniziò a promuovere una visione ampia della “salute mentale che valorizzasse le potenzialità, la motivazione, le capacità individuali, senza negare o trascurare la patologia e la disfunzionalità né negare la sofferenza delle persone, famiglie e comunità” (Seligman e </a:t>
            </a:r>
            <a:r>
              <a:rPr lang="it-IT" sz="3500" dirty="0" err="1">
                <a:solidFill>
                  <a:srgbClr val="000000"/>
                </a:solidFill>
                <a:cs typeface="Calibri" panose="020F0502020204030204" pitchFamily="34" charset="0"/>
              </a:rPr>
              <a:t>Csikszentmihalyi</a:t>
            </a:r>
            <a:r>
              <a:rPr lang="it-IT" sz="3500" dirty="0">
                <a:solidFill>
                  <a:srgbClr val="000000"/>
                </a:solidFill>
                <a:cs typeface="Calibri" panose="020F0502020204030204" pitchFamily="34" charset="0"/>
              </a:rPr>
              <a:t>, 2000).</a:t>
            </a:r>
            <a:br>
              <a:rPr lang="it-IT" sz="3500" dirty="0">
                <a:solidFill>
                  <a:srgbClr val="000000"/>
                </a:solidFill>
                <a:cs typeface="Calibri" panose="020F0502020204030204" pitchFamily="34" charset="0"/>
              </a:rPr>
            </a:br>
            <a:r>
              <a:rPr lang="it-IT" sz="3500" dirty="0">
                <a:solidFill>
                  <a:srgbClr val="000000"/>
                </a:solidFill>
                <a:cs typeface="Calibri" panose="020F0502020204030204" pitchFamily="34" charset="0"/>
              </a:rPr>
              <a:t>Gli esponenti della </a:t>
            </a:r>
            <a:r>
              <a:rPr lang="it-IT" sz="3500" b="1" dirty="0">
                <a:solidFill>
                  <a:srgbClr val="000000"/>
                </a:solidFill>
                <a:cs typeface="Calibri" panose="020F0502020204030204" pitchFamily="34" charset="0"/>
              </a:rPr>
              <a:t>psicologia positiva</a:t>
            </a:r>
            <a:r>
              <a:rPr lang="it-IT" sz="3500" dirty="0">
                <a:solidFill>
                  <a:srgbClr val="000000"/>
                </a:solidFill>
                <a:cs typeface="Calibri" panose="020F0502020204030204" pitchFamily="34" charset="0"/>
              </a:rPr>
              <a:t> iniziarono a proporre la necessità di “diagnosticare” non solo i disturbi mentali ma anche il </a:t>
            </a:r>
            <a:r>
              <a:rPr lang="it-IT" sz="3500" dirty="0" err="1">
                <a:solidFill>
                  <a:srgbClr val="000000"/>
                </a:solidFill>
                <a:cs typeface="Calibri" panose="020F0502020204030204" pitchFamily="34" charset="0"/>
              </a:rPr>
              <a:t>flourishing</a:t>
            </a:r>
            <a:r>
              <a:rPr lang="it-IT" sz="3500" dirty="0">
                <a:solidFill>
                  <a:srgbClr val="000000"/>
                </a:solidFill>
                <a:cs typeface="Calibri" panose="020F0502020204030204" pitchFamily="34" charset="0"/>
              </a:rPr>
              <a:t> in quanto configurazione di benessere soggettivo e psico-sociale.</a:t>
            </a:r>
          </a:p>
          <a:p>
            <a:pPr marL="0" indent="0">
              <a:buNone/>
            </a:pPr>
            <a:br>
              <a:rPr lang="it-IT" sz="2400" dirty="0"/>
            </a:br>
            <a:endParaRPr lang="it-IT" dirty="0"/>
          </a:p>
        </p:txBody>
      </p:sp>
      <p:sp>
        <p:nvSpPr>
          <p:cNvPr id="4" name="Segnaposto numero diapositiva 3">
            <a:extLst>
              <a:ext uri="{FF2B5EF4-FFF2-40B4-BE49-F238E27FC236}">
                <a16:creationId xmlns:a16="http://schemas.microsoft.com/office/drawing/2014/main" id="{8A601F49-1E6D-DDB8-9D41-D4AB6A4F9E5D}"/>
              </a:ext>
            </a:extLst>
          </p:cNvPr>
          <p:cNvSpPr>
            <a:spLocks noGrp="1"/>
          </p:cNvSpPr>
          <p:nvPr>
            <p:ph type="sldNum" sz="quarter" idx="12"/>
          </p:nvPr>
        </p:nvSpPr>
        <p:spPr/>
        <p:txBody>
          <a:bodyPr/>
          <a:lstStyle/>
          <a:p>
            <a:pPr>
              <a:defRPr/>
            </a:pPr>
            <a:fld id="{6033A9B7-C75A-DE48-BD58-AD41A9C1E973}" type="slidenum">
              <a:rPr lang="it-IT" altLang="it-IT" smtClean="0"/>
              <a:pPr>
                <a:defRPr/>
              </a:pPr>
              <a:t>9</a:t>
            </a:fld>
            <a:endParaRPr lang="it-IT" altLang="it-IT"/>
          </a:p>
        </p:txBody>
      </p:sp>
    </p:spTree>
    <p:extLst>
      <p:ext uri="{BB962C8B-B14F-4D97-AF65-F5344CB8AC3E}">
        <p14:creationId xmlns:p14="http://schemas.microsoft.com/office/powerpoint/2010/main" val="146581539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4153</TotalTime>
  <Words>5639</Words>
  <Application>Microsoft Macintosh PowerPoint</Application>
  <PresentationFormat>Widescreen</PresentationFormat>
  <Paragraphs>344</Paragraphs>
  <Slides>50</Slides>
  <Notes>1</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50</vt:i4>
      </vt:variant>
    </vt:vector>
  </HeadingPairs>
  <TitlesOfParts>
    <vt:vector size="63" baseType="lpstr">
      <vt:lpstr>Arial</vt:lpstr>
      <vt:lpstr>Bookman Old Style</vt:lpstr>
      <vt:lpstr>Calibri</vt:lpstr>
      <vt:lpstr>Calibri Light</vt:lpstr>
      <vt:lpstr>Corbel</vt:lpstr>
      <vt:lpstr>Garamond</vt:lpstr>
      <vt:lpstr>Google Sans</vt:lpstr>
      <vt:lpstr>Lucida Handwriting</vt:lpstr>
      <vt:lpstr>Times New Roman</vt:lpstr>
      <vt:lpstr>Verdana</vt:lpstr>
      <vt:lpstr>Wingdings</vt:lpstr>
      <vt:lpstr>Wingdings 2</vt:lpstr>
      <vt:lpstr>Tema di Office</vt:lpstr>
      <vt:lpstr>Presentazione standard di PowerPoint</vt:lpstr>
      <vt:lpstr>Presentazione standard di PowerPoint</vt:lpstr>
      <vt:lpstr>Programma</vt:lpstr>
      <vt:lpstr>Presentazione standard di PowerPoint</vt:lpstr>
      <vt:lpstr>Presentazione standard di PowerPoint</vt:lpstr>
      <vt:lpstr>Presentazione standard di PowerPoint</vt:lpstr>
      <vt:lpstr>La salute come benessere personale</vt:lpstr>
      <vt:lpstr>La salute come benessere personale</vt:lpstr>
      <vt:lpstr>La salute come benessere personale (2)</vt:lpstr>
      <vt:lpstr>La Psicologia Positiva</vt:lpstr>
      <vt:lpstr>Presentazione standard di PowerPoint</vt:lpstr>
      <vt:lpstr>Presentazione standard di PowerPoint</vt:lpstr>
      <vt:lpstr>Il benessere soggettivo</vt:lpstr>
      <vt:lpstr>Presentazione standard di PowerPoint</vt:lpstr>
      <vt:lpstr>Presentazione standard di PowerPoint</vt:lpstr>
      <vt:lpstr>Mental Health Continuum</vt:lpstr>
      <vt:lpstr>Il Flourishing (2)</vt:lpstr>
      <vt:lpstr>Presentazione standard di PowerPoint</vt:lpstr>
      <vt:lpstr>I fattori del BES (benessere equo e sostenibile)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Le organizzazioni malate</vt:lpstr>
      <vt:lpstr>Kets De Vries e "L’organizzazione nevrotica» 1984</vt:lpstr>
      <vt:lpstr>Presentazione standard di PowerPoint</vt:lpstr>
      <vt:lpstr>Presentazione standard di PowerPoint</vt:lpstr>
      <vt:lpstr>L’alienazione nell’organizzazione</vt:lpstr>
      <vt:lpstr>L’Alessitimia nelle Organizzazioni</vt:lpstr>
      <vt:lpstr>L’Alessitimia nelle Organizzazioni 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Il Type A Counseling: trattamento del TABP</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 Musso</dc:creator>
  <cp:lastModifiedBy>Paolo Musso</cp:lastModifiedBy>
  <cp:revision>31</cp:revision>
  <cp:lastPrinted>2024-05-15T16:43:25Z</cp:lastPrinted>
  <dcterms:created xsi:type="dcterms:W3CDTF">2024-02-08T10:55:03Z</dcterms:created>
  <dcterms:modified xsi:type="dcterms:W3CDTF">2024-05-31T07:06:45Z</dcterms:modified>
</cp:coreProperties>
</file>