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70"/>
  </p:notesMasterIdLst>
  <p:sldIdLst>
    <p:sldId id="261" r:id="rId2"/>
    <p:sldId id="279" r:id="rId3"/>
    <p:sldId id="280" r:id="rId4"/>
    <p:sldId id="282" r:id="rId5"/>
    <p:sldId id="281" r:id="rId6"/>
    <p:sldId id="283" r:id="rId7"/>
    <p:sldId id="284" r:id="rId8"/>
    <p:sldId id="290" r:id="rId9"/>
    <p:sldId id="291" r:id="rId10"/>
    <p:sldId id="295" r:id="rId11"/>
    <p:sldId id="296" r:id="rId12"/>
    <p:sldId id="297" r:id="rId13"/>
    <p:sldId id="298" r:id="rId14"/>
    <p:sldId id="300" r:id="rId15"/>
    <p:sldId id="301" r:id="rId16"/>
    <p:sldId id="302" r:id="rId17"/>
    <p:sldId id="303" r:id="rId18"/>
    <p:sldId id="304" r:id="rId19"/>
    <p:sldId id="311" r:id="rId20"/>
    <p:sldId id="312" r:id="rId21"/>
    <p:sldId id="313" r:id="rId22"/>
    <p:sldId id="327" r:id="rId23"/>
    <p:sldId id="299"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01" r:id="rId39"/>
    <p:sldId id="402" r:id="rId40"/>
    <p:sldId id="403" r:id="rId41"/>
    <p:sldId id="404" r:id="rId42"/>
    <p:sldId id="405" r:id="rId43"/>
    <p:sldId id="410" r:id="rId44"/>
    <p:sldId id="418" r:id="rId45"/>
    <p:sldId id="412" r:id="rId46"/>
    <p:sldId id="413" r:id="rId47"/>
    <p:sldId id="414" r:id="rId48"/>
    <p:sldId id="411" r:id="rId49"/>
    <p:sldId id="415" r:id="rId50"/>
    <p:sldId id="416" r:id="rId51"/>
    <p:sldId id="417" r:id="rId52"/>
    <p:sldId id="762" r:id="rId53"/>
    <p:sldId id="764" r:id="rId54"/>
    <p:sldId id="766" r:id="rId55"/>
    <p:sldId id="767" r:id="rId56"/>
    <p:sldId id="768" r:id="rId57"/>
    <p:sldId id="769" r:id="rId58"/>
    <p:sldId id="770" r:id="rId59"/>
    <p:sldId id="771" r:id="rId60"/>
    <p:sldId id="772" r:id="rId61"/>
    <p:sldId id="773" r:id="rId62"/>
    <p:sldId id="774" r:id="rId63"/>
    <p:sldId id="775" r:id="rId64"/>
    <p:sldId id="776" r:id="rId65"/>
    <p:sldId id="777" r:id="rId66"/>
    <p:sldId id="778" r:id="rId67"/>
    <p:sldId id="779" r:id="rId68"/>
    <p:sldId id="378" r:id="rId6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26"/>
    <a:srgbClr val="C0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57" autoAdjust="0"/>
  </p:normalViewPr>
  <p:slideViewPr>
    <p:cSldViewPr>
      <p:cViewPr varScale="1">
        <p:scale>
          <a:sx n="57" d="100"/>
          <a:sy n="57" d="100"/>
        </p:scale>
        <p:origin x="83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09C63-2B8D-48D2-B028-B7AADDEEDEB1}" type="datetimeFigureOut">
              <a:rPr lang="it-IT" smtClean="0"/>
              <a:t>24/04/2024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67E60-C74C-4C13-9769-706EA993D0B7}" type="slidenum">
              <a:rPr lang="it-IT" smtClean="0"/>
              <a:t>‹N›</a:t>
            </a:fld>
            <a:endParaRPr lang="it-IT"/>
          </a:p>
        </p:txBody>
      </p:sp>
    </p:spTree>
    <p:extLst>
      <p:ext uri="{BB962C8B-B14F-4D97-AF65-F5344CB8AC3E}">
        <p14:creationId xmlns:p14="http://schemas.microsoft.com/office/powerpoint/2010/main" val="8277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D67E60-C74C-4C13-9769-706EA993D0B7}" type="slidenum">
              <a:rPr lang="it-IT" smtClean="0"/>
              <a:t>1</a:t>
            </a:fld>
            <a:endParaRPr lang="it-IT"/>
          </a:p>
        </p:txBody>
      </p:sp>
    </p:spTree>
    <p:extLst>
      <p:ext uri="{BB962C8B-B14F-4D97-AF65-F5344CB8AC3E}">
        <p14:creationId xmlns:p14="http://schemas.microsoft.com/office/powerpoint/2010/main" val="89341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A0CC3AF-A4E2-4B94-8A4D-168FD4EEDC06}" type="datetime1">
              <a:rPr lang="it-IT" smtClean="0"/>
              <a:t>24/04/2024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D55F1D-23E5-438F-A9CE-110A40CF20C7}" type="datetime1">
              <a:rPr lang="it-IT" smtClean="0"/>
              <a:t>24/04/2024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0913F48-5342-47B6-AE33-14A71044C6DA}" type="datetime1">
              <a:rPr lang="it-IT" smtClean="0"/>
              <a:t>24/04/2024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B8BDBB2-5FFB-477C-8E7F-8EDBB0AA1838}" type="datetime1">
              <a:rPr lang="it-IT" smtClean="0"/>
              <a:t>24/04/2024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C76BA2A5-E7B0-486A-837A-407DC2CCC390}"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3E85E9C-F6A0-4303-A1E1-2D96F0D30309}" type="datetime1">
              <a:rPr lang="it-IT" smtClean="0"/>
              <a:t>24/04/2024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C76BA2A5-E7B0-486A-837A-407DC2CCC390}"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705AA37-D3FB-4926-91C2-6ED5CE0839FD}" type="datetime1">
              <a:rPr lang="it-IT" smtClean="0"/>
              <a:t>24/04/2024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C76BA2A5-E7B0-486A-837A-407DC2CCC390}" type="slidenum">
              <a:rPr lang="it-IT" smtClean="0"/>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19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8AA39A4-D92F-45D6-81B7-FCD10528A957}" type="datetime1">
              <a:rPr lang="it-IT" smtClean="0"/>
              <a:t>24/04/2024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D272A4F-D3B6-4E91-AA79-74EFCF8A5217}" type="datetime1">
              <a:rPr lang="it-IT" smtClean="0"/>
              <a:t>24/04/2024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09DA46D-3EBA-472D-A5AA-DFA2A1F9A56A}" type="datetime1">
              <a:rPr lang="it-IT" smtClean="0"/>
              <a:t>24/04/2024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036A343-9E5B-44F3-A4EF-ABBD890A88B7}" type="datetime1">
              <a:rPr lang="it-IT" smtClean="0"/>
              <a:t>24/04/2024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418F77B-EED4-45EE-AFEF-132DAF083F77}" type="datetime1">
              <a:rPr lang="it-IT" smtClean="0"/>
              <a:t>24/04/2024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0EDA68-648B-48CF-B029-A8469509BD05}" type="datetime1">
              <a:rPr lang="it-IT" smtClean="0"/>
              <a:t>24/04/2024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3D6EC1C-4CAE-4FCC-B007-8E9080C6D025}" type="datetime1">
              <a:rPr lang="it-IT" smtClean="0"/>
              <a:t>24/04/2024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BEC34E1-FBE9-4FA8-9474-0A9DA61637CD}" type="datetime1">
              <a:rPr lang="it-IT" smtClean="0"/>
              <a:t>24/04/2024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A35128-928E-4875-916E-20846238F59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5C22D-BD1A-4597-B89E-B95863406D83}" type="datetime1">
              <a:rPr lang="it-IT" smtClean="0"/>
              <a:t>24/04/2024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35128-928E-4875-916E-20846238F59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 id="2147483673" r:id="rId13"/>
    <p:sldLayoutId id="2147483674" r:id="rId14"/>
    <p:sldLayoutId id="2147483675"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s://www.bosettiegatti.eu/info/norme/statali/2023_0036.htm#050"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ttps://www.anticorruzione.it/-/piattaforma-contrattipubblici"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www.agendadigitale.eu/procurement/il-rup-come-project-manager-per-gli-appalti-pubblici-ecco-lo-scenario/"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s://www.legislazionetecnica.it/lt_link/normativa/TDEzNjIwMTAjQTM=" TargetMode="Externa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1000108"/>
            <a:ext cx="7772400" cy="2286016"/>
          </a:xfrm>
        </p:spPr>
        <p:txBody>
          <a:bodyPr>
            <a:normAutofit fontScale="90000"/>
          </a:bodyPr>
          <a:lstStyle/>
          <a:p>
            <a:br>
              <a:rPr lang="it-IT" dirty="0">
                <a:latin typeface="Arial" pitchFamily="34" charset="0"/>
                <a:cs typeface="Arial" pitchFamily="34" charset="0"/>
              </a:rPr>
            </a:br>
            <a:r>
              <a:rPr lang="it-IT" dirty="0">
                <a:latin typeface="Arial" pitchFamily="34" charset="0"/>
                <a:cs typeface="Arial" pitchFamily="34" charset="0"/>
              </a:rPr>
              <a:t> </a:t>
            </a:r>
            <a:br>
              <a:rPr lang="it-IT" dirty="0">
                <a:latin typeface="Arial" pitchFamily="34" charset="0"/>
                <a:cs typeface="Arial" pitchFamily="34" charset="0"/>
              </a:rPr>
            </a:br>
            <a:br>
              <a:rPr lang="it-IT" sz="2000" dirty="0">
                <a:latin typeface="Arial" pitchFamily="34" charset="0"/>
                <a:cs typeface="Arial" pitchFamily="34" charset="0"/>
              </a:rPr>
            </a:br>
            <a:r>
              <a:rPr lang="it-IT" sz="2000" dirty="0">
                <a:latin typeface="Arial" pitchFamily="34" charset="0"/>
                <a:cs typeface="Arial" pitchFamily="34" charset="0"/>
              </a:rPr>
              <a:t> </a:t>
            </a:r>
            <a:br>
              <a:rPr lang="it-IT" sz="2000" dirty="0">
                <a:latin typeface="Arial" pitchFamily="34" charset="0"/>
                <a:cs typeface="Arial" pitchFamily="34" charset="0"/>
              </a:rPr>
            </a:br>
            <a:br>
              <a:rPr lang="it-IT" sz="2000" dirty="0"/>
            </a:br>
            <a:br>
              <a:rPr lang="it-IT" b="1" dirty="0">
                <a:latin typeface="Arial" pitchFamily="34" charset="0"/>
                <a:cs typeface="Arial" pitchFamily="34" charset="0"/>
              </a:rPr>
            </a:br>
            <a:endParaRPr lang="it-IT" dirty="0"/>
          </a:p>
        </p:txBody>
      </p:sp>
      <p:sp>
        <p:nvSpPr>
          <p:cNvPr id="3" name="Sottotitolo 2"/>
          <p:cNvSpPr>
            <a:spLocks noGrp="1"/>
          </p:cNvSpPr>
          <p:nvPr>
            <p:ph type="subTitle" idx="1"/>
          </p:nvPr>
        </p:nvSpPr>
        <p:spPr>
          <a:xfrm>
            <a:off x="1503112" y="1036696"/>
            <a:ext cx="6400800" cy="5256584"/>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it-IT" sz="1800" b="1" dirty="0">
              <a:solidFill>
                <a:prstClr val="black"/>
              </a:solidFill>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it-IT" sz="1800" b="1" dirty="0">
              <a:solidFill>
                <a:prstClr val="black"/>
              </a:solidFill>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it-IT" b="1" dirty="0">
                <a:solidFill>
                  <a:prstClr val="black"/>
                </a:solidFill>
                <a:cs typeface="Arial" panose="020B0604020202020204" pitchFamily="34" charset="0"/>
              </a:rPr>
              <a:t>Seminario di aggiornamento</a:t>
            </a:r>
            <a:endParaRPr kumimoji="0" lang="it-IT" b="1"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br>
              <a:rPr kumimoji="0" lang="it-IT" b="0" i="0" u="none" strike="noStrike" kern="1200" cap="none" spc="0" normalizeH="0" baseline="0" noProof="0" dirty="0">
                <a:ln>
                  <a:noFill/>
                </a:ln>
                <a:solidFill>
                  <a:prstClr val="black"/>
                </a:solidFill>
                <a:effectLst/>
                <a:uLnTx/>
                <a:uFillTx/>
                <a:cs typeface="Arial" panose="020B0604020202020204" pitchFamily="34" charset="0"/>
              </a:rPr>
            </a:br>
            <a:r>
              <a:rPr kumimoji="0" lang="it-IT" b="0" i="0" u="none" strike="noStrike" kern="1200" cap="none" spc="0" normalizeH="0" baseline="0" noProof="0" dirty="0">
                <a:ln>
                  <a:noFill/>
                </a:ln>
                <a:solidFill>
                  <a:prstClr val="black"/>
                </a:solidFill>
                <a:effectLst/>
                <a:uLnTx/>
                <a:uFillTx/>
                <a:cs typeface="Arial" panose="020B0604020202020204" pitchFamily="34" charset="0"/>
              </a:rPr>
              <a:t>22 – 23 aprile 2024</a:t>
            </a:r>
            <a:endParaRPr kumimoji="0" lang="it-IT" b="1" i="0" u="sng" strike="noStrike" kern="1200" cap="none" spc="0" normalizeH="0" baseline="0" noProof="0" dirty="0">
              <a:ln>
                <a:noFill/>
              </a:ln>
              <a:solidFill>
                <a:prstClr val="black"/>
              </a:solidFill>
              <a:effectLst/>
              <a:uLnTx/>
              <a:uFillTx/>
              <a:cs typeface="Arial" panose="020B0604020202020204" pitchFamily="34" charset="0"/>
            </a:endParaRPr>
          </a:p>
          <a:p>
            <a:pPr>
              <a:defRPr/>
            </a:pPr>
            <a:endParaRPr lang="it-IT" b="1" dirty="0">
              <a:solidFill>
                <a:srgbClr val="910026"/>
              </a:solidFill>
              <a:ea typeface="Calibri" panose="020F0502020204030204" pitchFamily="34" charset="0"/>
              <a:cs typeface="Arial" panose="020B0604020202020204" pitchFamily="34" charset="0"/>
            </a:endParaRPr>
          </a:p>
          <a:p>
            <a:endParaRPr lang="it-IT" dirty="0">
              <a:solidFill>
                <a:schemeClr val="tx1"/>
              </a:solidFill>
              <a:ea typeface="Calibri" panose="020F0502020204030204" pitchFamily="34" charset="0"/>
              <a:cs typeface="Arial" panose="020B0604020202020204" pitchFamily="34" charset="0"/>
            </a:endParaRPr>
          </a:p>
          <a:p>
            <a:r>
              <a:rPr lang="it-IT" b="1" i="0" u="none" strike="noStrike" dirty="0">
                <a:solidFill>
                  <a:schemeClr val="tx1"/>
                </a:solidFill>
                <a:effectLst/>
                <a:latin typeface="+mj-lt"/>
              </a:rPr>
              <a:t>Camilla Amunni</a:t>
            </a:r>
            <a:endParaRPr lang="it-IT" dirty="0">
              <a:solidFill>
                <a:schemeClr val="tx1"/>
              </a:solidFill>
              <a:effectLst/>
              <a:latin typeface="+mj-lt"/>
            </a:endParaRPr>
          </a:p>
          <a:p>
            <a:r>
              <a:rPr lang="it-IT" i="1" dirty="0">
                <a:solidFill>
                  <a:schemeClr val="tx1"/>
                </a:solidFill>
              </a:rPr>
              <a:t>Avvocato del Foro di Firenze</a:t>
            </a:r>
            <a:endParaRPr kumimoji="0" lang="it-IT" b="0" i="1" u="none" strike="noStrike" kern="1200" cap="none" spc="0" normalizeH="0" baseline="0" noProof="0" dirty="0">
              <a:ln>
                <a:noFill/>
              </a:ln>
              <a:solidFill>
                <a:schemeClr val="tx1"/>
              </a:solidFill>
              <a:effectLst/>
              <a:uLnTx/>
              <a:uFillTx/>
              <a:ea typeface="Calibri" panose="020F050202020403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04C6448B-F3C4-49BF-8449-2778F75E4598}"/>
              </a:ext>
            </a:extLst>
          </p:cNvPr>
          <p:cNvSpPr txBox="1"/>
          <p:nvPr/>
        </p:nvSpPr>
        <p:spPr>
          <a:xfrm>
            <a:off x="179512" y="6015600"/>
            <a:ext cx="7916416" cy="836712"/>
          </a:xfrm>
          <a:prstGeom prst="rect">
            <a:avLst/>
          </a:prstGeom>
          <a:solidFill>
            <a:schemeClr val="bg1"/>
          </a:solidFill>
        </p:spPr>
        <p:txBody>
          <a:bodyPr wrap="square" rtlCol="0">
            <a:spAutoFit/>
          </a:bodyPr>
          <a:lstStyle/>
          <a:p>
            <a:endParaRPr lang="it-IT" dirty="0"/>
          </a:p>
        </p:txBody>
      </p:sp>
      <p:sp>
        <p:nvSpPr>
          <p:cNvPr id="6" name="Rectangle 2">
            <a:extLst>
              <a:ext uri="{FF2B5EF4-FFF2-40B4-BE49-F238E27FC236}">
                <a16:creationId xmlns:a16="http://schemas.microsoft.com/office/drawing/2014/main" id="{FC959228-B98A-4D2D-A367-E52B062FDDF4}"/>
              </a:ext>
            </a:extLst>
          </p:cNvPr>
          <p:cNvSpPr>
            <a:spLocks noChangeArrowheads="1"/>
          </p:cNvSpPr>
          <p:nvPr/>
        </p:nvSpPr>
        <p:spPr bwMode="auto">
          <a:xfrm>
            <a:off x="1503112" y="5701193"/>
            <a:ext cx="6840760"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lvl="0" algn="ctr" eaLnBrk="0" fontAlgn="base" hangingPunct="0">
              <a:spcBef>
                <a:spcPct val="0"/>
              </a:spcBef>
              <a:spcAft>
                <a:spcPct val="0"/>
              </a:spcAft>
            </a:pPr>
            <a:endParaRPr lang="it-IT" altLang="it-IT" sz="1600" dirty="0">
              <a:solidFill>
                <a:srgbClr val="333333"/>
              </a:solidFill>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8AE4A836-3227-4546-A59B-EFD2B3C988E1}"/>
              </a:ext>
            </a:extLst>
          </p:cNvPr>
          <p:cNvSpPr>
            <a:spLocks noChangeArrowheads="1"/>
          </p:cNvSpPr>
          <p:nvPr/>
        </p:nvSpPr>
        <p:spPr bwMode="auto">
          <a:xfrm>
            <a:off x="0" y="-323165"/>
            <a:ext cx="92398"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704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730E267-A7BA-ADD3-2405-60625BD25C01}"/>
              </a:ext>
            </a:extLst>
          </p:cNvPr>
          <p:cNvSpPr txBox="1"/>
          <p:nvPr/>
        </p:nvSpPr>
        <p:spPr>
          <a:xfrm>
            <a:off x="134911" y="1579782"/>
            <a:ext cx="8874177" cy="557075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FF0000"/>
                </a:solidFill>
                <a:uFillTx/>
                <a:latin typeface="Calibri"/>
              </a:rPr>
              <a:t>FASCICOLO VIRTUALE DELL’OPERATORE ECONOMICO (FVOE)</a:t>
            </a:r>
          </a:p>
          <a:p>
            <a:pPr marR="0" lvl="0" algn="just"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latin typeface="Calibri"/>
            </a:endParaRPr>
          </a:p>
          <a:p>
            <a:pPr marL="285750" marR="0" lvl="0" indent="-285750" algn="just"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latin typeface="Calibri"/>
              </a:rPr>
              <a:t>L’ Art. 24 del </a:t>
            </a:r>
            <a:r>
              <a:rPr lang="it-IT" sz="1600" b="0" i="0" u="none" strike="noStrike" kern="1200" cap="none" spc="0" baseline="0" dirty="0" err="1">
                <a:solidFill>
                  <a:srgbClr val="000000"/>
                </a:solidFill>
                <a:uFillTx/>
                <a:latin typeface="Calibri"/>
              </a:rPr>
              <a:t>D.Lgs</a:t>
            </a:r>
            <a:r>
              <a:rPr lang="it-IT" sz="1600" b="0" i="0" u="none" strike="noStrike" kern="1200" cap="none" spc="0" baseline="0" dirty="0">
                <a:solidFill>
                  <a:srgbClr val="000000"/>
                </a:solidFill>
                <a:uFillTx/>
                <a:latin typeface="Calibri"/>
              </a:rPr>
              <a:t> n. 36/2023 disciplina il </a:t>
            </a:r>
            <a:r>
              <a:rPr lang="it-IT" sz="1600" b="1" i="0" u="sng" strike="noStrike" kern="1200" cap="none" spc="0" baseline="0" dirty="0">
                <a:solidFill>
                  <a:srgbClr val="000000"/>
                </a:solidFill>
                <a:uFillTx/>
                <a:latin typeface="Calibri"/>
              </a:rPr>
              <a:t>Fascicolo Virtuale dell’Operatore Economico (FVOE)</a:t>
            </a:r>
            <a:r>
              <a:rPr lang="it-IT" sz="1600" b="0" i="0" u="none" strike="noStrike" kern="1200" cap="none" spc="0" baseline="0" dirty="0">
                <a:solidFill>
                  <a:srgbClr val="000000"/>
                </a:solidFill>
                <a:uFillTx/>
                <a:latin typeface="Calibri"/>
              </a:rPr>
              <a:t>, stabilendo che gli elementi che compongono il fascicolo </a:t>
            </a:r>
            <a:r>
              <a:rPr lang="it-IT" sz="1600" b="0" i="1" u="none" strike="noStrike" kern="1200" cap="none" spc="0" baseline="0" dirty="0">
                <a:solidFill>
                  <a:srgbClr val="000000"/>
                </a:solidFill>
                <a:uFillTx/>
                <a:latin typeface="Calibri"/>
              </a:rPr>
              <a:t>de quo </a:t>
            </a:r>
            <a:r>
              <a:rPr lang="it-IT" sz="1600" b="0" i="0" u="none" strike="noStrike" kern="1200" cap="none" spc="0" baseline="0" dirty="0">
                <a:solidFill>
                  <a:srgbClr val="000000"/>
                </a:solidFill>
                <a:uFillTx/>
                <a:latin typeface="Calibri"/>
              </a:rPr>
              <a:t>riguardano dati e informazioni di ciascun operatore economico, onde consentire alle stazioni appaltanti di </a:t>
            </a:r>
            <a:r>
              <a:rPr lang="it-IT" sz="1600" b="1" i="0" u="none" strike="noStrike" kern="1200" cap="none" spc="0" baseline="0" dirty="0">
                <a:solidFill>
                  <a:srgbClr val="000000"/>
                </a:solidFill>
                <a:uFillTx/>
                <a:latin typeface="Calibri"/>
              </a:rPr>
              <a:t>verificare i</a:t>
            </a:r>
            <a:r>
              <a:rPr lang="it-IT" sz="1600" b="0" i="0" u="none" strike="noStrike" kern="1200" cap="none" spc="0" baseline="0" dirty="0">
                <a:solidFill>
                  <a:srgbClr val="000000"/>
                </a:solidFill>
                <a:uFillTx/>
                <a:latin typeface="Calibri"/>
              </a:rPr>
              <a:t> </a:t>
            </a:r>
            <a:r>
              <a:rPr lang="it-IT" sz="1600" b="1" i="0" u="none" strike="noStrike" kern="1200" cap="none" spc="0" baseline="0" dirty="0">
                <a:solidFill>
                  <a:srgbClr val="000000"/>
                </a:solidFill>
                <a:uFillTx/>
                <a:latin typeface="Calibri"/>
              </a:rPr>
              <a:t>requisiti generali e speciali necessari per la partecipazione alle gare.</a:t>
            </a:r>
            <a:r>
              <a:rPr lang="it-IT" sz="1600" b="0" i="0" u="none" strike="noStrike" kern="1200" cap="none" spc="0" baseline="0" dirty="0">
                <a:solidFill>
                  <a:srgbClr val="000000"/>
                </a:solidFill>
                <a:uFillTx/>
                <a:latin typeface="Calibri"/>
              </a:rPr>
              <a:t> </a:t>
            </a:r>
            <a:r>
              <a:rPr lang="it-IT" sz="1600" b="1" i="0" u="none" strike="noStrike" kern="1200" cap="none" spc="0" baseline="0" dirty="0">
                <a:solidFill>
                  <a:srgbClr val="000000"/>
                </a:solidFill>
                <a:uFillTx/>
                <a:latin typeface="Calibri"/>
              </a:rPr>
              <a:t>E devono essere aggiornati automaticamente mediante interoperabilità</a:t>
            </a:r>
            <a:r>
              <a:rPr lang="it-IT" sz="1600" b="0" i="0" u="none" strike="noStrike" kern="1200" cap="none" spc="0" baseline="0" dirty="0">
                <a:solidFill>
                  <a:srgbClr val="000000"/>
                </a:solidFill>
                <a:uFillTx/>
                <a:latin typeface="Calibri"/>
              </a:rPr>
              <a:t>.</a:t>
            </a:r>
          </a:p>
          <a:p>
            <a:pPr marR="0" lvl="0" algn="just"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latin typeface="Calibri"/>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latin typeface="Calibri"/>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600" b="1" i="0" u="sng" strike="noStrike" kern="1200" cap="none" spc="0" baseline="0" dirty="0">
                <a:solidFill>
                  <a:srgbClr val="000000"/>
                </a:solidFill>
                <a:uFillTx/>
                <a:latin typeface="Calibri"/>
              </a:rPr>
              <a:t>Il FVOE si è evoluto dalla versione 1.0 (che resta valido per i CIG acquisiti tramite il sistema SIMOG), nella quale era richiesto </a:t>
            </a:r>
            <a:r>
              <a:rPr lang="it-IT" sz="1600" b="1" i="0" u="sng" strike="noStrike" kern="1200" cap="none" spc="0" baseline="0" dirty="0">
                <a:solidFill>
                  <a:srgbClr val="000000"/>
                </a:solidFill>
                <a:highlight>
                  <a:srgbClr val="FFFF00"/>
                </a:highlight>
                <a:uFillTx/>
                <a:latin typeface="Calibri"/>
              </a:rPr>
              <a:t>il </a:t>
            </a:r>
            <a:r>
              <a:rPr lang="it-IT" sz="1600" b="1" i="1" u="sng" strike="noStrike" kern="1200" cap="none" spc="0" baseline="0" dirty="0" err="1">
                <a:solidFill>
                  <a:srgbClr val="000000"/>
                </a:solidFill>
                <a:highlight>
                  <a:srgbClr val="FFFF00"/>
                </a:highlight>
                <a:uFillTx/>
                <a:latin typeface="Calibri"/>
              </a:rPr>
              <a:t>PassOE</a:t>
            </a:r>
            <a:r>
              <a:rPr lang="it-IT" sz="1600" b="1" i="0" u="sng" strike="noStrike" kern="1200" cap="none" spc="0" baseline="0" dirty="0">
                <a:solidFill>
                  <a:srgbClr val="000000"/>
                </a:solidFill>
                <a:highlight>
                  <a:srgbClr val="FFFF00"/>
                </a:highlight>
                <a:uFillTx/>
                <a:latin typeface="Calibri"/>
              </a:rPr>
              <a:t> </a:t>
            </a:r>
            <a:r>
              <a:rPr lang="it-IT" sz="1600" b="1" i="0" u="sng" strike="noStrike" kern="1200" cap="none" spc="0" baseline="0" dirty="0">
                <a:solidFill>
                  <a:srgbClr val="000000"/>
                </a:solidFill>
                <a:uFillTx/>
                <a:latin typeface="Calibri"/>
              </a:rPr>
              <a:t>da parte dell’operatore economico per autorizzare l’accesso al relativo fascicolo, alla versione 2.0, nella quale il </a:t>
            </a:r>
            <a:r>
              <a:rPr lang="it-IT" sz="1600" b="1" i="1" u="sng" strike="noStrike" kern="1200" cap="none" spc="0" baseline="0" dirty="0" err="1">
                <a:solidFill>
                  <a:srgbClr val="000000"/>
                </a:solidFill>
                <a:uFillTx/>
                <a:latin typeface="Calibri"/>
              </a:rPr>
              <a:t>PassOE</a:t>
            </a:r>
            <a:r>
              <a:rPr lang="it-IT" sz="1600" b="1" i="0" u="sng" strike="noStrike" kern="1200" cap="none" spc="0" baseline="0" dirty="0">
                <a:solidFill>
                  <a:srgbClr val="000000"/>
                </a:solidFill>
                <a:uFillTx/>
                <a:latin typeface="Calibri"/>
              </a:rPr>
              <a:t> non è più richiesto dal momento che sono previsti meccanismi di autorizzazione diversi.</a:t>
            </a:r>
            <a:br>
              <a:rPr lang="it-IT" sz="1600" b="0" i="0" u="none" strike="noStrike" kern="1200" cap="none" spc="0" baseline="0" dirty="0">
                <a:solidFill>
                  <a:srgbClr val="000000"/>
                </a:solidFill>
                <a:uFillTx/>
                <a:latin typeface="Calibri"/>
              </a:rPr>
            </a:br>
            <a:endParaRPr lang="it-IT" sz="1600" b="0" i="0" u="sng" strike="noStrike" kern="1200" cap="none" spc="0" baseline="0" dirty="0">
              <a:solidFill>
                <a:srgbClr val="000000"/>
              </a:solidFill>
              <a:uFillTx/>
              <a:latin typeface="Calibri"/>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600" b="1" i="0" u="sng" strike="noStrike" kern="1200" cap="none" spc="0" baseline="0" dirty="0">
                <a:solidFill>
                  <a:srgbClr val="000000"/>
                </a:solidFill>
                <a:highlight>
                  <a:srgbClr val="FFFF00"/>
                </a:highlight>
                <a:uFillTx/>
                <a:latin typeface="Calibri"/>
              </a:rPr>
              <a:t>La documentazione di gara relativa alle procedure avviate dopo il 01/01/2024 non deve più prevedere la presentazione del </a:t>
            </a:r>
            <a:r>
              <a:rPr lang="it-IT" sz="1600" b="1" i="1" u="sng" strike="noStrike" kern="1200" cap="none" spc="0" baseline="0" dirty="0" err="1">
                <a:solidFill>
                  <a:srgbClr val="000000"/>
                </a:solidFill>
                <a:highlight>
                  <a:srgbClr val="FFFF00"/>
                </a:highlight>
                <a:uFillTx/>
                <a:latin typeface="Calibri"/>
              </a:rPr>
              <a:t>PassOE</a:t>
            </a:r>
            <a:r>
              <a:rPr lang="it-IT" sz="1600" b="1" i="0" u="sng" strike="noStrike" kern="1200" cap="none" spc="0" baseline="0" dirty="0">
                <a:solidFill>
                  <a:srgbClr val="000000"/>
                </a:solidFill>
                <a:highlight>
                  <a:srgbClr val="FFFF00"/>
                </a:highlight>
                <a:uFillTx/>
                <a:latin typeface="Calibri"/>
              </a:rPr>
              <a:t> da parte degli operatori economici</a:t>
            </a:r>
            <a:endParaRPr lang="it-IT" sz="1600" dirty="0"/>
          </a:p>
          <a:p>
            <a:pPr marR="0" lvl="0"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br>
              <a:rPr lang="it-IT" sz="1600" b="0" i="0" u="none" strike="noStrike" kern="1200" cap="none" spc="0" baseline="0" dirty="0">
                <a:solidFill>
                  <a:srgbClr val="000000"/>
                </a:solidFill>
                <a:uFillTx/>
                <a:latin typeface="Calibri"/>
              </a:rPr>
            </a:br>
            <a:endParaRPr lang="it-IT" sz="1600" b="0" i="0" u="none" strike="noStrike" kern="1200" cap="none" spc="0" baseline="0" dirty="0">
              <a:solidFill>
                <a:srgbClr val="000000"/>
              </a:solidFill>
              <a:uFillTx/>
              <a:latin typeface="Calibri"/>
            </a:endParaRPr>
          </a:p>
          <a:p>
            <a:pPr marR="0" lvl="0" algn="just"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it-IT" sz="1600" b="0" i="0" u="none" strike="noStrike" kern="1200" cap="none" spc="0" baseline="0" dirty="0">
              <a:solidFill>
                <a:srgbClr val="000000"/>
              </a:solidFill>
              <a:uFillTx/>
              <a:latin typeface="Calibri"/>
            </a:endParaRPr>
          </a:p>
          <a:p>
            <a:pPr marR="0" lvl="0" algn="just"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it-IT" sz="1600" dirty="0">
              <a:solidFill>
                <a:srgbClr val="000000"/>
              </a:solidFill>
              <a:latin typeface="Calibri"/>
            </a:endParaRPr>
          </a:p>
          <a:p>
            <a:pPr marR="0" lvl="0" algn="just"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br>
              <a:rPr lang="it-IT" sz="1800" b="0" i="0" u="none" strike="noStrike" kern="1200" cap="none" spc="0" baseline="0" dirty="0">
                <a:solidFill>
                  <a:srgbClr val="404040"/>
                </a:solidFill>
                <a:uFillTx/>
                <a:latin typeface="Lato" pitchFamily="34"/>
              </a:rPr>
            </a:br>
            <a:endParaRPr lang="it-IT" sz="1800" b="0" i="0" u="none" strike="noStrike" kern="1200" cap="none" spc="0" baseline="0" dirty="0">
              <a:solidFill>
                <a:srgbClr val="404040"/>
              </a:solidFill>
              <a:uFillTx/>
              <a:latin typeface="Lato" pitchFamily="34"/>
            </a:endParaRPr>
          </a:p>
        </p:txBody>
      </p:sp>
    </p:spTree>
    <p:extLst>
      <p:ext uri="{BB962C8B-B14F-4D97-AF65-F5344CB8AC3E}">
        <p14:creationId xmlns:p14="http://schemas.microsoft.com/office/powerpoint/2010/main" val="386239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A8755F3E-92D6-65CC-0216-FF098D89D9A0}"/>
              </a:ext>
            </a:extLst>
          </p:cNvPr>
          <p:cNvSpPr txBox="1">
            <a:spLocks/>
          </p:cNvSpPr>
          <p:nvPr/>
        </p:nvSpPr>
        <p:spPr>
          <a:xfrm>
            <a:off x="329783" y="1595913"/>
            <a:ext cx="8581869" cy="4167805"/>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20000"/>
              </a:lnSpc>
            </a:pPr>
            <a:r>
              <a:rPr lang="it-IT" sz="2300" dirty="0"/>
              <a:t>L’accesso alle funzionalità di consultazione del Fascicolo è disponibile direttamente all’interno della piattaforma Acquisti in rete. Tale </a:t>
            </a:r>
            <a:r>
              <a:rPr lang="it-IT" sz="2300" b="1" dirty="0"/>
              <a:t>accesso è riservato al Responsabile unico di progetto (RUP) della gara </a:t>
            </a:r>
            <a:r>
              <a:rPr lang="it-IT" sz="2300" dirty="0"/>
              <a:t>– abilitato presso l’Anac – e richiede un livello di autenticazione di tipo LoA3, corrispondente a Spid di livello 2 o CIE ma, in specifici casi, potrebbe essere richiesto un livello di autenticazione superiore (LoA4) (ad esempio per la consultazione della certificazione antimafia, o comunque per consultare documenti contenenti dati sensibili).</a:t>
            </a:r>
          </a:p>
          <a:p>
            <a:pPr algn="just">
              <a:lnSpc>
                <a:spcPct val="120000"/>
              </a:lnSpc>
            </a:pPr>
            <a:endParaRPr lang="it-IT" sz="2300" dirty="0"/>
          </a:p>
          <a:p>
            <a:pPr algn="just">
              <a:lnSpc>
                <a:spcPct val="120000"/>
              </a:lnSpc>
            </a:pPr>
            <a:r>
              <a:rPr lang="it-IT" sz="2300" dirty="0"/>
              <a:t>Tramite Acquisti in rete – sempre all’interno delle singole procedure di negoziazione – il RUP, nelle fasi di affidamento ed esecuzione, può, per ogni operatore economico coinvolto nella procedura di gara:</a:t>
            </a:r>
          </a:p>
          <a:p>
            <a:pPr marL="0" indent="0" algn="just">
              <a:lnSpc>
                <a:spcPct val="120000"/>
              </a:lnSpc>
              <a:buFont typeface="Arial"/>
              <a:buNone/>
            </a:pPr>
            <a:r>
              <a:rPr lang="it-IT" sz="2300" dirty="0"/>
              <a:t>		- Richiedere l’accesso al fascicolo</a:t>
            </a:r>
          </a:p>
          <a:p>
            <a:pPr marL="0" indent="0" algn="just">
              <a:lnSpc>
                <a:spcPct val="120000"/>
              </a:lnSpc>
              <a:buFont typeface="Arial"/>
              <a:buNone/>
            </a:pPr>
            <a:r>
              <a:rPr lang="it-IT" sz="2300" dirty="0"/>
              <a:t>		- Verificare lo stato delle sue richieste</a:t>
            </a:r>
          </a:p>
          <a:p>
            <a:pPr marL="0" indent="0" algn="just">
              <a:lnSpc>
                <a:spcPct val="120000"/>
              </a:lnSpc>
              <a:buFont typeface="Arial"/>
              <a:buNone/>
            </a:pPr>
            <a:r>
              <a:rPr lang="it-IT" sz="2300" dirty="0"/>
              <a:t>		- Ricercare e recuperare documenti specifici</a:t>
            </a:r>
          </a:p>
          <a:p>
            <a:endParaRPr lang="it-IT" sz="2400" dirty="0"/>
          </a:p>
          <a:p>
            <a:pPr marL="0" indent="0">
              <a:buFont typeface="Arial"/>
              <a:buNone/>
            </a:pPr>
            <a:endParaRPr lang="it-IT" dirty="0"/>
          </a:p>
        </p:txBody>
      </p:sp>
    </p:spTree>
    <p:extLst>
      <p:ext uri="{BB962C8B-B14F-4D97-AF65-F5344CB8AC3E}">
        <p14:creationId xmlns:p14="http://schemas.microsoft.com/office/powerpoint/2010/main" val="416688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D9EA54ED-86F8-5CD9-7548-6B05809A9961}"/>
              </a:ext>
            </a:extLst>
          </p:cNvPr>
          <p:cNvGraphicFramePr>
            <a:graphicFrameLocks noGrp="1"/>
          </p:cNvGraphicFramePr>
          <p:nvPr/>
        </p:nvGraphicFramePr>
        <p:xfrm>
          <a:off x="175686" y="1509507"/>
          <a:ext cx="8762648" cy="4517395"/>
        </p:xfrm>
        <a:graphic>
          <a:graphicData uri="http://schemas.openxmlformats.org/drawingml/2006/table">
            <a:tbl>
              <a:tblPr/>
              <a:tblGrid>
                <a:gridCol w="4381324">
                  <a:extLst>
                    <a:ext uri="{9D8B030D-6E8A-4147-A177-3AD203B41FA5}">
                      <a16:colId xmlns:a16="http://schemas.microsoft.com/office/drawing/2014/main" val="2520219895"/>
                    </a:ext>
                  </a:extLst>
                </a:gridCol>
                <a:gridCol w="4381324">
                  <a:extLst>
                    <a:ext uri="{9D8B030D-6E8A-4147-A177-3AD203B41FA5}">
                      <a16:colId xmlns:a16="http://schemas.microsoft.com/office/drawing/2014/main" val="2669247450"/>
                    </a:ext>
                  </a:extLst>
                </a:gridCol>
              </a:tblGrid>
              <a:tr h="314410">
                <a:tc>
                  <a:txBody>
                    <a:bodyPr/>
                    <a:lstStyle/>
                    <a:p>
                      <a:pPr algn="ctr"/>
                      <a:r>
                        <a:rPr lang="it-IT" sz="1600" b="1" cap="small" baseline="0" dirty="0">
                          <a:solidFill>
                            <a:srgbClr val="FF0000"/>
                          </a:solidFill>
                        </a:rPr>
                        <a:t>Requisiti di carattere generale </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it-IT" sz="1600" b="1" cap="small" baseline="0" dirty="0">
                          <a:solidFill>
                            <a:srgbClr val="FF0000"/>
                          </a:solidFill>
                        </a:rPr>
                        <a:t>Requisiti di carattere speciale </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5438912"/>
                  </a:ext>
                </a:extLst>
              </a:tr>
              <a:tr h="890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Riguardano l’idoneità morale e la correttezza dell’azione dell’impresa e dei suoi vertici</a:t>
                      </a:r>
                    </a:p>
                    <a:p>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it-IT" sz="1600" dirty="0"/>
                        <a:t>Definiti dalla stazione appaltante in relazione al tipo di prestazione richiesta dal bando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04053572"/>
                  </a:ext>
                </a:extLst>
              </a:tr>
              <a:tr h="543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Sono validi per tutte le tipologie di appalto</a:t>
                      </a:r>
                    </a:p>
                    <a:p>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it-IT" sz="1600" dirty="0"/>
                        <a:t>Tipicamente diversificati per i membri del concorrente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18938107"/>
                  </a:ext>
                </a:extLst>
              </a:tr>
              <a:tr h="1000396">
                <a:tc>
                  <a:txBody>
                    <a:bodyPr/>
                    <a:lstStyle/>
                    <a:p>
                      <a:pPr marL="0" indent="0">
                        <a:buFont typeface="Arial" panose="020B0604020202020204" pitchFamily="34" charset="0"/>
                        <a:buNone/>
                      </a:pPr>
                      <a:endParaRPr lang="it-IT" sz="1600" dirty="0"/>
                    </a:p>
                    <a:p>
                      <a:pPr marL="0" indent="0">
                        <a:buFont typeface="Arial" panose="020B0604020202020204" pitchFamily="34" charset="0"/>
                        <a:buNone/>
                      </a:pPr>
                      <a:r>
                        <a:rPr lang="it-IT" sz="1600" dirty="0"/>
                        <a:t>Il mancato possesso comporta l’esclusione dall’offerta</a:t>
                      </a:r>
                    </a:p>
                    <a:p>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it-IT" sz="1600" dirty="0"/>
                        <a:t>Negli appalti di lavori di importo superiore a €. 150.000 sono assorbiti dall’attestato di qualificazione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16364867"/>
                  </a:ext>
                </a:extLst>
              </a:tr>
              <a:tr h="771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Devono essere posseduti da tutti i componenti del concorrente</a:t>
                      </a:r>
                    </a:p>
                    <a:p>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61260636"/>
                  </a:ext>
                </a:extLst>
              </a:tr>
              <a:tr h="771734">
                <a:tc>
                  <a:txBody>
                    <a:bodyPr/>
                    <a:lstStyle/>
                    <a:p>
                      <a:r>
                        <a:rPr lang="it-IT" sz="1600" dirty="0"/>
                        <a:t>Devono essere mantenuti nel corso dell’esecuzione del contratto</a:t>
                      </a:r>
                    </a:p>
                    <a:p>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73971521"/>
                  </a:ext>
                </a:extLst>
              </a:tr>
            </a:tbl>
          </a:graphicData>
        </a:graphic>
      </p:graphicFrame>
      <p:sp>
        <p:nvSpPr>
          <p:cNvPr id="3" name="CasellaDiTesto 2">
            <a:extLst>
              <a:ext uri="{FF2B5EF4-FFF2-40B4-BE49-F238E27FC236}">
                <a16:creationId xmlns:a16="http://schemas.microsoft.com/office/drawing/2014/main" id="{AF72ADC4-4B2A-E8E1-28A5-A167328A1BF4}"/>
              </a:ext>
            </a:extLst>
          </p:cNvPr>
          <p:cNvSpPr txBox="1"/>
          <p:nvPr/>
        </p:nvSpPr>
        <p:spPr>
          <a:xfrm>
            <a:off x="340670" y="5978286"/>
            <a:ext cx="8593560" cy="430887"/>
          </a:xfrm>
          <a:prstGeom prst="rect">
            <a:avLst/>
          </a:prstGeom>
          <a:noFill/>
        </p:spPr>
        <p:txBody>
          <a:bodyPr wrap="square" rtlCol="0">
            <a:spAutoFit/>
          </a:bodyPr>
          <a:lstStyle/>
          <a:p>
            <a:r>
              <a:rPr lang="it-IT" sz="1100" b="1" i="1" dirty="0"/>
              <a:t>La stazione appaltante è tenuta a verificare il possesso dei requisiti da parte dell’aggiudicatario prima dell’aggiudicazione e in corso d’esecuzione ma può verificare i requisiti di qualunque partecipante ai sensi dell’art. 71 del DPR 445/2000</a:t>
            </a:r>
          </a:p>
        </p:txBody>
      </p:sp>
      <p:sp>
        <p:nvSpPr>
          <p:cNvPr id="4" name="CasellaDiTesto 3">
            <a:extLst>
              <a:ext uri="{FF2B5EF4-FFF2-40B4-BE49-F238E27FC236}">
                <a16:creationId xmlns:a16="http://schemas.microsoft.com/office/drawing/2014/main" id="{9235A7F1-CB49-668D-80D3-CB7CDAAC8FD7}"/>
              </a:ext>
            </a:extLst>
          </p:cNvPr>
          <p:cNvSpPr txBox="1"/>
          <p:nvPr/>
        </p:nvSpPr>
        <p:spPr>
          <a:xfrm>
            <a:off x="631591" y="1204745"/>
            <a:ext cx="7880817" cy="369332"/>
          </a:xfrm>
          <a:prstGeom prst="rect">
            <a:avLst/>
          </a:prstGeom>
          <a:noFill/>
        </p:spPr>
        <p:txBody>
          <a:bodyPr wrap="square" rtlCol="0">
            <a:spAutoFit/>
          </a:bodyPr>
          <a:lstStyle/>
          <a:p>
            <a:pPr algn="ctr"/>
            <a:r>
              <a:rPr lang="it-IT" b="1" cap="small" dirty="0">
                <a:solidFill>
                  <a:srgbClr val="FF0000"/>
                </a:solidFill>
              </a:rPr>
              <a:t>La verifica dei requisiti con il FVOE</a:t>
            </a:r>
          </a:p>
        </p:txBody>
      </p:sp>
    </p:spTree>
    <p:extLst>
      <p:ext uri="{BB962C8B-B14F-4D97-AF65-F5344CB8AC3E}">
        <p14:creationId xmlns:p14="http://schemas.microsoft.com/office/powerpoint/2010/main" val="247494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5">
            <a:extLst>
              <a:ext uri="{FF2B5EF4-FFF2-40B4-BE49-F238E27FC236}">
                <a16:creationId xmlns:a16="http://schemas.microsoft.com/office/drawing/2014/main" id="{C065E831-EDC6-E4EA-6A82-852EBA0DE965}"/>
              </a:ext>
            </a:extLst>
          </p:cNvPr>
          <p:cNvPicPr>
            <a:picLocks noChangeAspect="1"/>
          </p:cNvPicPr>
          <p:nvPr/>
        </p:nvPicPr>
        <p:blipFill>
          <a:blip r:embed="rId2"/>
          <a:stretch>
            <a:fillRect/>
          </a:stretch>
        </p:blipFill>
        <p:spPr>
          <a:xfrm>
            <a:off x="329784" y="1759398"/>
            <a:ext cx="8154650" cy="4542020"/>
          </a:xfrm>
          <a:prstGeom prst="rect">
            <a:avLst/>
          </a:prstGeom>
        </p:spPr>
      </p:pic>
      <p:sp>
        <p:nvSpPr>
          <p:cNvPr id="3" name="CasellaDiTesto 2">
            <a:extLst>
              <a:ext uri="{FF2B5EF4-FFF2-40B4-BE49-F238E27FC236}">
                <a16:creationId xmlns:a16="http://schemas.microsoft.com/office/drawing/2014/main" id="{47B1AB12-340A-BF38-F980-97E3AFDCA158}"/>
              </a:ext>
            </a:extLst>
          </p:cNvPr>
          <p:cNvSpPr txBox="1"/>
          <p:nvPr/>
        </p:nvSpPr>
        <p:spPr>
          <a:xfrm>
            <a:off x="112332" y="1387232"/>
            <a:ext cx="3888432" cy="381725"/>
          </a:xfrm>
          <a:prstGeom prst="rect">
            <a:avLst/>
          </a:prstGeom>
          <a:noFill/>
        </p:spPr>
        <p:txBody>
          <a:bodyPr wrap="square" rtlCol="0">
            <a:spAutoFit/>
          </a:bodyPr>
          <a:lstStyle/>
          <a:p>
            <a:r>
              <a:rPr lang="it-IT" dirty="0"/>
              <a:t>Riassumendo:</a:t>
            </a:r>
          </a:p>
        </p:txBody>
      </p:sp>
    </p:spTree>
    <p:extLst>
      <p:ext uri="{BB962C8B-B14F-4D97-AF65-F5344CB8AC3E}">
        <p14:creationId xmlns:p14="http://schemas.microsoft.com/office/powerpoint/2010/main" val="227162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EEAA2EC-41BE-B269-0603-F594BB4C823F}"/>
              </a:ext>
            </a:extLst>
          </p:cNvPr>
          <p:cNvSpPr txBox="1"/>
          <p:nvPr/>
        </p:nvSpPr>
        <p:spPr>
          <a:xfrm>
            <a:off x="86507" y="1896461"/>
            <a:ext cx="8776114" cy="5663089"/>
          </a:xfrm>
          <a:prstGeom prst="rect">
            <a:avLst/>
          </a:prstGeom>
          <a:noFill/>
        </p:spPr>
        <p:txBody>
          <a:bodyPr wrap="square" rtlCol="0">
            <a:spAutoFit/>
          </a:bodyPr>
          <a:lstStyle/>
          <a:p>
            <a:endParaRPr lang="it-IT" sz="1400" dirty="0"/>
          </a:p>
          <a:p>
            <a:pPr marL="285750" indent="-285750" algn="just">
              <a:buFont typeface="Arial" panose="020B0604020202020204" pitchFamily="34" charset="0"/>
              <a:buChar char="•"/>
            </a:pPr>
            <a:endParaRPr lang="it-IT" sz="1400" dirty="0"/>
          </a:p>
          <a:p>
            <a:pPr marL="285750" indent="-285750" algn="just">
              <a:buFont typeface="Arial" panose="020B0604020202020204" pitchFamily="34" charset="0"/>
              <a:buChar char="•"/>
            </a:pPr>
            <a:r>
              <a:rPr lang="it-IT" sz="1400" dirty="0"/>
              <a:t>Nell’ambito dei contratti normati all’art. 48 del D. Lgs 36/2023 è stata dedicata una specifica </a:t>
            </a:r>
            <a:r>
              <a:rPr lang="it-IT" sz="1400" b="1" dirty="0"/>
              <a:t>modalità iper-semplificata </a:t>
            </a:r>
            <a:r>
              <a:rPr lang="it-IT" sz="1400" dirty="0"/>
              <a:t>per l’ espletamento delle </a:t>
            </a:r>
            <a:r>
              <a:rPr lang="it-IT" sz="1400" b="1" dirty="0"/>
              <a:t>verifiche sui requisiti </a:t>
            </a:r>
            <a:r>
              <a:rPr lang="it-IT" sz="1400" dirty="0"/>
              <a:t>in caso di </a:t>
            </a:r>
            <a:r>
              <a:rPr lang="it-IT" sz="1400" b="1" dirty="0"/>
              <a:t>affidamenti diretti di importo inferiore ai 40.000 euro</a:t>
            </a:r>
            <a:r>
              <a:rPr lang="it-IT" sz="1400" dirty="0"/>
              <a:t>, all’insegna del </a:t>
            </a:r>
            <a:r>
              <a:rPr lang="it-IT" sz="1400" b="1" dirty="0"/>
              <a:t>risultato</a:t>
            </a:r>
            <a:r>
              <a:rPr lang="it-IT" sz="1400" dirty="0"/>
              <a:t> e della </a:t>
            </a:r>
            <a:r>
              <a:rPr lang="it-IT" sz="1400" b="1" dirty="0"/>
              <a:t>fiducia</a:t>
            </a:r>
            <a:r>
              <a:rPr lang="it-IT" sz="1400" dirty="0"/>
              <a:t>.</a:t>
            </a:r>
          </a:p>
          <a:p>
            <a:pPr algn="just"/>
            <a:endParaRPr lang="it-IT" sz="1400" b="1" i="0" dirty="0">
              <a:solidFill>
                <a:srgbClr val="000000"/>
              </a:solidFill>
              <a:effectLst/>
              <a:latin typeface="Calibri" panose="020F0502020204030204" pitchFamily="34" charset="0"/>
            </a:endParaRPr>
          </a:p>
          <a:p>
            <a:pPr algn="just"/>
            <a:endParaRPr lang="it-IT" sz="1400" b="1" dirty="0">
              <a:solidFill>
                <a:srgbClr val="000000"/>
              </a:solidFill>
              <a:latin typeface="Calibri" panose="020F0502020204030204" pitchFamily="34" charset="0"/>
            </a:endParaRPr>
          </a:p>
          <a:p>
            <a:pPr algn="just"/>
            <a:endParaRPr lang="it-IT" sz="1400" b="1" i="0" dirty="0">
              <a:solidFill>
                <a:srgbClr val="000000"/>
              </a:solidFill>
              <a:effectLst/>
              <a:latin typeface="Calibri" panose="020F0502020204030204" pitchFamily="34" charset="0"/>
            </a:endParaRPr>
          </a:p>
          <a:p>
            <a:pPr algn="just"/>
            <a:r>
              <a:rPr lang="it-IT" sz="1400" b="1" i="1" u="sng" dirty="0">
                <a:solidFill>
                  <a:srgbClr val="FF0000"/>
                </a:solidFill>
                <a:effectLst/>
                <a:latin typeface="Calibri" panose="020F0502020204030204" pitchFamily="34" charset="0"/>
              </a:rPr>
              <a:t>Art. 52, comma 1, </a:t>
            </a:r>
            <a:r>
              <a:rPr lang="it-IT" sz="1400" b="1" i="1" u="sng" dirty="0" err="1">
                <a:solidFill>
                  <a:srgbClr val="FF0000"/>
                </a:solidFill>
                <a:effectLst/>
                <a:latin typeface="Calibri" panose="020F0502020204030204" pitchFamily="34" charset="0"/>
              </a:rPr>
              <a:t>D.Lgs</a:t>
            </a:r>
            <a:r>
              <a:rPr lang="it-IT" sz="1400" b="1" i="1" u="sng" dirty="0">
                <a:solidFill>
                  <a:srgbClr val="FF0000"/>
                </a:solidFill>
                <a:effectLst/>
                <a:latin typeface="Calibri" panose="020F0502020204030204" pitchFamily="34" charset="0"/>
              </a:rPr>
              <a:t> n. 36/2023 (Controllo sul possesso dei requisiti)</a:t>
            </a:r>
            <a:endParaRPr lang="it-IT" sz="1400" i="1" u="sng" dirty="0">
              <a:solidFill>
                <a:srgbClr val="FF0000"/>
              </a:solidFill>
              <a:latin typeface="Times New Roman" panose="02020603050405020304" pitchFamily="18" charset="0"/>
            </a:endParaRPr>
          </a:p>
          <a:p>
            <a:pPr algn="just"/>
            <a:r>
              <a:rPr lang="it-IT" sz="1400" i="1" dirty="0">
                <a:solidFill>
                  <a:srgbClr val="002060"/>
                </a:solidFill>
                <a:effectLst/>
                <a:latin typeface="Calibri" panose="020F0502020204030204" pitchFamily="34" charset="0"/>
              </a:rPr>
              <a:t>Nelle procedure di affidamento di cui all’</a:t>
            </a:r>
            <a:r>
              <a:rPr lang="it-IT" sz="1400" i="1" dirty="0">
                <a:solidFill>
                  <a:srgbClr val="002060"/>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articolo 50, comma 1, lettere a) e b</a:t>
            </a:r>
            <a:r>
              <a:rPr lang="it-IT" sz="1400" b="1" i="1" u="sng" dirty="0">
                <a:solidFill>
                  <a:srgbClr val="002060"/>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a:t>
            </a:r>
            <a:r>
              <a:rPr lang="it-IT" sz="1400" b="1" i="1" u="sng" dirty="0">
                <a:solidFill>
                  <a:srgbClr val="002060"/>
                </a:solidFill>
                <a:effectLst/>
                <a:latin typeface="Calibri" panose="020F0502020204030204" pitchFamily="34" charset="0"/>
              </a:rPr>
              <a:t>, di importo inferiore a 40.000 euro, gli operatori economici attestano con dichiarazione sostitutiva di atto di notorietà il possesso dei requisiti di partecipazione e di qualificazione richiesti</a:t>
            </a:r>
            <a:r>
              <a:rPr lang="it-IT" sz="1400" i="1" dirty="0">
                <a:solidFill>
                  <a:srgbClr val="002060"/>
                </a:solidFill>
                <a:effectLst/>
                <a:latin typeface="Calibri" panose="020F0502020204030204" pitchFamily="34" charset="0"/>
              </a:rPr>
              <a:t>. </a:t>
            </a:r>
            <a:r>
              <a:rPr lang="it-IT" sz="1400" b="1" i="1" u="sng" dirty="0">
                <a:solidFill>
                  <a:srgbClr val="002060"/>
                </a:solidFill>
                <a:effectLst/>
                <a:latin typeface="Calibri" panose="020F0502020204030204" pitchFamily="34" charset="0"/>
              </a:rPr>
              <a:t>La stazione appaltante verifica le dichiarazioni, anche previo sorteggio di un campione individuato con modalità predeterminate ogni anno.</a:t>
            </a:r>
          </a:p>
          <a:p>
            <a:endParaRPr lang="it-IT" dirty="0"/>
          </a:p>
          <a:p>
            <a:pPr marL="285750" indent="-285750">
              <a:buFont typeface="Arial" panose="020B0604020202020204" pitchFamily="34" charset="0"/>
              <a:buChar char="•"/>
            </a:pPr>
            <a:endParaRPr lang="it-IT" dirty="0"/>
          </a:p>
          <a:p>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a:p>
            <a:endParaRPr lang="it-IT" dirty="0"/>
          </a:p>
        </p:txBody>
      </p:sp>
      <p:sp>
        <p:nvSpPr>
          <p:cNvPr id="3" name="Segnaposto contenuto 5">
            <a:extLst>
              <a:ext uri="{FF2B5EF4-FFF2-40B4-BE49-F238E27FC236}">
                <a16:creationId xmlns:a16="http://schemas.microsoft.com/office/drawing/2014/main" id="{BEBA7BE0-AF50-4CE3-E12B-9B508F77A6BA}"/>
              </a:ext>
            </a:extLst>
          </p:cNvPr>
          <p:cNvSpPr txBox="1">
            <a:spLocks/>
          </p:cNvSpPr>
          <p:nvPr/>
        </p:nvSpPr>
        <p:spPr>
          <a:xfrm>
            <a:off x="1169232" y="1459790"/>
            <a:ext cx="7097843" cy="43204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sz="1800" b="1" cap="all" dirty="0">
                <a:solidFill>
                  <a:srgbClr val="FF0000"/>
                </a:solidFill>
              </a:rPr>
              <a:t>VERIFICHE REQUISITI PER GLI AFFIDAMENTI ENTRO I 40.000 EURO</a:t>
            </a:r>
          </a:p>
        </p:txBody>
      </p:sp>
    </p:spTree>
    <p:extLst>
      <p:ext uri="{BB962C8B-B14F-4D97-AF65-F5344CB8AC3E}">
        <p14:creationId xmlns:p14="http://schemas.microsoft.com/office/powerpoint/2010/main" val="131866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D84F236F-5758-AE94-7D91-882EA64D5D3F}"/>
              </a:ext>
            </a:extLst>
          </p:cNvPr>
          <p:cNvSpPr txBox="1">
            <a:spLocks/>
          </p:cNvSpPr>
          <p:nvPr/>
        </p:nvSpPr>
        <p:spPr>
          <a:xfrm>
            <a:off x="1535616" y="1826544"/>
            <a:ext cx="7488832" cy="29167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it-IT" sz="2400" dirty="0"/>
              <a:t>Superamento del sistema di controlli per scaglioni di importo, previsto dalle </a:t>
            </a:r>
            <a:r>
              <a:rPr lang="it-IT" sz="2400" b="1" dirty="0"/>
              <a:t>Linee Guida ANAC n. 4;</a:t>
            </a:r>
          </a:p>
          <a:p>
            <a:pPr marL="0" indent="0" algn="just">
              <a:buFont typeface="Arial"/>
              <a:buNone/>
            </a:pPr>
            <a:endParaRPr lang="it-IT" sz="2400" dirty="0"/>
          </a:p>
          <a:p>
            <a:pPr marL="0" indent="0" algn="just">
              <a:buFont typeface="Arial"/>
              <a:buNone/>
            </a:pPr>
            <a:r>
              <a:rPr lang="it-IT" sz="2400" dirty="0"/>
              <a:t>Previsione di un unico </a:t>
            </a:r>
            <a:r>
              <a:rPr lang="it-IT" sz="2400" b="1" dirty="0"/>
              <a:t>regime di controlli semplificato </a:t>
            </a:r>
            <a:r>
              <a:rPr lang="it-IT" sz="2400" dirty="0"/>
              <a:t>per gli </a:t>
            </a:r>
            <a:r>
              <a:rPr lang="it-IT" sz="2400" b="1" dirty="0"/>
              <a:t>affidamenti diretti di importo inferiore ai 40.000,00 euro </a:t>
            </a:r>
            <a:r>
              <a:rPr lang="it-IT" sz="2400" dirty="0"/>
              <a:t>(</a:t>
            </a:r>
            <a:r>
              <a:rPr lang="it-IT" sz="2400" b="1" dirty="0">
                <a:solidFill>
                  <a:srgbClr val="FF0000"/>
                </a:solidFill>
              </a:rPr>
              <a:t>Art. 52 del </a:t>
            </a:r>
            <a:r>
              <a:rPr lang="it-IT" sz="2400" b="1" dirty="0" err="1">
                <a:solidFill>
                  <a:srgbClr val="FF0000"/>
                </a:solidFill>
              </a:rPr>
              <a:t>D.Lgs</a:t>
            </a:r>
            <a:r>
              <a:rPr lang="it-IT" sz="2400" b="1" dirty="0">
                <a:solidFill>
                  <a:srgbClr val="FF0000"/>
                </a:solidFill>
              </a:rPr>
              <a:t> n. 36/2023</a:t>
            </a:r>
            <a:r>
              <a:rPr lang="it-IT" sz="2400" dirty="0"/>
              <a:t>).</a:t>
            </a:r>
          </a:p>
        </p:txBody>
      </p:sp>
      <p:sp>
        <p:nvSpPr>
          <p:cNvPr id="3" name="Freccia a destra 2">
            <a:extLst>
              <a:ext uri="{FF2B5EF4-FFF2-40B4-BE49-F238E27FC236}">
                <a16:creationId xmlns:a16="http://schemas.microsoft.com/office/drawing/2014/main" id="{555349DF-9481-77B7-9951-C7472AF2C33D}"/>
              </a:ext>
            </a:extLst>
          </p:cNvPr>
          <p:cNvSpPr/>
          <p:nvPr/>
        </p:nvSpPr>
        <p:spPr>
          <a:xfrm>
            <a:off x="549990" y="1826544"/>
            <a:ext cx="792088"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a:extLst>
              <a:ext uri="{FF2B5EF4-FFF2-40B4-BE49-F238E27FC236}">
                <a16:creationId xmlns:a16="http://schemas.microsoft.com/office/drawing/2014/main" id="{6FC8E171-2D9B-599D-CD0D-6ABE6BBD8846}"/>
              </a:ext>
            </a:extLst>
          </p:cNvPr>
          <p:cNvSpPr/>
          <p:nvPr/>
        </p:nvSpPr>
        <p:spPr>
          <a:xfrm>
            <a:off x="646759" y="3068960"/>
            <a:ext cx="792088"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760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6C7E9A9-609F-C8C5-E4AD-FA318DB3F80E}"/>
              </a:ext>
            </a:extLst>
          </p:cNvPr>
          <p:cNvSpPr txBox="1"/>
          <p:nvPr/>
        </p:nvSpPr>
        <p:spPr>
          <a:xfrm>
            <a:off x="1861392" y="1790642"/>
            <a:ext cx="7128792" cy="1477328"/>
          </a:xfrm>
          <a:prstGeom prst="rect">
            <a:avLst/>
          </a:prstGeom>
          <a:noFill/>
        </p:spPr>
        <p:txBody>
          <a:bodyPr wrap="square" rtlCol="0">
            <a:spAutoFit/>
          </a:bodyPr>
          <a:lstStyle/>
          <a:p>
            <a:pPr algn="just"/>
            <a:r>
              <a:rPr lang="it-IT" dirty="0"/>
              <a:t>Dunque, in caso di </a:t>
            </a:r>
            <a:r>
              <a:rPr lang="it-IT" b="1" dirty="0"/>
              <a:t>affidamenti</a:t>
            </a:r>
            <a:r>
              <a:rPr lang="it-IT" dirty="0"/>
              <a:t> </a:t>
            </a:r>
            <a:r>
              <a:rPr lang="it-IT" b="1" dirty="0"/>
              <a:t>entro la micro- soglia dei 40.000 </a:t>
            </a:r>
            <a:r>
              <a:rPr lang="it-IT" dirty="0"/>
              <a:t>euro, il RUP è esonerato dall’obbligo di verificare puntualmente i requisiti di ordine generale e speciale, potendo procedere ad acquisire una </a:t>
            </a:r>
            <a:r>
              <a:rPr lang="it-IT" b="1" dirty="0"/>
              <a:t>dichiarazione sostitutiva </a:t>
            </a:r>
            <a:r>
              <a:rPr lang="it-IT" dirty="0"/>
              <a:t>(anche tramite DGUE) attestante il possesso degli stessi.</a:t>
            </a:r>
          </a:p>
        </p:txBody>
      </p:sp>
      <p:sp>
        <p:nvSpPr>
          <p:cNvPr id="3" name="CasellaDiTesto 2">
            <a:extLst>
              <a:ext uri="{FF2B5EF4-FFF2-40B4-BE49-F238E27FC236}">
                <a16:creationId xmlns:a16="http://schemas.microsoft.com/office/drawing/2014/main" id="{7C8004A7-3873-DEE3-3F2F-B545BB9FD910}"/>
              </a:ext>
            </a:extLst>
          </p:cNvPr>
          <p:cNvSpPr txBox="1"/>
          <p:nvPr/>
        </p:nvSpPr>
        <p:spPr>
          <a:xfrm>
            <a:off x="1861392" y="3429000"/>
            <a:ext cx="7059651" cy="2308324"/>
          </a:xfrm>
          <a:prstGeom prst="rect">
            <a:avLst/>
          </a:prstGeom>
          <a:noFill/>
        </p:spPr>
        <p:txBody>
          <a:bodyPr wrap="square" rtlCol="0">
            <a:spAutoFit/>
          </a:bodyPr>
          <a:lstStyle/>
          <a:p>
            <a:pPr algn="just"/>
            <a:r>
              <a:rPr lang="it-IT" dirty="0"/>
              <a:t>Le Amministrazioni possono ricorrere a iter più snelli, regolamentando all’inizio di ogni anno </a:t>
            </a:r>
            <a:r>
              <a:rPr lang="it-IT" b="1" dirty="0"/>
              <a:t>forme di controllo a campione </a:t>
            </a:r>
            <a:r>
              <a:rPr lang="it-IT" dirty="0"/>
              <a:t>sugli operatori economici affidatari in via diretta.</a:t>
            </a:r>
            <a:r>
              <a:rPr lang="it-IT" sz="1800" dirty="0">
                <a:solidFill>
                  <a:srgbClr val="1F2536"/>
                </a:solidFill>
                <a:latin typeface="-apple-system"/>
              </a:rPr>
              <a:t> </a:t>
            </a:r>
          </a:p>
          <a:p>
            <a:pPr algn="just"/>
            <a:endParaRPr lang="it-IT" dirty="0">
              <a:solidFill>
                <a:srgbClr val="1F2536"/>
              </a:solidFill>
              <a:latin typeface="-apple-system"/>
            </a:endParaRPr>
          </a:p>
          <a:p>
            <a:pPr algn="just"/>
            <a:r>
              <a:rPr lang="it-IT" sz="1800" dirty="0">
                <a:latin typeface="-apple-system"/>
              </a:rPr>
              <a:t>La Stazione Appaltante dovrà quindi dotarsi di un proprio </a:t>
            </a:r>
            <a:r>
              <a:rPr lang="it-IT" sz="1800" b="1" dirty="0">
                <a:latin typeface="-apple-system"/>
              </a:rPr>
              <a:t>regolamento </a:t>
            </a:r>
            <a:r>
              <a:rPr lang="it-IT" sz="1800" dirty="0">
                <a:latin typeface="-apple-system"/>
              </a:rPr>
              <a:t>nel quale deciderà le </a:t>
            </a:r>
            <a:r>
              <a:rPr lang="it-IT" sz="1800" b="1" dirty="0">
                <a:latin typeface="-apple-system"/>
              </a:rPr>
              <a:t>modalità del sorteggio </a:t>
            </a:r>
            <a:r>
              <a:rPr lang="it-IT" sz="1800" dirty="0">
                <a:latin typeface="-apple-system"/>
              </a:rPr>
              <a:t>degli </a:t>
            </a:r>
            <a:r>
              <a:rPr lang="it-IT" sz="1800" b="1" dirty="0">
                <a:latin typeface="-apple-system"/>
              </a:rPr>
              <a:t>operatori economici da verificare.</a:t>
            </a:r>
          </a:p>
          <a:p>
            <a:pPr algn="just"/>
            <a:endParaRPr lang="it-IT" dirty="0"/>
          </a:p>
        </p:txBody>
      </p:sp>
      <p:sp>
        <p:nvSpPr>
          <p:cNvPr id="4" name="Freccia a destra 3">
            <a:extLst>
              <a:ext uri="{FF2B5EF4-FFF2-40B4-BE49-F238E27FC236}">
                <a16:creationId xmlns:a16="http://schemas.microsoft.com/office/drawing/2014/main" id="{6603F259-483E-F9DD-A1BF-DFD97A151CE2}"/>
              </a:ext>
            </a:extLst>
          </p:cNvPr>
          <p:cNvSpPr/>
          <p:nvPr/>
        </p:nvSpPr>
        <p:spPr>
          <a:xfrm>
            <a:off x="582957" y="1944926"/>
            <a:ext cx="1080120" cy="6480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C5C366A2-71F1-DE32-1B29-C543A54A751A}"/>
              </a:ext>
            </a:extLst>
          </p:cNvPr>
          <p:cNvSpPr/>
          <p:nvPr/>
        </p:nvSpPr>
        <p:spPr>
          <a:xfrm>
            <a:off x="582957" y="4008572"/>
            <a:ext cx="1080120" cy="6480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8166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1B0C896B-83D1-3C4B-7734-336084FB4494}"/>
              </a:ext>
            </a:extLst>
          </p:cNvPr>
          <p:cNvSpPr txBox="1">
            <a:spLocks/>
          </p:cNvSpPr>
          <p:nvPr/>
        </p:nvSpPr>
        <p:spPr>
          <a:xfrm>
            <a:off x="212251" y="1309755"/>
            <a:ext cx="8784975" cy="10081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it-IT" sz="2400" cap="small" dirty="0"/>
              <a:t>Cosa accade nel caso in cui le verifiche degli enti certificatori dovessero dare esito negativo?</a:t>
            </a:r>
          </a:p>
        </p:txBody>
      </p:sp>
      <p:sp>
        <p:nvSpPr>
          <p:cNvPr id="3" name="CasellaDiTesto 2">
            <a:extLst>
              <a:ext uri="{FF2B5EF4-FFF2-40B4-BE49-F238E27FC236}">
                <a16:creationId xmlns:a16="http://schemas.microsoft.com/office/drawing/2014/main" id="{48E5A9FF-375E-DE7E-7C2B-A8BEFD12D237}"/>
              </a:ext>
            </a:extLst>
          </p:cNvPr>
          <p:cNvSpPr txBox="1"/>
          <p:nvPr/>
        </p:nvSpPr>
        <p:spPr>
          <a:xfrm>
            <a:off x="428274" y="2119914"/>
            <a:ext cx="8784975" cy="923330"/>
          </a:xfrm>
          <a:prstGeom prst="rect">
            <a:avLst/>
          </a:prstGeom>
          <a:noFill/>
        </p:spPr>
        <p:txBody>
          <a:bodyPr wrap="square" rtlCol="0">
            <a:spAutoFit/>
          </a:bodyPr>
          <a:lstStyle/>
          <a:p>
            <a:pPr marL="285750" indent="-285750">
              <a:buFont typeface="Arial" panose="020B0604020202020204" pitchFamily="34" charset="0"/>
              <a:buChar char="•"/>
            </a:pPr>
            <a:r>
              <a:rPr lang="it-IT" dirty="0"/>
              <a:t>L’art. 52, comma 2, </a:t>
            </a:r>
            <a:r>
              <a:rPr lang="it-IT" dirty="0" err="1"/>
              <a:t>D.Lgs</a:t>
            </a:r>
            <a:r>
              <a:rPr lang="it-IT" dirty="0"/>
              <a:t> n. 36/2023, prevede un sistema di </a:t>
            </a:r>
            <a:r>
              <a:rPr lang="it-IT" b="1" dirty="0"/>
              <a:t>compensazione</a:t>
            </a:r>
            <a:r>
              <a:rPr lang="it-IT" dirty="0"/>
              <a:t> basato su tre rimedi:</a:t>
            </a:r>
          </a:p>
          <a:p>
            <a:endParaRPr lang="it-IT" dirty="0"/>
          </a:p>
        </p:txBody>
      </p:sp>
      <p:sp>
        <p:nvSpPr>
          <p:cNvPr id="4" name="CasellaDiTesto 3">
            <a:extLst>
              <a:ext uri="{FF2B5EF4-FFF2-40B4-BE49-F238E27FC236}">
                <a16:creationId xmlns:a16="http://schemas.microsoft.com/office/drawing/2014/main" id="{E4532395-FE92-9BD5-99A5-330AC7B46E83}"/>
              </a:ext>
            </a:extLst>
          </p:cNvPr>
          <p:cNvSpPr txBox="1"/>
          <p:nvPr/>
        </p:nvSpPr>
        <p:spPr>
          <a:xfrm>
            <a:off x="853703" y="2830433"/>
            <a:ext cx="8143523" cy="1815882"/>
          </a:xfrm>
          <a:prstGeom prst="rect">
            <a:avLst/>
          </a:prstGeom>
          <a:noFill/>
        </p:spPr>
        <p:txBody>
          <a:bodyPr wrap="square" rtlCol="0">
            <a:spAutoFit/>
          </a:bodyPr>
          <a:lstStyle/>
          <a:p>
            <a:pPr marL="342900" indent="-342900">
              <a:buAutoNum type="arabicParenR"/>
            </a:pPr>
            <a:r>
              <a:rPr lang="it-IT" sz="1400" dirty="0"/>
              <a:t>La </a:t>
            </a:r>
            <a:r>
              <a:rPr lang="it-IT" sz="1400" b="1" dirty="0"/>
              <a:t>risoluzione del contratto</a:t>
            </a:r>
            <a:r>
              <a:rPr lang="it-IT" sz="1400" dirty="0"/>
              <a:t>;</a:t>
            </a:r>
          </a:p>
          <a:p>
            <a:pPr marL="342900" indent="-342900">
              <a:buAutoNum type="arabicParenR"/>
            </a:pPr>
            <a:r>
              <a:rPr lang="it-IT" sz="1400" dirty="0"/>
              <a:t>L’</a:t>
            </a:r>
            <a:r>
              <a:rPr lang="it-IT" sz="1400" b="1" dirty="0"/>
              <a:t>escussione dell’eventuale garanzia definitiva</a:t>
            </a:r>
            <a:r>
              <a:rPr lang="it-IT" sz="1400" dirty="0"/>
              <a:t>;</a:t>
            </a:r>
          </a:p>
          <a:p>
            <a:pPr marL="342900" indent="-342900">
              <a:buAutoNum type="arabicParenR"/>
            </a:pPr>
            <a:r>
              <a:rPr lang="it-IT" sz="1400" dirty="0"/>
              <a:t>La </a:t>
            </a:r>
            <a:r>
              <a:rPr lang="it-IT" sz="1400" b="1" dirty="0"/>
              <a:t>comunicazione all’ANAC</a:t>
            </a:r>
            <a:r>
              <a:rPr lang="it-IT" sz="1400" dirty="0"/>
              <a:t>;</a:t>
            </a:r>
          </a:p>
          <a:p>
            <a:pPr marL="342900" indent="-342900">
              <a:buAutoNum type="arabicParenR"/>
            </a:pPr>
            <a:r>
              <a:rPr lang="it-IT" sz="1400" dirty="0"/>
              <a:t>La </a:t>
            </a:r>
            <a:r>
              <a:rPr lang="it-IT" sz="1400" b="1" dirty="0"/>
              <a:t>sospensione del fornitore dalla partecipazione alle procedure sotto-soglia indette dalla medesima Stazione Appaltante</a:t>
            </a:r>
            <a:r>
              <a:rPr lang="it-IT" sz="1400" dirty="0"/>
              <a:t>, per un periodo da uno a dodici mesi decorrenti dall’adozione del provvedimento. IL PROVVEDIMENTO SOSPENSIVO DEVE ESSERE ADOTTATO NEL RISPETTO DI QUANTO PREVISTO DALL’ART. 7 DELLA L. 241/1990 IN TEMA DI COMUNICAZIONE DI AVVIO DEL PROCEDIMENTO NONCHE’ GARANTENDO IL GIUSTO CONTRADDITTORIO TRA LE PARTI</a:t>
            </a:r>
          </a:p>
        </p:txBody>
      </p:sp>
      <p:sp>
        <p:nvSpPr>
          <p:cNvPr id="5" name="CasellaDiTesto 4">
            <a:extLst>
              <a:ext uri="{FF2B5EF4-FFF2-40B4-BE49-F238E27FC236}">
                <a16:creationId xmlns:a16="http://schemas.microsoft.com/office/drawing/2014/main" id="{940B705A-C976-A07E-5D7F-F3E3A0B116B5}"/>
              </a:ext>
            </a:extLst>
          </p:cNvPr>
          <p:cNvSpPr txBox="1"/>
          <p:nvPr/>
        </p:nvSpPr>
        <p:spPr>
          <a:xfrm>
            <a:off x="428274" y="4771179"/>
            <a:ext cx="8568952" cy="1384995"/>
          </a:xfrm>
          <a:prstGeom prst="rect">
            <a:avLst/>
          </a:prstGeom>
          <a:noFill/>
        </p:spPr>
        <p:txBody>
          <a:bodyPr wrap="square" rtlCol="0">
            <a:spAutoFit/>
          </a:bodyPr>
          <a:lstStyle/>
          <a:p>
            <a:pPr algn="just"/>
            <a:r>
              <a:rPr lang="it-IT" sz="1400" b="1" dirty="0">
                <a:solidFill>
                  <a:srgbClr val="FF0000"/>
                </a:solidFill>
              </a:rPr>
              <a:t>Art. 52, comma 2, </a:t>
            </a:r>
            <a:r>
              <a:rPr lang="it-IT" sz="1400" b="1" dirty="0" err="1">
                <a:solidFill>
                  <a:srgbClr val="FF0000"/>
                </a:solidFill>
              </a:rPr>
              <a:t>D.Lgs</a:t>
            </a:r>
            <a:r>
              <a:rPr lang="it-IT" sz="1400" b="1" dirty="0">
                <a:solidFill>
                  <a:srgbClr val="FF0000"/>
                </a:solidFill>
              </a:rPr>
              <a:t> n. 36/2023</a:t>
            </a:r>
          </a:p>
          <a:p>
            <a:pPr algn="just"/>
            <a:r>
              <a:rPr lang="it-IT" sz="1400" b="0" i="1" dirty="0">
                <a:solidFill>
                  <a:srgbClr val="002060"/>
                </a:solidFill>
                <a:effectLst/>
                <a:latin typeface="Calibri" panose="020F0502020204030204" pitchFamily="34" charset="0"/>
              </a:rPr>
              <a:t>Quando in conseguenza della verifica non sia confermato il possesso dei requisiti generali o speciali dichiarati, la stazione appaltante procede alla risoluzione del contratto, all’escussione della eventuale garanzia definitiva, alla comunicazione all’ANAC e alla sospensione dell’operatore economico dalla partecipazione alle procedure di affidamento indette dalla medesima stazione appaltante per un periodo da uno a dodici mesi decorrenti dall’adozione del provvedimento.</a:t>
            </a:r>
            <a:endParaRPr lang="it-IT" sz="1400" i="1" dirty="0">
              <a:solidFill>
                <a:srgbClr val="002060"/>
              </a:solidFill>
            </a:endParaRPr>
          </a:p>
        </p:txBody>
      </p:sp>
    </p:spTree>
    <p:extLst>
      <p:ext uri="{BB962C8B-B14F-4D97-AF65-F5344CB8AC3E}">
        <p14:creationId xmlns:p14="http://schemas.microsoft.com/office/powerpoint/2010/main" val="216454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9F07A-C74A-2831-E067-AC08BB0438FB}"/>
              </a:ext>
            </a:extLst>
          </p:cNvPr>
          <p:cNvSpPr txBox="1">
            <a:spLocks/>
          </p:cNvSpPr>
          <p:nvPr/>
        </p:nvSpPr>
        <p:spPr>
          <a:xfrm>
            <a:off x="287524" y="1666718"/>
            <a:ext cx="8568952" cy="396208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it-IT" sz="2000" dirty="0"/>
              <a:t>L’ipotesi di risoluzione contrattuale si ritiene debba essere declinata al singolo caso concreto. Mentre ben potrebbe applicarsi ad un contratto di durata o ad efficacia differita, difficilmente si potrà procedere a risolvere un contratto produttivo di effetti istantanei come quello di una fornitura che, per l’appunto, al momento della consegna del bene, avrà già esaurito ogni effetto. </a:t>
            </a:r>
          </a:p>
          <a:p>
            <a:pPr algn="just"/>
            <a:r>
              <a:rPr lang="it-IT" sz="2000" dirty="0"/>
              <a:t>Certamente, la Stazione Appaltante non potrà evitare il pagamento della prestazione di cui avrà goduto, onde evitare un indebito arricchimento, il cui unico rimedio sembrerebbe riposare nella previsione di escussione della garanzia definitiva. Garanzia che, tuttavia, ben potrebbe mancare, vista la possibilità, sottosoglia, di motivarne la mancata applicazione (art. 53 del Codice).</a:t>
            </a:r>
          </a:p>
        </p:txBody>
      </p:sp>
    </p:spTree>
    <p:extLst>
      <p:ext uri="{BB962C8B-B14F-4D97-AF65-F5344CB8AC3E}">
        <p14:creationId xmlns:p14="http://schemas.microsoft.com/office/powerpoint/2010/main" val="41049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2D98E702-EBA6-3B98-1CDA-A89B60239127}"/>
              </a:ext>
            </a:extLst>
          </p:cNvPr>
          <p:cNvSpPr txBox="1">
            <a:spLocks/>
          </p:cNvSpPr>
          <p:nvPr/>
        </p:nvSpPr>
        <p:spPr>
          <a:xfrm>
            <a:off x="209862" y="1379095"/>
            <a:ext cx="8679305" cy="507102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sz="1500" b="1" cap="small" dirty="0">
                <a:solidFill>
                  <a:srgbClr val="FF0000"/>
                </a:solidFill>
              </a:rPr>
              <a:t>Chiarimenti di Anac in materia di digitalizzazione</a:t>
            </a:r>
          </a:p>
          <a:p>
            <a:pPr marL="0" indent="0" algn="just">
              <a:buFont typeface="Arial"/>
              <a:buNone/>
            </a:pPr>
            <a:endParaRPr lang="it-IT" sz="1300" b="1" cap="small" dirty="0">
              <a:solidFill>
                <a:srgbClr val="FF0000"/>
              </a:solidFill>
            </a:endParaRPr>
          </a:p>
          <a:p>
            <a:pPr marL="0" indent="0" algn="just">
              <a:buFont typeface="Arial"/>
              <a:buNone/>
            </a:pPr>
            <a:r>
              <a:rPr lang="it-IT" sz="1300" b="1" dirty="0">
                <a:solidFill>
                  <a:srgbClr val="FF0000"/>
                </a:solidFill>
              </a:rPr>
              <a:t>Se per errore viene pubblicato in PCP un dato non corretto come posso richiedere la variazione di quel dato?</a:t>
            </a:r>
          </a:p>
          <a:p>
            <a:pPr marL="0" indent="0" algn="just">
              <a:buFont typeface="Arial"/>
              <a:buNone/>
            </a:pPr>
            <a:r>
              <a:rPr lang="it-IT" sz="1300" dirty="0"/>
              <a:t>I dati comunicati in PCP vengono automaticamente pubblicati per assolvere agli oneri di pubblicità legale dei contratti pubblici, di conseguenza </a:t>
            </a:r>
            <a:r>
              <a:rPr lang="it-IT" sz="1300" b="1" dirty="0"/>
              <a:t>non è possibile rettificare un dato senza pregiudicare lo svolgimento dell'appalto stesso</a:t>
            </a:r>
            <a:r>
              <a:rPr lang="it-IT" sz="1300" dirty="0"/>
              <a:t>. Pertanto è ammissibile la variazione del dato soltanto attraverso le consuete procedure di correzione tipiche degli atti amministrativi.</a:t>
            </a:r>
          </a:p>
          <a:p>
            <a:pPr marL="0" indent="0" algn="just">
              <a:buFont typeface="Arial"/>
              <a:buNone/>
            </a:pPr>
            <a:endParaRPr lang="it-IT" sz="1300" b="1" dirty="0">
              <a:solidFill>
                <a:srgbClr val="FF0000"/>
              </a:solidFill>
            </a:endParaRPr>
          </a:p>
          <a:p>
            <a:pPr marL="0" indent="0" algn="just">
              <a:buFont typeface="Arial"/>
              <a:buNone/>
            </a:pPr>
            <a:r>
              <a:rPr lang="it-IT" sz="1300" b="1" dirty="0">
                <a:solidFill>
                  <a:srgbClr val="FF0000"/>
                </a:solidFill>
              </a:rPr>
              <a:t>Se la documentazione amministrativa è corretta ma per mero errore materiale è stato inserito un dato difforme da quello previsto come posso procedere alla rettifica del dato incoerente?</a:t>
            </a:r>
          </a:p>
          <a:p>
            <a:pPr marL="0" indent="0" algn="just">
              <a:buFont typeface="Arial"/>
              <a:buNone/>
            </a:pPr>
            <a:r>
              <a:rPr lang="it-IT" sz="1300" dirty="0"/>
              <a:t>Quanto riportato nella piattaforma di e-procurement utilizzata per la registrazione dell'appalto è automaticamente pubblicato (che si ricorda assume valenza di pubblicità legale alla stregua della vecchia pubblicazione sulla Gazzetta Ufficiale). In questi casi si deve per forza </a:t>
            </a:r>
            <a:r>
              <a:rPr lang="it-IT" sz="1300" b="1" dirty="0"/>
              <a:t>procedere alla pubblicazione di una rettifica </a:t>
            </a:r>
            <a:r>
              <a:rPr lang="it-IT" sz="1300" dirty="0"/>
              <a:t>all’atto pubblicato in precedenza.</a:t>
            </a:r>
          </a:p>
          <a:p>
            <a:pPr marL="0" indent="0" algn="just">
              <a:buFont typeface="Arial"/>
              <a:buNone/>
            </a:pPr>
            <a:endParaRPr lang="it-IT" sz="1300" b="1" dirty="0">
              <a:solidFill>
                <a:srgbClr val="FF0000"/>
              </a:solidFill>
            </a:endParaRPr>
          </a:p>
          <a:p>
            <a:pPr marL="0" indent="0" algn="just">
              <a:buFont typeface="Arial"/>
              <a:buNone/>
            </a:pPr>
            <a:r>
              <a:rPr lang="it-IT" sz="1300" b="1" dirty="0">
                <a:solidFill>
                  <a:srgbClr val="FF0000"/>
                </a:solidFill>
              </a:rPr>
              <a:t>Come si fa la comunicazione delle varianti?</a:t>
            </a:r>
          </a:p>
          <a:p>
            <a:pPr marL="0" indent="0" algn="just">
              <a:buFont typeface="Arial"/>
              <a:buNone/>
            </a:pPr>
            <a:r>
              <a:rPr lang="it-IT" sz="1300" dirty="0"/>
              <a:t>La comunicazione all’ANAC delle varianti va effettuata con la stessa modalità utilizzata per acquisire il CIG associato a quella specifica procedura, dunque mediante il </a:t>
            </a:r>
            <a:r>
              <a:rPr lang="it-IT" sz="1300" b="1" dirty="0"/>
              <a:t>sistema </a:t>
            </a:r>
            <a:r>
              <a:rPr lang="it-IT" sz="1300" b="1" dirty="0" err="1"/>
              <a:t>Simog</a:t>
            </a:r>
            <a:r>
              <a:rPr lang="it-IT" sz="1300" b="1" dirty="0"/>
              <a:t>, in caso di CIG acquisiti attraverso tale sistema</a:t>
            </a:r>
            <a:r>
              <a:rPr lang="it-IT" sz="1300" dirty="0"/>
              <a:t>, o mediante le </a:t>
            </a:r>
            <a:r>
              <a:rPr lang="it-IT" sz="1300" b="1" dirty="0"/>
              <a:t>piattaforme digitali certificate, in caso di CIG acquisiti mediante PCP. </a:t>
            </a:r>
            <a:r>
              <a:rPr lang="it-IT" sz="1300" dirty="0"/>
              <a:t>Come precisato nel Comunicato ANAC-MIT del 13 dicembre 2023, non sono più valide le indicazioni fornite nel Comunicato del Presidente ANAC del 23 novembre 2016, recante “Trasmissione delle varianti in corso d’opera ex articolo 106, comma 14, del decreto legislativo n. 50/2016”.</a:t>
            </a:r>
          </a:p>
          <a:p>
            <a:pPr marL="0" indent="0" algn="just">
              <a:buFont typeface="Arial"/>
              <a:buNone/>
            </a:pPr>
            <a:endParaRPr lang="it-IT" sz="1300" dirty="0"/>
          </a:p>
          <a:p>
            <a:pPr marL="0" indent="0" algn="just">
              <a:buFont typeface="Arial"/>
              <a:buNone/>
            </a:pPr>
            <a:r>
              <a:rPr lang="it-IT" sz="1300" b="1" dirty="0">
                <a:solidFill>
                  <a:srgbClr val="FF0000"/>
                </a:solidFill>
              </a:rPr>
              <a:t>Quali fasi di un appalto/concessione devono essere obbligatoriamente gestiti per il tramite delle piattaforme di approvvigionamento digitali certificate?</a:t>
            </a:r>
          </a:p>
          <a:p>
            <a:pPr marL="0" indent="0" algn="just">
              <a:buFont typeface="Arial"/>
              <a:buNone/>
            </a:pPr>
            <a:r>
              <a:rPr lang="it-IT" sz="1300" dirty="0"/>
              <a:t>Tutte le fasi (</a:t>
            </a:r>
            <a:r>
              <a:rPr lang="it-IT" sz="1300" b="1" dirty="0"/>
              <a:t>programmazione, progettazione, pubblicazione, affidamento ed esecuzione</a:t>
            </a:r>
            <a:r>
              <a:rPr lang="it-IT" sz="1300" dirty="0"/>
              <a:t>) devono essere gestite mediante piattaforme di approvvigionamento digitale certificate. Le piattaforme possono ottenere la certificazione per una o più fasi del ciclo di vita del contratto, e la stazione appaltante o l’ente concedente può utilizzare una o più piattaforme nell’ambito della gestione del ciclo di vita del medesimo contratto.</a:t>
            </a:r>
          </a:p>
          <a:p>
            <a:pPr marL="0" indent="0" algn="just">
              <a:buFont typeface="Arial"/>
              <a:buNone/>
            </a:pPr>
            <a:endParaRPr lang="it-IT" sz="1400" dirty="0"/>
          </a:p>
          <a:p>
            <a:pPr marL="0" indent="0" algn="just">
              <a:buFont typeface="Arial"/>
              <a:buNone/>
            </a:pPr>
            <a:endParaRPr lang="it-IT" sz="1400" dirty="0"/>
          </a:p>
        </p:txBody>
      </p:sp>
    </p:spTree>
    <p:extLst>
      <p:ext uri="{BB962C8B-B14F-4D97-AF65-F5344CB8AC3E}">
        <p14:creationId xmlns:p14="http://schemas.microsoft.com/office/powerpoint/2010/main" val="268921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BA7EF919-51C7-2D96-251B-F1E930D65F31}"/>
              </a:ext>
            </a:extLst>
          </p:cNvPr>
          <p:cNvSpPr txBox="1">
            <a:spLocks/>
          </p:cNvSpPr>
          <p:nvPr/>
        </p:nvSpPr>
        <p:spPr>
          <a:xfrm>
            <a:off x="166607" y="1432281"/>
            <a:ext cx="8810786" cy="4472573"/>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sz="1400" b="1" dirty="0">
                <a:solidFill>
                  <a:srgbClr val="FF0000"/>
                </a:solidFill>
              </a:rPr>
              <a:t>L’ ACCESSO DIGITALE ALLE PIATTAFORME</a:t>
            </a:r>
          </a:p>
          <a:p>
            <a:pPr marL="0" indent="0">
              <a:buFont typeface="Arial"/>
              <a:buNone/>
            </a:pPr>
            <a:endParaRPr lang="it-IT" sz="1400" dirty="0"/>
          </a:p>
          <a:p>
            <a:pPr algn="just"/>
            <a:r>
              <a:rPr lang="it-IT" sz="1400" dirty="0"/>
              <a:t>La piattaforma deve consentire l’identificazione degli utenti utilizzando i meccanismi di identificazione elettronica come </a:t>
            </a:r>
            <a:r>
              <a:rPr lang="it-IT" sz="1400" b="1" dirty="0"/>
              <a:t>SPID</a:t>
            </a:r>
            <a:r>
              <a:rPr lang="it-IT" sz="1400" dirty="0"/>
              <a:t> (Sistema Pubblico di Identità Digitale) e </a:t>
            </a:r>
            <a:r>
              <a:rPr lang="it-IT" sz="1400" b="1" dirty="0"/>
              <a:t>CIE</a:t>
            </a:r>
            <a:r>
              <a:rPr lang="it-IT" sz="1400" dirty="0"/>
              <a:t> (Carta di Identità Elettronica);</a:t>
            </a:r>
          </a:p>
          <a:p>
            <a:pPr algn="just"/>
            <a:endParaRPr lang="it-IT" sz="1400" dirty="0"/>
          </a:p>
          <a:p>
            <a:pPr algn="just"/>
            <a:r>
              <a:rPr lang="it-IT" sz="1400" dirty="0"/>
              <a:t>Inoltre, deve permettere l’identificazione elettronica degli utenti anche attraverso altri meccanismi conformi alla normativa vigente. Ad esempio, per gli utenti europei, la piattaforma dovrebbe utilizzare le funzionalità del nodo </a:t>
            </a:r>
            <a:r>
              <a:rPr lang="it-IT" sz="1400" dirty="0" err="1"/>
              <a:t>eIDAS</a:t>
            </a:r>
            <a:r>
              <a:rPr lang="it-IT" sz="1400" dirty="0"/>
              <a:t> italiano (FICEP), che favorisce l’interoperabilità a livello europeo;</a:t>
            </a:r>
          </a:p>
          <a:p>
            <a:pPr algn="just"/>
            <a:endParaRPr lang="it-IT" sz="1400" dirty="0"/>
          </a:p>
          <a:p>
            <a:pPr algn="just"/>
            <a:r>
              <a:rPr lang="it-IT" sz="1400" dirty="0"/>
              <a:t>Deve mettere a disposizione ulteriori meccanismi di autenticazione, oltre a quelli menzionati, che vengono classificati dal Titolare della piattaforma secondo i livelli di garanzia definiti nello standard ISO/IEC 29115 (LoA2, LoA3 o LoA4);</a:t>
            </a:r>
          </a:p>
          <a:p>
            <a:pPr algn="just"/>
            <a:endParaRPr lang="it-IT" sz="1400" dirty="0"/>
          </a:p>
          <a:p>
            <a:pPr algn="just"/>
            <a:r>
              <a:rPr lang="it-IT" sz="1400" dirty="0"/>
              <a:t>È essenziale che venga garantita </a:t>
            </a:r>
            <a:r>
              <a:rPr lang="it-IT" sz="1400" b="1" dirty="0"/>
              <a:t>l’univocità dell’identificazione del soggetto</a:t>
            </a:r>
            <a:r>
              <a:rPr lang="it-IT" sz="1400" dirty="0"/>
              <a:t>, indipendentemente dal meccanismo di identificazione elettronica utilizzato. Ciò assicura che ogni utente sia identificato in modo univoco e corretto;</a:t>
            </a:r>
          </a:p>
          <a:p>
            <a:pPr algn="just"/>
            <a:endParaRPr lang="it-IT" sz="1400" dirty="0"/>
          </a:p>
          <a:p>
            <a:pPr algn="just"/>
            <a:r>
              <a:rPr lang="it-IT" sz="1400" dirty="0"/>
              <a:t>L’identificazione elettronica dell’utente deve essere garantita all’accesso e deve rimanere valida per l’intera sessione di lavoro. Ciò significa che l’utente non dovrà autenticarsi nuovamente durante la sessione, ad eccezione di eventuali integrazioni con il sistema di single </a:t>
            </a:r>
            <a:r>
              <a:rPr lang="it-IT" sz="1400" dirty="0" err="1"/>
              <a:t>sign</a:t>
            </a:r>
            <a:r>
              <a:rPr lang="it-IT" sz="1400" dirty="0"/>
              <a:t>-on dell’ente, sempre nel rispetto dei requisiti di sicurezza.</a:t>
            </a:r>
          </a:p>
        </p:txBody>
      </p:sp>
    </p:spTree>
    <p:extLst>
      <p:ext uri="{BB962C8B-B14F-4D97-AF65-F5344CB8AC3E}">
        <p14:creationId xmlns:p14="http://schemas.microsoft.com/office/powerpoint/2010/main" val="3442423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CE072DDC-51CD-2925-E486-9FF8E4B4EFFF}"/>
              </a:ext>
            </a:extLst>
          </p:cNvPr>
          <p:cNvSpPr txBox="1">
            <a:spLocks/>
          </p:cNvSpPr>
          <p:nvPr/>
        </p:nvSpPr>
        <p:spPr>
          <a:xfrm>
            <a:off x="323528" y="1424931"/>
            <a:ext cx="8579296" cy="438375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it-IT" sz="1200" b="1" dirty="0">
              <a:solidFill>
                <a:srgbClr val="FF0000"/>
              </a:solidFill>
            </a:endParaRPr>
          </a:p>
          <a:p>
            <a:pPr marL="0" indent="0" algn="just">
              <a:buFont typeface="Arial"/>
              <a:buNone/>
            </a:pPr>
            <a:r>
              <a:rPr lang="it-IT" sz="1200" b="1" dirty="0">
                <a:solidFill>
                  <a:srgbClr val="FF0000"/>
                </a:solidFill>
              </a:rPr>
              <a:t>Che cosa devono fare i responsabili del procedimento per le fasi di programmazione, progettazione ed esecuzione e per la fase di affidamento, per operare in BDNCP?</a:t>
            </a:r>
          </a:p>
          <a:p>
            <a:pPr marL="0" indent="0" algn="just">
              <a:buFont typeface="Arial"/>
              <a:buNone/>
            </a:pPr>
            <a:r>
              <a:rPr lang="it-IT" sz="1200" dirty="0"/>
              <a:t>I Responsabili del procedimento possono operare in BDNCP previa profilazione. La profilazione può avvenire soltanto dopo che il Responsabile di progetto abbia provveduto all'apertura dell'appalto e all'inserimento dei nominativi dei soggetti eventualmente nominati responsabili del procedimento per la specifica procedura. Eventuali preclusioni alla possibilità di detti soggetti di operare sulle piattaforme di approvvigionamento digitale devono essere risolte rivolgendosi al gestore della piattaforma.</a:t>
            </a:r>
          </a:p>
          <a:p>
            <a:pPr marL="0" indent="0" algn="just">
              <a:buFont typeface="Arial"/>
              <a:buNone/>
            </a:pPr>
            <a:endParaRPr lang="it-IT" sz="1200" dirty="0"/>
          </a:p>
          <a:p>
            <a:pPr marL="0" indent="0" algn="just">
              <a:buFont typeface="Arial"/>
              <a:buNone/>
            </a:pPr>
            <a:r>
              <a:rPr lang="it-IT" sz="1200" b="1" dirty="0">
                <a:solidFill>
                  <a:srgbClr val="FF0000"/>
                </a:solidFill>
              </a:rPr>
              <a:t>Per affidamenti diretti di importo inferiore a 40.000 euro è necessaria l'acquisizione del CIG?</a:t>
            </a:r>
          </a:p>
          <a:p>
            <a:pPr marL="0" indent="0" algn="just">
              <a:buFont typeface="Arial"/>
              <a:buNone/>
            </a:pPr>
            <a:r>
              <a:rPr lang="it-IT" sz="1200" dirty="0"/>
              <a:t>Sì. Per gli affidamenti diretti di importo inferiore a 5.000 euro si applicano le indicazioni  contenute nel Comunicato del Presidente dell'ANAC del 10/01/2024 che prevede, fino al 30/9/2024, la possibilità di acquisire il CIG utilizzando, oltre alle piattaforme di approvvigionamento digitale, anche l'interfaccia web messa a disposizione dalla PCP. Per gli affidamenti diretti di importo pari o superiore a 5.000 euro e inferiore a 40.000 euro è necessaria l'acquisizione del CIG attraverso le piattaforme digitali di approvvigionamento certificate.</a:t>
            </a:r>
          </a:p>
          <a:p>
            <a:pPr marL="0" indent="0" algn="just">
              <a:buFont typeface="Arial"/>
              <a:buNone/>
            </a:pPr>
            <a:endParaRPr lang="it-IT" sz="1200" dirty="0"/>
          </a:p>
          <a:p>
            <a:pPr marL="0" indent="0" algn="just">
              <a:buFont typeface="Arial"/>
              <a:buNone/>
            </a:pPr>
            <a:r>
              <a:rPr lang="it-IT" sz="1200" b="1" dirty="0">
                <a:solidFill>
                  <a:srgbClr val="FF0000"/>
                </a:solidFill>
              </a:rPr>
              <a:t>Per i contratti di importo inferiore a 40.000 euro, si può ancora acquisire il codice </a:t>
            </a:r>
            <a:r>
              <a:rPr lang="it-IT" sz="1200" b="1" dirty="0" err="1">
                <a:solidFill>
                  <a:srgbClr val="FF0000"/>
                </a:solidFill>
              </a:rPr>
              <a:t>SmartCIG</a:t>
            </a:r>
            <a:r>
              <a:rPr lang="it-IT" sz="1200" b="1" dirty="0">
                <a:solidFill>
                  <a:srgbClr val="FF0000"/>
                </a:solidFill>
              </a:rPr>
              <a:t>?</a:t>
            </a:r>
          </a:p>
          <a:p>
            <a:pPr marL="0" indent="0" algn="just">
              <a:buFont typeface="Arial"/>
              <a:buNone/>
            </a:pPr>
            <a:r>
              <a:rPr lang="it-IT" sz="1200" b="1" dirty="0"/>
              <a:t>No</a:t>
            </a:r>
            <a:r>
              <a:rPr lang="it-IT" sz="1200" dirty="0"/>
              <a:t>, non è più previsto il rilascio di </a:t>
            </a:r>
            <a:r>
              <a:rPr lang="it-IT" sz="1200" dirty="0" err="1"/>
              <a:t>SmartCIG</a:t>
            </a:r>
            <a:r>
              <a:rPr lang="it-IT" sz="1200" dirty="0"/>
              <a:t>. Per gli affidamenti diretti di importo inferiore a 5.000 euro si applicano le indicazioni  contenute nel Comunicato del Presidente dell'ANAC del 10/01/2024 che prevede, fino al 30/09/2024, la possibilità di acquisire il CIG utilizzando, oltre alle piattaforme di approvvigionamento digitale, anche l'interfaccia web messa a disposizione dalla PCP. Per gli affidamenti diretti di importo pari o superiore a 5.000 euro e inferiore a 40.000 euro è necessaria l'acquisizione del CIG attraverso le piattaforme digitali di approvvigionamento certificate.</a:t>
            </a:r>
          </a:p>
        </p:txBody>
      </p:sp>
    </p:spTree>
    <p:extLst>
      <p:ext uri="{BB962C8B-B14F-4D97-AF65-F5344CB8AC3E}">
        <p14:creationId xmlns:p14="http://schemas.microsoft.com/office/powerpoint/2010/main" val="341048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BDD024E7-7AFE-C575-505F-57ADDA10BEA8}"/>
              </a:ext>
            </a:extLst>
          </p:cNvPr>
          <p:cNvSpPr txBox="1">
            <a:spLocks/>
          </p:cNvSpPr>
          <p:nvPr/>
        </p:nvSpPr>
        <p:spPr>
          <a:xfrm>
            <a:off x="323528" y="1600934"/>
            <a:ext cx="8712968"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it-IT" sz="1400" b="1" dirty="0">
              <a:solidFill>
                <a:srgbClr val="FF0000"/>
              </a:solidFill>
            </a:endParaRPr>
          </a:p>
          <a:p>
            <a:pPr marL="0" indent="0" algn="just">
              <a:buFont typeface="Arial"/>
              <a:buNone/>
            </a:pPr>
            <a:r>
              <a:rPr lang="it-IT" sz="1400" b="1" dirty="0">
                <a:solidFill>
                  <a:srgbClr val="FF0000"/>
                </a:solidFill>
              </a:rPr>
              <a:t>In merito alla procedure di affidamento di lavori, forniture e servizi di importo inferiore a 5.000 euro per i quali, ai sensi della legge 145/2018, non è necessario rivolgersi alla piattaforma "acquisti in rete", occorre comunque utilizzare una piattaforma certificata o procedere accedendo ad "acquisti in rete"?</a:t>
            </a:r>
          </a:p>
          <a:p>
            <a:pPr marL="0" indent="0" algn="just">
              <a:buFont typeface="Arial"/>
              <a:buNone/>
            </a:pPr>
            <a:r>
              <a:rPr lang="it-IT" sz="1400" dirty="0"/>
              <a:t>La norma richiamata, precedente alle disposizioni contenute nel nuovo Codice, non esenta le stazioni appaltanti dall'utilizzo delle piattaforme digitali. Per gli affidamenti diretti di importo inferiore a 5.000 euro si applicano, dunque, le indicazioni contenute nel Comunicato del Presidente dell'ANAC del 10/01/2024 che prevede, fino al 30/09/2024, la possibilità di acquisire il CIG utilizzando l'interfaccia web messa a disposizione dalla PCP, oltre alle piattaforme digitali.</a:t>
            </a:r>
          </a:p>
          <a:p>
            <a:pPr marL="0" indent="0" algn="just">
              <a:buFont typeface="Arial"/>
              <a:buNone/>
            </a:pPr>
            <a:endParaRPr lang="it-IT" sz="1400" dirty="0"/>
          </a:p>
          <a:p>
            <a:pPr marL="0" indent="0" algn="just">
              <a:buFont typeface="Arial"/>
              <a:buNone/>
            </a:pPr>
            <a:r>
              <a:rPr lang="it-IT" sz="1400" b="1" dirty="0">
                <a:solidFill>
                  <a:srgbClr val="FF0000"/>
                </a:solidFill>
              </a:rPr>
              <a:t>È ancora necessario per un operatore economico generare il </a:t>
            </a:r>
            <a:r>
              <a:rPr lang="it-IT" sz="1400" b="1" dirty="0" err="1">
                <a:solidFill>
                  <a:srgbClr val="FF0000"/>
                </a:solidFill>
              </a:rPr>
              <a:t>PassOE</a:t>
            </a:r>
            <a:r>
              <a:rPr lang="it-IT" sz="1400" b="1" dirty="0">
                <a:solidFill>
                  <a:srgbClr val="FF0000"/>
                </a:solidFill>
              </a:rPr>
              <a:t>?</a:t>
            </a:r>
          </a:p>
          <a:p>
            <a:pPr marL="0" indent="0" algn="just">
              <a:buFont typeface="Arial"/>
              <a:buNone/>
            </a:pPr>
            <a:r>
              <a:rPr lang="it-IT" sz="1400" dirty="0"/>
              <a:t>No, non è più necessario considerando che le verifiche dei requisiti verranno effettuate </a:t>
            </a:r>
            <a:r>
              <a:rPr lang="it-IT" sz="1400" b="1" dirty="0"/>
              <a:t>tramite FVOE 2.0</a:t>
            </a:r>
            <a:r>
              <a:rPr lang="it-IT" sz="1400" dirty="0"/>
              <a:t>, che, a partire dal 1° gennaio 2024, ha sostituito il sistema </a:t>
            </a:r>
            <a:r>
              <a:rPr lang="it-IT" sz="1400" dirty="0" err="1"/>
              <a:t>AVCPass</a:t>
            </a:r>
            <a:r>
              <a:rPr lang="it-IT" sz="1400" dirty="0"/>
              <a:t>, cui era strumentale il </a:t>
            </a:r>
            <a:r>
              <a:rPr lang="it-IT" sz="1400" dirty="0" err="1"/>
              <a:t>PassOE</a:t>
            </a:r>
            <a:r>
              <a:rPr lang="it-IT" sz="1400" dirty="0"/>
              <a:t>. Le modalità operative sono descritte all’articolo 5 della Delibera n. 262/2023.</a:t>
            </a:r>
          </a:p>
        </p:txBody>
      </p:sp>
    </p:spTree>
    <p:extLst>
      <p:ext uri="{BB962C8B-B14F-4D97-AF65-F5344CB8AC3E}">
        <p14:creationId xmlns:p14="http://schemas.microsoft.com/office/powerpoint/2010/main" val="31644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69EC97-2887-84CE-A786-2CE6DD787653}"/>
              </a:ext>
            </a:extLst>
          </p:cNvPr>
          <p:cNvSpPr txBox="1">
            <a:spLocks/>
          </p:cNvSpPr>
          <p:nvPr/>
        </p:nvSpPr>
        <p:spPr>
          <a:xfrm>
            <a:off x="719710" y="2114109"/>
            <a:ext cx="7848872" cy="2448272"/>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b="1" cap="small" dirty="0">
              <a:solidFill>
                <a:srgbClr val="FF0000"/>
              </a:solidFill>
              <a:latin typeface="+mn-lt"/>
            </a:endParaRPr>
          </a:p>
          <a:p>
            <a:r>
              <a:rPr lang="it-IT" b="1" cap="small" dirty="0">
                <a:solidFill>
                  <a:srgbClr val="FF0000"/>
                </a:solidFill>
                <a:latin typeface="+mn-lt"/>
              </a:rPr>
              <a:t>MANUALE OPERATIVO PER L’USO DELLA</a:t>
            </a:r>
            <a:br>
              <a:rPr lang="it-IT" b="1" cap="small" dirty="0">
                <a:solidFill>
                  <a:srgbClr val="FF0000"/>
                </a:solidFill>
                <a:latin typeface="+mn-lt"/>
              </a:rPr>
            </a:br>
            <a:r>
              <a:rPr lang="it-IT" b="1" cap="small" dirty="0">
                <a:solidFill>
                  <a:srgbClr val="FF0000"/>
                </a:solidFill>
                <a:latin typeface="+mn-lt"/>
              </a:rPr>
              <a:t>La Piattaforma Contratti Pubblici</a:t>
            </a:r>
          </a:p>
        </p:txBody>
      </p:sp>
    </p:spTree>
    <p:extLst>
      <p:ext uri="{BB962C8B-B14F-4D97-AF65-F5344CB8AC3E}">
        <p14:creationId xmlns:p14="http://schemas.microsoft.com/office/powerpoint/2010/main" val="199770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401E5FA4-3008-0B97-1F95-6D5619BCF50D}"/>
              </a:ext>
            </a:extLst>
          </p:cNvPr>
          <p:cNvSpPr txBox="1">
            <a:spLocks/>
          </p:cNvSpPr>
          <p:nvPr/>
        </p:nvSpPr>
        <p:spPr>
          <a:xfrm>
            <a:off x="374754" y="1319135"/>
            <a:ext cx="8556811" cy="4886794"/>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buFont typeface="Arial"/>
              <a:buNone/>
            </a:pPr>
            <a:r>
              <a:rPr lang="it-IT" sz="5600" b="1" cap="all" dirty="0">
                <a:solidFill>
                  <a:srgbClr val="FF0000"/>
                </a:solidFill>
              </a:rPr>
              <a:t>affidamenti di importo inferiore ai 5.000 euro</a:t>
            </a:r>
          </a:p>
          <a:p>
            <a:pPr marL="0" indent="0">
              <a:lnSpc>
                <a:spcPct val="120000"/>
              </a:lnSpc>
              <a:buFont typeface="Arial"/>
              <a:buNone/>
            </a:pPr>
            <a:endParaRPr lang="it-IT" sz="5600" b="1" cap="all" dirty="0">
              <a:solidFill>
                <a:srgbClr val="FF0000"/>
              </a:solidFill>
            </a:endParaRPr>
          </a:p>
          <a:p>
            <a:pPr marL="0" indent="0" algn="just">
              <a:lnSpc>
                <a:spcPct val="120000"/>
              </a:lnSpc>
              <a:spcBef>
                <a:spcPts val="0"/>
              </a:spcBef>
              <a:buFont typeface="Arial"/>
              <a:buNone/>
            </a:pPr>
            <a:r>
              <a:rPr lang="it-IT" sz="5600" b="1" u="sng" dirty="0">
                <a:solidFill>
                  <a:srgbClr val="FF0000"/>
                </a:solidFill>
              </a:rPr>
              <a:t>Comunicato del presidente ANAC del 10 gennaio 2024</a:t>
            </a:r>
            <a:r>
              <a:rPr lang="it-IT" sz="5600" b="1" dirty="0">
                <a:solidFill>
                  <a:srgbClr val="FF0000"/>
                </a:solidFill>
              </a:rPr>
              <a:t> (disposizione di carattere transitorio):</a:t>
            </a:r>
          </a:p>
          <a:p>
            <a:pPr algn="just">
              <a:lnSpc>
                <a:spcPct val="120000"/>
              </a:lnSpc>
              <a:spcBef>
                <a:spcPts val="0"/>
              </a:spcBef>
            </a:pPr>
            <a:r>
              <a:rPr lang="it-IT" sz="5600" dirty="0"/>
              <a:t>L’utilizzo dell’interfaccia web messa a disposizione dalla piattaforma contratti pubblici – PCP dell’Autorità, raggiungibile al link </a:t>
            </a:r>
            <a:r>
              <a:rPr lang="it-IT" sz="5600" dirty="0">
                <a:hlinkClick r:id="rId2"/>
              </a:rPr>
              <a:t>https://www.anticorruzione.it/-/piattaforma-</a:t>
            </a:r>
            <a:r>
              <a:rPr lang="it-IT" sz="5600" dirty="0" err="1">
                <a:hlinkClick r:id="rId2"/>
              </a:rPr>
              <a:t>contrattipubblici</a:t>
            </a:r>
            <a:r>
              <a:rPr lang="it-IT" sz="5600" dirty="0"/>
              <a:t>, </a:t>
            </a:r>
            <a:r>
              <a:rPr lang="it-IT" sz="5600" b="1" dirty="0"/>
              <a:t>sarà disponibile anche per gli affidamenti diretti di importo inferiore a 5000 euro fino al 30 settembre 2024.</a:t>
            </a:r>
          </a:p>
          <a:p>
            <a:pPr algn="just">
              <a:lnSpc>
                <a:spcPct val="120000"/>
              </a:lnSpc>
              <a:spcBef>
                <a:spcPts val="0"/>
              </a:spcBef>
            </a:pPr>
            <a:endParaRPr lang="it-IT" sz="5600" b="1" dirty="0"/>
          </a:p>
          <a:p>
            <a:pPr algn="just">
              <a:lnSpc>
                <a:spcPct val="120000"/>
              </a:lnSpc>
              <a:spcBef>
                <a:spcPts val="0"/>
              </a:spcBef>
            </a:pPr>
            <a:r>
              <a:rPr lang="it-IT" sz="5600" dirty="0"/>
              <a:t>Tale strumento rappresenta una modalità suppletiva che può essere utilizzata in caso di impossibilità o di ricorso alle PAD, per il primo periodo di operatività della digitalizzazione.</a:t>
            </a:r>
          </a:p>
          <a:p>
            <a:pPr marL="0" indent="0" algn="just">
              <a:lnSpc>
                <a:spcPct val="120000"/>
              </a:lnSpc>
              <a:spcBef>
                <a:spcPts val="0"/>
              </a:spcBef>
              <a:buFont typeface="Arial"/>
              <a:buNone/>
            </a:pPr>
            <a:endParaRPr lang="it-IT" sz="5600" dirty="0"/>
          </a:p>
          <a:p>
            <a:pPr algn="just">
              <a:lnSpc>
                <a:spcPct val="120000"/>
              </a:lnSpc>
              <a:spcBef>
                <a:spcPts val="0"/>
              </a:spcBef>
            </a:pPr>
            <a:r>
              <a:rPr lang="it-IT" sz="5600" dirty="0"/>
              <a:t>Anche in questo caso </a:t>
            </a:r>
            <a:r>
              <a:rPr lang="it-IT" sz="5600" b="1" dirty="0"/>
              <a:t>la stazione appaltante deve comunque garantire la tempestiva trasmissione delle informazioni alla BDNCP, attraverso la compilazione dell’apposita scheda (AD5), al fine di consentire l’assolvimento delle funzioni ad essa demandate, ivi compresi gli obblighi in materia di trasparenza.</a:t>
            </a:r>
          </a:p>
          <a:p>
            <a:pPr algn="just">
              <a:lnSpc>
                <a:spcPct val="120000"/>
              </a:lnSpc>
              <a:spcBef>
                <a:spcPts val="0"/>
              </a:spcBef>
            </a:pPr>
            <a:endParaRPr lang="it-IT" sz="5600" b="1" dirty="0"/>
          </a:p>
          <a:p>
            <a:pPr algn="just">
              <a:lnSpc>
                <a:spcPct val="120000"/>
              </a:lnSpc>
              <a:spcBef>
                <a:spcPts val="0"/>
              </a:spcBef>
            </a:pPr>
            <a:r>
              <a:rPr lang="it-IT" sz="5600" dirty="0"/>
              <a:t>Per gli </a:t>
            </a:r>
            <a:r>
              <a:rPr lang="it-IT" sz="5600" b="1" dirty="0"/>
              <a:t>affidamenti di importo pari o superiore a 5.000 </a:t>
            </a:r>
            <a:r>
              <a:rPr lang="it-IT" sz="5600" dirty="0"/>
              <a:t>euro restano ferme le indicazioni già fornite in merito all’obbligo di svolgere le procedure di affidamento mediante PAD.</a:t>
            </a:r>
          </a:p>
          <a:p>
            <a:pPr algn="just">
              <a:lnSpc>
                <a:spcPct val="120000"/>
              </a:lnSpc>
              <a:spcBef>
                <a:spcPts val="0"/>
              </a:spcBef>
            </a:pPr>
            <a:endParaRPr lang="it-IT" sz="5600" dirty="0"/>
          </a:p>
          <a:p>
            <a:pPr algn="just">
              <a:lnSpc>
                <a:spcPct val="120000"/>
              </a:lnSpc>
              <a:spcBef>
                <a:spcPts val="0"/>
              </a:spcBef>
            </a:pPr>
            <a:r>
              <a:rPr lang="it-IT" sz="5600" b="1" dirty="0"/>
              <a:t>Dal 1 ottobre 2024 anche per gli affidamenti diretti di importo inferiore a 5.000 euro sarà obbligatorio il ricorso alle piattaforme certificate.</a:t>
            </a:r>
          </a:p>
          <a:p>
            <a:pPr marL="0" indent="0" algn="just">
              <a:lnSpc>
                <a:spcPct val="120000"/>
              </a:lnSpc>
              <a:spcBef>
                <a:spcPts val="0"/>
              </a:spcBef>
              <a:buFont typeface="Arial"/>
              <a:buNone/>
            </a:pPr>
            <a:endParaRPr lang="it-IT" sz="5600" b="1" dirty="0"/>
          </a:p>
          <a:p>
            <a:pPr algn="just">
              <a:lnSpc>
                <a:spcPct val="120000"/>
              </a:lnSpc>
              <a:spcBef>
                <a:spcPts val="0"/>
              </a:spcBef>
            </a:pPr>
            <a:r>
              <a:rPr lang="it-IT" sz="5600" dirty="0"/>
              <a:t>Restano valide le indicazioni di cui alla delibera n. 585 del 19 novembre 2023 con riferimento alle spese giornaliere di importo inferiore a 1.500 euro.</a:t>
            </a:r>
          </a:p>
          <a:p>
            <a:pPr marL="0" indent="0">
              <a:buFont typeface="Arial"/>
              <a:buNone/>
            </a:pPr>
            <a:endParaRPr lang="it-IT" sz="2000" b="1" cap="all" dirty="0">
              <a:solidFill>
                <a:srgbClr val="FF0000"/>
              </a:solidFill>
            </a:endParaRPr>
          </a:p>
          <a:p>
            <a:pPr marL="0" indent="0">
              <a:buFont typeface="Arial"/>
              <a:buNone/>
            </a:pPr>
            <a:endParaRPr lang="it-IT" sz="2000" cap="all" dirty="0">
              <a:solidFill>
                <a:srgbClr val="222222"/>
              </a:solidFill>
            </a:endParaRPr>
          </a:p>
          <a:p>
            <a:pPr marL="0" indent="0">
              <a:buFont typeface="Arial"/>
              <a:buNone/>
            </a:pPr>
            <a:endParaRPr lang="it-IT" sz="2000" cap="all" dirty="0"/>
          </a:p>
        </p:txBody>
      </p:sp>
    </p:spTree>
    <p:extLst>
      <p:ext uri="{BB962C8B-B14F-4D97-AF65-F5344CB8AC3E}">
        <p14:creationId xmlns:p14="http://schemas.microsoft.com/office/powerpoint/2010/main" val="4064792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0C2DC3A-6E4D-05FB-84E0-81B9CCE0844C}"/>
              </a:ext>
            </a:extLst>
          </p:cNvPr>
          <p:cNvPicPr>
            <a:picLocks noChangeAspect="1"/>
          </p:cNvPicPr>
          <p:nvPr/>
        </p:nvPicPr>
        <p:blipFill>
          <a:blip r:embed="rId2"/>
          <a:stretch>
            <a:fillRect/>
          </a:stretch>
        </p:blipFill>
        <p:spPr>
          <a:xfrm>
            <a:off x="372427" y="1780673"/>
            <a:ext cx="8208068" cy="3644939"/>
          </a:xfrm>
          <a:prstGeom prst="rect">
            <a:avLst/>
          </a:prstGeom>
        </p:spPr>
      </p:pic>
    </p:spTree>
    <p:extLst>
      <p:ext uri="{BB962C8B-B14F-4D97-AF65-F5344CB8AC3E}">
        <p14:creationId xmlns:p14="http://schemas.microsoft.com/office/powerpoint/2010/main" val="382172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FAB134B-407A-760A-6C03-0ABD475D93DA}"/>
              </a:ext>
            </a:extLst>
          </p:cNvPr>
          <p:cNvPicPr>
            <a:picLocks noChangeAspect="1"/>
          </p:cNvPicPr>
          <p:nvPr/>
        </p:nvPicPr>
        <p:blipFill>
          <a:blip r:embed="rId2"/>
          <a:stretch>
            <a:fillRect/>
          </a:stretch>
        </p:blipFill>
        <p:spPr>
          <a:xfrm>
            <a:off x="590205" y="1861354"/>
            <a:ext cx="7963590" cy="3449786"/>
          </a:xfrm>
          <a:prstGeom prst="rect">
            <a:avLst/>
          </a:prstGeom>
        </p:spPr>
      </p:pic>
    </p:spTree>
    <p:extLst>
      <p:ext uri="{BB962C8B-B14F-4D97-AF65-F5344CB8AC3E}">
        <p14:creationId xmlns:p14="http://schemas.microsoft.com/office/powerpoint/2010/main" val="70751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73C83C0-263E-91F6-CDA8-76F294C201F8}"/>
              </a:ext>
            </a:extLst>
          </p:cNvPr>
          <p:cNvPicPr>
            <a:picLocks noChangeAspect="1"/>
          </p:cNvPicPr>
          <p:nvPr/>
        </p:nvPicPr>
        <p:blipFill>
          <a:blip r:embed="rId2"/>
          <a:stretch>
            <a:fillRect/>
          </a:stretch>
        </p:blipFill>
        <p:spPr>
          <a:xfrm>
            <a:off x="571500" y="1912620"/>
            <a:ext cx="7971282" cy="3440596"/>
          </a:xfrm>
          <a:prstGeom prst="rect">
            <a:avLst/>
          </a:prstGeom>
        </p:spPr>
      </p:pic>
    </p:spTree>
    <p:extLst>
      <p:ext uri="{BB962C8B-B14F-4D97-AF65-F5344CB8AC3E}">
        <p14:creationId xmlns:p14="http://schemas.microsoft.com/office/powerpoint/2010/main" val="2712602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1D36281-38C2-8527-3F8C-1E4694B30C48}"/>
              </a:ext>
            </a:extLst>
          </p:cNvPr>
          <p:cNvPicPr>
            <a:picLocks noChangeAspect="1"/>
          </p:cNvPicPr>
          <p:nvPr/>
        </p:nvPicPr>
        <p:blipFill>
          <a:blip r:embed="rId2"/>
          <a:stretch>
            <a:fillRect/>
          </a:stretch>
        </p:blipFill>
        <p:spPr>
          <a:xfrm>
            <a:off x="853440" y="2095500"/>
            <a:ext cx="7499401" cy="3288199"/>
          </a:xfrm>
          <a:prstGeom prst="rect">
            <a:avLst/>
          </a:prstGeom>
        </p:spPr>
      </p:pic>
    </p:spTree>
    <p:extLst>
      <p:ext uri="{BB962C8B-B14F-4D97-AF65-F5344CB8AC3E}">
        <p14:creationId xmlns:p14="http://schemas.microsoft.com/office/powerpoint/2010/main" val="296214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60CCD4B-1848-FB2A-97B1-02E215C77F85}"/>
              </a:ext>
            </a:extLst>
          </p:cNvPr>
          <p:cNvPicPr>
            <a:picLocks noChangeAspect="1"/>
          </p:cNvPicPr>
          <p:nvPr/>
        </p:nvPicPr>
        <p:blipFill>
          <a:blip r:embed="rId2"/>
          <a:stretch>
            <a:fillRect/>
          </a:stretch>
        </p:blipFill>
        <p:spPr>
          <a:xfrm>
            <a:off x="827307" y="1722120"/>
            <a:ext cx="7800268" cy="3600630"/>
          </a:xfrm>
          <a:prstGeom prst="rect">
            <a:avLst/>
          </a:prstGeom>
        </p:spPr>
      </p:pic>
    </p:spTree>
    <p:extLst>
      <p:ext uri="{BB962C8B-B14F-4D97-AF65-F5344CB8AC3E}">
        <p14:creationId xmlns:p14="http://schemas.microsoft.com/office/powerpoint/2010/main" val="4086208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217779F-5969-1394-BA6B-54D87A235ED1}"/>
              </a:ext>
            </a:extLst>
          </p:cNvPr>
          <p:cNvPicPr>
            <a:picLocks noChangeAspect="1"/>
          </p:cNvPicPr>
          <p:nvPr/>
        </p:nvPicPr>
        <p:blipFill>
          <a:blip r:embed="rId2"/>
          <a:stretch>
            <a:fillRect/>
          </a:stretch>
        </p:blipFill>
        <p:spPr>
          <a:xfrm>
            <a:off x="556260" y="1501140"/>
            <a:ext cx="8153400" cy="4713631"/>
          </a:xfrm>
          <a:prstGeom prst="rect">
            <a:avLst/>
          </a:prstGeom>
        </p:spPr>
      </p:pic>
    </p:spTree>
    <p:extLst>
      <p:ext uri="{BB962C8B-B14F-4D97-AF65-F5344CB8AC3E}">
        <p14:creationId xmlns:p14="http://schemas.microsoft.com/office/powerpoint/2010/main" val="300860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C91198DA-C634-B378-57DC-4EDF041FFE6D}"/>
              </a:ext>
            </a:extLst>
          </p:cNvPr>
          <p:cNvSpPr txBox="1">
            <a:spLocks/>
          </p:cNvSpPr>
          <p:nvPr/>
        </p:nvSpPr>
        <p:spPr>
          <a:xfrm>
            <a:off x="179512" y="1345530"/>
            <a:ext cx="8859557" cy="5025290"/>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it-IT" sz="5600" b="1" cap="all" dirty="0">
              <a:solidFill>
                <a:srgbClr val="FF0000"/>
              </a:solidFill>
              <a:latin typeface="+mj-lt"/>
            </a:endParaRPr>
          </a:p>
          <a:p>
            <a:pPr marL="0" indent="0" algn="ctr">
              <a:buFont typeface="Arial"/>
              <a:buNone/>
            </a:pPr>
            <a:r>
              <a:rPr lang="it-IT" sz="5600" b="1" cap="all" dirty="0">
                <a:solidFill>
                  <a:srgbClr val="FF0000"/>
                </a:solidFill>
                <a:latin typeface="+mj-lt"/>
              </a:rPr>
              <a:t>Registrazione, profilazione e delega</a:t>
            </a:r>
          </a:p>
          <a:p>
            <a:pPr algn="just">
              <a:lnSpc>
                <a:spcPct val="120000"/>
              </a:lnSpc>
            </a:pPr>
            <a:r>
              <a:rPr lang="it-IT" sz="4800" dirty="0">
                <a:latin typeface="+mj-lt"/>
              </a:rPr>
              <a:t>La piattaforma deve fornire un </a:t>
            </a:r>
            <a:r>
              <a:rPr lang="it-IT" sz="4800" b="1" dirty="0">
                <a:latin typeface="+mj-lt"/>
              </a:rPr>
              <a:t>sistema di profilazione </a:t>
            </a:r>
            <a:r>
              <a:rPr lang="it-IT" sz="4800" dirty="0">
                <a:latin typeface="+mj-lt"/>
              </a:rPr>
              <a:t>che permetta di associare un profilo applicativo a ciascun utente appartenente alle diverse organizzazioni coinvolte: Stazione Appaltante, Operatore Economico e Gestore della piattaforma. Inoltre, deve consentire l’associazione del livello minimo di garanzia richiesto a ciascuna funzione applicativa o ai gruppi di funzioni correlate. </a:t>
            </a:r>
          </a:p>
          <a:p>
            <a:pPr marL="0" indent="0" algn="just">
              <a:lnSpc>
                <a:spcPct val="120000"/>
              </a:lnSpc>
              <a:buFont typeface="Arial"/>
              <a:buNone/>
            </a:pPr>
            <a:endParaRPr lang="it-IT" sz="4800" dirty="0">
              <a:latin typeface="+mj-lt"/>
            </a:endParaRPr>
          </a:p>
          <a:p>
            <a:pPr algn="just">
              <a:lnSpc>
                <a:spcPct val="120000"/>
              </a:lnSpc>
            </a:pPr>
            <a:r>
              <a:rPr lang="it-IT" sz="4800" dirty="0">
                <a:latin typeface="+mj-lt"/>
              </a:rPr>
              <a:t>Ciò permette di definire specifici requisiti di sicurezza e di controllo per le diverse funzioni offerte, prevedendo una serie di profili applicativi in relazione alle diverse figure coinvolte nel processo. </a:t>
            </a:r>
          </a:p>
          <a:p>
            <a:pPr marL="0" indent="0" algn="just">
              <a:lnSpc>
                <a:spcPct val="120000"/>
              </a:lnSpc>
              <a:buFont typeface="Arial"/>
              <a:buNone/>
            </a:pPr>
            <a:endParaRPr lang="it-IT" sz="4800" dirty="0">
              <a:latin typeface="+mj-lt"/>
            </a:endParaRPr>
          </a:p>
          <a:p>
            <a:pPr algn="just">
              <a:lnSpc>
                <a:spcPct val="120000"/>
              </a:lnSpc>
            </a:pPr>
            <a:r>
              <a:rPr lang="it-IT" sz="4800" b="1" dirty="0">
                <a:latin typeface="+mj-lt"/>
              </a:rPr>
              <a:t>Per la Stazione appaltante, ad esempio, deve essere disponibile un profilo applicativo per il </a:t>
            </a:r>
            <a:r>
              <a:rPr lang="it-IT" sz="4800" b="1" dirty="0">
                <a:latin typeface="+mj-lt"/>
                <a:hlinkClick r:id="rId2">
                  <a:extLst>
                    <a:ext uri="{A12FA001-AC4F-418D-AE19-62706E023703}">
                      <ahyp:hlinkClr xmlns:ahyp="http://schemas.microsoft.com/office/drawing/2018/hyperlinkcolor" val="tx"/>
                    </a:ext>
                  </a:extLst>
                </a:hlinkClick>
              </a:rPr>
              <a:t>Responsabile Unico del Procedimento</a:t>
            </a:r>
            <a:r>
              <a:rPr lang="it-IT" sz="4800" dirty="0">
                <a:latin typeface="+mj-lt"/>
              </a:rPr>
              <a:t> (RUP), con funzioni specifiche legate alla gestione del ciclo di vita dei contratti e all’accesso del FVOE per la verifica dei requisiti degli Operatori Economici (OE). Inoltre, la piattaforma deve consentire la </a:t>
            </a:r>
            <a:r>
              <a:rPr lang="it-IT" sz="4800" b="1" dirty="0">
                <a:latin typeface="+mj-lt"/>
              </a:rPr>
              <a:t>creazione e la revoca </a:t>
            </a:r>
            <a:r>
              <a:rPr lang="it-IT" sz="4800" dirty="0">
                <a:latin typeface="+mj-lt"/>
              </a:rPr>
              <a:t>di </a:t>
            </a:r>
            <a:r>
              <a:rPr lang="it-IT" sz="4800" b="1" dirty="0">
                <a:latin typeface="+mj-lt"/>
              </a:rPr>
              <a:t>ulteriori profili applicativi</a:t>
            </a:r>
            <a:r>
              <a:rPr lang="it-IT" sz="4800" dirty="0">
                <a:latin typeface="+mj-lt"/>
              </a:rPr>
              <a:t>, con specifiche </a:t>
            </a:r>
            <a:r>
              <a:rPr lang="it-IT" sz="4800" b="1" u="sng" dirty="0">
                <a:latin typeface="+mj-lt"/>
              </a:rPr>
              <a:t>deleghe</a:t>
            </a:r>
            <a:r>
              <a:rPr lang="it-IT" sz="4800" dirty="0">
                <a:latin typeface="+mj-lt"/>
              </a:rPr>
              <a:t>, in relazione alle diverse responsabilità all’interno del processo. Ad esempio, possono essere previsti profili per </a:t>
            </a:r>
            <a:r>
              <a:rPr lang="it-IT" sz="4800" b="1" dirty="0">
                <a:latin typeface="+mj-lt"/>
              </a:rPr>
              <a:t>il Direttore dell’esecuzione o dei Lavori, il Punto ordinante, il Punto istruttore, il Presidente di Commissione</a:t>
            </a:r>
            <a:r>
              <a:rPr lang="it-IT" sz="4800" dirty="0">
                <a:latin typeface="+mj-lt"/>
              </a:rPr>
              <a:t>, consentendo anche la possibilità di assegnare a un singolo utente ruoli diversi.</a:t>
            </a:r>
          </a:p>
          <a:p>
            <a:pPr marL="0" indent="0" algn="just">
              <a:lnSpc>
                <a:spcPct val="120000"/>
              </a:lnSpc>
              <a:buFont typeface="Arial"/>
              <a:buNone/>
            </a:pPr>
            <a:endParaRPr lang="it-IT" sz="4800" dirty="0">
              <a:latin typeface="+mj-lt"/>
            </a:endParaRPr>
          </a:p>
          <a:p>
            <a:pPr algn="just">
              <a:lnSpc>
                <a:spcPct val="120000"/>
              </a:lnSpc>
            </a:pPr>
            <a:r>
              <a:rPr lang="it-IT" sz="4800" dirty="0">
                <a:latin typeface="+mj-lt"/>
              </a:rPr>
              <a:t>La piattaforma deve inoltre consentire al </a:t>
            </a:r>
            <a:r>
              <a:rPr lang="it-IT" sz="4800" b="1" dirty="0">
                <a:latin typeface="+mj-lt"/>
              </a:rPr>
              <a:t>Gestore</a:t>
            </a:r>
            <a:r>
              <a:rPr lang="it-IT" sz="4800" dirty="0">
                <a:latin typeface="+mj-lt"/>
              </a:rPr>
              <a:t>, e potenzialmente anche al </a:t>
            </a:r>
            <a:r>
              <a:rPr lang="it-IT" sz="4800" b="1" dirty="0">
                <a:latin typeface="+mj-lt"/>
              </a:rPr>
              <a:t>RUP </a:t>
            </a:r>
            <a:r>
              <a:rPr lang="it-IT" sz="4800" dirty="0">
                <a:latin typeface="+mj-lt"/>
              </a:rPr>
              <a:t>o a un suo </a:t>
            </a:r>
            <a:r>
              <a:rPr lang="it-IT" sz="4800" b="1" dirty="0">
                <a:latin typeface="+mj-lt"/>
              </a:rPr>
              <a:t>delegato</a:t>
            </a:r>
            <a:r>
              <a:rPr lang="it-IT" sz="4800" dirty="0">
                <a:latin typeface="+mj-lt"/>
              </a:rPr>
              <a:t>, di avere </a:t>
            </a:r>
            <a:r>
              <a:rPr lang="it-IT" sz="4800" b="1" dirty="0">
                <a:latin typeface="+mj-lt"/>
              </a:rPr>
              <a:t>una visione dettagliata di ogni profilo applicativo</a:t>
            </a:r>
            <a:r>
              <a:rPr lang="it-IT" sz="4800" dirty="0">
                <a:latin typeface="+mj-lt"/>
              </a:rPr>
              <a:t> </a:t>
            </a:r>
            <a:r>
              <a:rPr lang="it-IT" sz="4800" b="1" dirty="0">
                <a:latin typeface="+mj-lt"/>
              </a:rPr>
              <a:t>attribuito a ciascun utente</a:t>
            </a:r>
            <a:r>
              <a:rPr lang="it-IT" sz="4800" dirty="0">
                <a:latin typeface="+mj-lt"/>
              </a:rPr>
              <a:t>, compresi i privilegi associati a ogni ruolo applicativo per ogni fase del ciclo di vita del contratto. Deve essere possibile visualizzare tutte le associazioni utente-profilo per garantire una corretta gestione dei permessi.</a:t>
            </a:r>
          </a:p>
          <a:p>
            <a:pPr marL="0" indent="0" algn="just">
              <a:lnSpc>
                <a:spcPct val="120000"/>
              </a:lnSpc>
              <a:buFont typeface="Arial"/>
              <a:buNone/>
            </a:pPr>
            <a:endParaRPr lang="it-IT" sz="4800" dirty="0">
              <a:latin typeface="+mj-lt"/>
            </a:endParaRPr>
          </a:p>
          <a:p>
            <a:pPr algn="just">
              <a:lnSpc>
                <a:spcPct val="120000"/>
              </a:lnSpc>
            </a:pPr>
            <a:r>
              <a:rPr lang="it-IT" sz="4800" b="1" dirty="0">
                <a:latin typeface="+mj-lt"/>
              </a:rPr>
              <a:t>Per gli Operatori Economici, la piattaforma deve prevedere un profilo applicativo per il legale rappresentante o il suo delegato</a:t>
            </a:r>
            <a:r>
              <a:rPr lang="it-IT" sz="4800" dirty="0">
                <a:latin typeface="+mj-lt"/>
              </a:rPr>
              <a:t>, consentendo anche la creazione e la revoca di ulteriori profili applicativi, se necessario. Infine, per il Gestore, è previsto il profilo applicativo di amministratore di sistema (ADS), con la possibilità di creare e revocare altri profili applicativi con funzioni amministrative specifiche identificate dal Gestore stesso.</a:t>
            </a:r>
          </a:p>
          <a:p>
            <a:pPr marL="0" indent="0">
              <a:buFont typeface="Arial"/>
              <a:buNone/>
            </a:pPr>
            <a:endParaRPr lang="it-IT" sz="1500" cap="all" dirty="0">
              <a:solidFill>
                <a:srgbClr val="FF0000"/>
              </a:solidFill>
            </a:endParaRPr>
          </a:p>
        </p:txBody>
      </p:sp>
    </p:spTree>
    <p:extLst>
      <p:ext uri="{BB962C8B-B14F-4D97-AF65-F5344CB8AC3E}">
        <p14:creationId xmlns:p14="http://schemas.microsoft.com/office/powerpoint/2010/main" val="316975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DC97F25-B117-BDC4-0A2B-29739CB979C5}"/>
              </a:ext>
            </a:extLst>
          </p:cNvPr>
          <p:cNvPicPr>
            <a:picLocks noChangeAspect="1"/>
          </p:cNvPicPr>
          <p:nvPr/>
        </p:nvPicPr>
        <p:blipFill>
          <a:blip r:embed="rId2"/>
          <a:stretch>
            <a:fillRect/>
          </a:stretch>
        </p:blipFill>
        <p:spPr>
          <a:xfrm>
            <a:off x="716280" y="1676399"/>
            <a:ext cx="7982588" cy="4153103"/>
          </a:xfrm>
          <a:prstGeom prst="rect">
            <a:avLst/>
          </a:prstGeom>
        </p:spPr>
      </p:pic>
    </p:spTree>
    <p:extLst>
      <p:ext uri="{BB962C8B-B14F-4D97-AF65-F5344CB8AC3E}">
        <p14:creationId xmlns:p14="http://schemas.microsoft.com/office/powerpoint/2010/main" val="1130108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4DE582C-50DB-573C-8C34-FD02B7A501CC}"/>
              </a:ext>
            </a:extLst>
          </p:cNvPr>
          <p:cNvPicPr>
            <a:picLocks noChangeAspect="1"/>
          </p:cNvPicPr>
          <p:nvPr/>
        </p:nvPicPr>
        <p:blipFill>
          <a:blip r:embed="rId2"/>
          <a:stretch>
            <a:fillRect/>
          </a:stretch>
        </p:blipFill>
        <p:spPr>
          <a:xfrm>
            <a:off x="456656" y="1905000"/>
            <a:ext cx="8277638" cy="3387251"/>
          </a:xfrm>
          <a:prstGeom prst="rect">
            <a:avLst/>
          </a:prstGeom>
        </p:spPr>
      </p:pic>
    </p:spTree>
    <p:extLst>
      <p:ext uri="{BB962C8B-B14F-4D97-AF65-F5344CB8AC3E}">
        <p14:creationId xmlns:p14="http://schemas.microsoft.com/office/powerpoint/2010/main" val="3766328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53BB2B0-0250-913C-4A91-BE01DF12936A}"/>
              </a:ext>
            </a:extLst>
          </p:cNvPr>
          <p:cNvPicPr>
            <a:picLocks noChangeAspect="1"/>
          </p:cNvPicPr>
          <p:nvPr/>
        </p:nvPicPr>
        <p:blipFill>
          <a:blip r:embed="rId2"/>
          <a:stretch>
            <a:fillRect/>
          </a:stretch>
        </p:blipFill>
        <p:spPr>
          <a:xfrm>
            <a:off x="272818" y="1844040"/>
            <a:ext cx="8374806" cy="3742230"/>
          </a:xfrm>
          <a:prstGeom prst="rect">
            <a:avLst/>
          </a:prstGeom>
        </p:spPr>
      </p:pic>
    </p:spTree>
    <p:extLst>
      <p:ext uri="{BB962C8B-B14F-4D97-AF65-F5344CB8AC3E}">
        <p14:creationId xmlns:p14="http://schemas.microsoft.com/office/powerpoint/2010/main" val="4237297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3037A10-9F84-C46C-C439-BB70E9071013}"/>
              </a:ext>
            </a:extLst>
          </p:cNvPr>
          <p:cNvPicPr>
            <a:picLocks noChangeAspect="1"/>
          </p:cNvPicPr>
          <p:nvPr/>
        </p:nvPicPr>
        <p:blipFill>
          <a:blip r:embed="rId2"/>
          <a:stretch>
            <a:fillRect/>
          </a:stretch>
        </p:blipFill>
        <p:spPr>
          <a:xfrm>
            <a:off x="382332" y="1927738"/>
            <a:ext cx="8379336" cy="3608360"/>
          </a:xfrm>
          <a:prstGeom prst="rect">
            <a:avLst/>
          </a:prstGeom>
        </p:spPr>
      </p:pic>
    </p:spTree>
    <p:extLst>
      <p:ext uri="{BB962C8B-B14F-4D97-AF65-F5344CB8AC3E}">
        <p14:creationId xmlns:p14="http://schemas.microsoft.com/office/powerpoint/2010/main" val="749328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082AFCB-48C3-7A23-7C39-9027FE1DE3E0}"/>
              </a:ext>
            </a:extLst>
          </p:cNvPr>
          <p:cNvPicPr>
            <a:picLocks noChangeAspect="1"/>
          </p:cNvPicPr>
          <p:nvPr/>
        </p:nvPicPr>
        <p:blipFill>
          <a:blip r:embed="rId2"/>
          <a:stretch>
            <a:fillRect/>
          </a:stretch>
        </p:blipFill>
        <p:spPr>
          <a:xfrm>
            <a:off x="577620" y="2103119"/>
            <a:ext cx="7720560" cy="2834771"/>
          </a:xfrm>
          <a:prstGeom prst="rect">
            <a:avLst/>
          </a:prstGeom>
        </p:spPr>
      </p:pic>
    </p:spTree>
    <p:extLst>
      <p:ext uri="{BB962C8B-B14F-4D97-AF65-F5344CB8AC3E}">
        <p14:creationId xmlns:p14="http://schemas.microsoft.com/office/powerpoint/2010/main" val="1603884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514F39F-44EF-9C4E-BECB-9C948C4EE685}"/>
              </a:ext>
            </a:extLst>
          </p:cNvPr>
          <p:cNvPicPr>
            <a:picLocks noChangeAspect="1"/>
          </p:cNvPicPr>
          <p:nvPr/>
        </p:nvPicPr>
        <p:blipFill>
          <a:blip r:embed="rId2"/>
          <a:stretch>
            <a:fillRect/>
          </a:stretch>
        </p:blipFill>
        <p:spPr>
          <a:xfrm>
            <a:off x="1424941" y="1729740"/>
            <a:ext cx="6172200" cy="3779520"/>
          </a:xfrm>
          <a:prstGeom prst="rect">
            <a:avLst/>
          </a:prstGeom>
        </p:spPr>
      </p:pic>
    </p:spTree>
    <p:extLst>
      <p:ext uri="{BB962C8B-B14F-4D97-AF65-F5344CB8AC3E}">
        <p14:creationId xmlns:p14="http://schemas.microsoft.com/office/powerpoint/2010/main" val="1915509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4972530-7E86-EEE9-2D75-8644B13DC857}"/>
              </a:ext>
            </a:extLst>
          </p:cNvPr>
          <p:cNvPicPr>
            <a:picLocks noChangeAspect="1"/>
          </p:cNvPicPr>
          <p:nvPr/>
        </p:nvPicPr>
        <p:blipFill>
          <a:blip r:embed="rId2"/>
          <a:stretch>
            <a:fillRect/>
          </a:stretch>
        </p:blipFill>
        <p:spPr>
          <a:xfrm>
            <a:off x="762001" y="1729494"/>
            <a:ext cx="7200899" cy="3996469"/>
          </a:xfrm>
          <a:prstGeom prst="rect">
            <a:avLst/>
          </a:prstGeom>
        </p:spPr>
      </p:pic>
    </p:spTree>
    <p:extLst>
      <p:ext uri="{BB962C8B-B14F-4D97-AF65-F5344CB8AC3E}">
        <p14:creationId xmlns:p14="http://schemas.microsoft.com/office/powerpoint/2010/main" val="2166338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2FE010E-2492-2CEC-24F0-D13FAD970884}"/>
              </a:ext>
            </a:extLst>
          </p:cNvPr>
          <p:cNvPicPr>
            <a:picLocks noChangeAspect="1"/>
          </p:cNvPicPr>
          <p:nvPr/>
        </p:nvPicPr>
        <p:blipFill>
          <a:blip r:embed="rId2"/>
          <a:stretch>
            <a:fillRect/>
          </a:stretch>
        </p:blipFill>
        <p:spPr>
          <a:xfrm>
            <a:off x="533400" y="1598084"/>
            <a:ext cx="8252460" cy="4310375"/>
          </a:xfrm>
          <a:prstGeom prst="rect">
            <a:avLst/>
          </a:prstGeom>
        </p:spPr>
      </p:pic>
    </p:spTree>
    <p:extLst>
      <p:ext uri="{BB962C8B-B14F-4D97-AF65-F5344CB8AC3E}">
        <p14:creationId xmlns:p14="http://schemas.microsoft.com/office/powerpoint/2010/main" val="2493921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9902CAB-B708-DDB8-C3C6-D1DBDACB7E76}"/>
              </a:ext>
            </a:extLst>
          </p:cNvPr>
          <p:cNvPicPr>
            <a:picLocks noChangeAspect="1"/>
          </p:cNvPicPr>
          <p:nvPr/>
        </p:nvPicPr>
        <p:blipFill>
          <a:blip r:embed="rId2"/>
          <a:stretch>
            <a:fillRect/>
          </a:stretch>
        </p:blipFill>
        <p:spPr>
          <a:xfrm>
            <a:off x="802773" y="1897380"/>
            <a:ext cx="7538453" cy="3892203"/>
          </a:xfrm>
          <a:prstGeom prst="rect">
            <a:avLst/>
          </a:prstGeom>
        </p:spPr>
      </p:pic>
    </p:spTree>
    <p:extLst>
      <p:ext uri="{BB962C8B-B14F-4D97-AF65-F5344CB8AC3E}">
        <p14:creationId xmlns:p14="http://schemas.microsoft.com/office/powerpoint/2010/main" val="3465933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3232750-B438-6664-6A22-D53D3F4C6B2C}"/>
              </a:ext>
            </a:extLst>
          </p:cNvPr>
          <p:cNvPicPr>
            <a:picLocks noChangeAspect="1"/>
          </p:cNvPicPr>
          <p:nvPr/>
        </p:nvPicPr>
        <p:blipFill>
          <a:blip r:embed="rId2"/>
          <a:stretch>
            <a:fillRect/>
          </a:stretch>
        </p:blipFill>
        <p:spPr>
          <a:xfrm>
            <a:off x="253520" y="2263140"/>
            <a:ext cx="8636960" cy="2691570"/>
          </a:xfrm>
          <a:prstGeom prst="rect">
            <a:avLst/>
          </a:prstGeom>
        </p:spPr>
      </p:pic>
    </p:spTree>
    <p:extLst>
      <p:ext uri="{BB962C8B-B14F-4D97-AF65-F5344CB8AC3E}">
        <p14:creationId xmlns:p14="http://schemas.microsoft.com/office/powerpoint/2010/main" val="116439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478507D4-B82D-708D-7048-72A527CF6B4D}"/>
              </a:ext>
            </a:extLst>
          </p:cNvPr>
          <p:cNvSpPr txBox="1">
            <a:spLocks/>
          </p:cNvSpPr>
          <p:nvPr/>
        </p:nvSpPr>
        <p:spPr>
          <a:xfrm>
            <a:off x="251520" y="1344491"/>
            <a:ext cx="8640960" cy="476400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sz="1600" b="1" dirty="0">
                <a:solidFill>
                  <a:srgbClr val="FF0000"/>
                </a:solidFill>
                <a:latin typeface="+mj-lt"/>
              </a:rPr>
              <a:t>LE PROBLEMATICHE LEGATE ALL’ACCESSO ALLE PIATTAFORME TRAMITE SPID</a:t>
            </a:r>
            <a:endParaRPr lang="it-IT" sz="1600" dirty="0">
              <a:solidFill>
                <a:srgbClr val="FF0000"/>
              </a:solidFill>
              <a:latin typeface="+mj-lt"/>
            </a:endParaRPr>
          </a:p>
          <a:p>
            <a:pPr marL="0" indent="0" algn="just">
              <a:buFont typeface="Arial"/>
              <a:buNone/>
            </a:pPr>
            <a:endParaRPr lang="it-IT" sz="1200" dirty="0">
              <a:solidFill>
                <a:srgbClr val="FF0000"/>
              </a:solidFill>
              <a:latin typeface="+mj-lt"/>
            </a:endParaRPr>
          </a:p>
          <a:p>
            <a:pPr algn="just"/>
            <a:r>
              <a:rPr lang="it-IT" sz="1400" dirty="0">
                <a:solidFill>
                  <a:srgbClr val="22262A"/>
                </a:solidFill>
                <a:latin typeface="+mj-lt"/>
              </a:rPr>
              <a:t>L’accesso con solo SPID e CIE crea difficoltà a tradurre operativamente sulle piattaforme un lavoro di tipo collegiale da parte dell’Ufficio, obbligando il RUP (o il responsabile di fase) ad essere presente per passaggi istruttori - preparatori come l’estrazione del CIG.</a:t>
            </a:r>
          </a:p>
          <a:p>
            <a:pPr algn="just"/>
            <a:endParaRPr lang="it-IT" sz="1400" dirty="0">
              <a:solidFill>
                <a:srgbClr val="22262A"/>
              </a:solidFill>
              <a:latin typeface="+mj-lt"/>
            </a:endParaRPr>
          </a:p>
          <a:p>
            <a:pPr algn="just"/>
            <a:r>
              <a:rPr lang="it-IT" sz="1400" b="1" dirty="0">
                <a:solidFill>
                  <a:srgbClr val="22262A"/>
                </a:solidFill>
                <a:latin typeface="+mj-lt"/>
              </a:rPr>
              <a:t>Responsabilità: </a:t>
            </a:r>
            <a:r>
              <a:rPr lang="it-IT" sz="1400" dirty="0">
                <a:solidFill>
                  <a:srgbClr val="22262A"/>
                </a:solidFill>
                <a:latin typeface="+mj-lt"/>
              </a:rPr>
              <a:t>nel diritto italiano è riservata alle figure apicali l’adozione di provvedimenti e manifestazioni di volontà mentre l’attività certificativa è oggetto di ampia delega, inoltre le mere operazioni sono affidate agli uffici. Tra le attività che non sono qualificabili come manifestazioni di volontà, rientrano gran parte delle attività da svolgersi sulle piattaforme (e la stessa materiale acquisizione di un CIG non consiste certo in manifestazione di volontà). </a:t>
            </a:r>
            <a:r>
              <a:rPr lang="it-IT" sz="1400" b="1" dirty="0">
                <a:solidFill>
                  <a:srgbClr val="22262A"/>
                </a:solidFill>
                <a:latin typeface="+mj-lt"/>
              </a:rPr>
              <a:t>Occorre pertanto analizzare e gestire le varie attività, distinguendo quelle relative alle comunicazioni obbligatorie ad ANAC </a:t>
            </a:r>
            <a:r>
              <a:rPr lang="it-IT" sz="1400" dirty="0">
                <a:solidFill>
                  <a:srgbClr val="22262A"/>
                </a:solidFill>
                <a:latin typeface="+mj-lt"/>
              </a:rPr>
              <a:t>e </a:t>
            </a:r>
            <a:r>
              <a:rPr lang="it-IT" sz="1400" b="1" dirty="0">
                <a:solidFill>
                  <a:srgbClr val="22262A"/>
                </a:solidFill>
                <a:latin typeface="+mj-lt"/>
              </a:rPr>
              <a:t>quelle di gestione delle procedure sulle piattaforme che dovrebbero essere gestibili integralmente a cura degli uffici.</a:t>
            </a:r>
          </a:p>
          <a:p>
            <a:pPr algn="just"/>
            <a:endParaRPr lang="it-IT" sz="1400" dirty="0">
              <a:solidFill>
                <a:srgbClr val="22262A"/>
              </a:solidFill>
              <a:latin typeface="+mj-lt"/>
            </a:endParaRPr>
          </a:p>
          <a:p>
            <a:pPr algn="just"/>
            <a:r>
              <a:rPr lang="it-IT" sz="1400" dirty="0">
                <a:solidFill>
                  <a:srgbClr val="22262A"/>
                </a:solidFill>
                <a:latin typeface="+mj-lt"/>
              </a:rPr>
              <a:t>Da valutare la possibilità di prevedere altri profili (oltre al RUP e al responsabile di fase) che possono estrarre i CIG (almeno per i micro-affidamenti) e che possono svolgere tutte le altre operazioni materiali.</a:t>
            </a:r>
          </a:p>
          <a:p>
            <a:pPr algn="just"/>
            <a:endParaRPr lang="it-IT" sz="1400" dirty="0">
              <a:solidFill>
                <a:srgbClr val="22262A"/>
              </a:solidFill>
              <a:latin typeface="+mj-lt"/>
            </a:endParaRPr>
          </a:p>
          <a:p>
            <a:pPr algn="just"/>
            <a:r>
              <a:rPr lang="it-IT" sz="1400" dirty="0">
                <a:solidFill>
                  <a:srgbClr val="22262A"/>
                </a:solidFill>
                <a:latin typeface="+mj-lt"/>
              </a:rPr>
              <a:t>Da prevedere per tutte le piattaforme e MEPA accessi con modalità “deboli” ad uso dei collaboratori/componenti della struttura di supporto che devono poter operare sotto la responsabilità del RUP/PO che li nomina/designa anche per un determinato periodo oltre che per singola gara.</a:t>
            </a:r>
          </a:p>
        </p:txBody>
      </p:sp>
    </p:spTree>
    <p:extLst>
      <p:ext uri="{BB962C8B-B14F-4D97-AF65-F5344CB8AC3E}">
        <p14:creationId xmlns:p14="http://schemas.microsoft.com/office/powerpoint/2010/main" val="1289842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D87B3B9-F37B-C98A-987C-621917BF723F}"/>
              </a:ext>
            </a:extLst>
          </p:cNvPr>
          <p:cNvPicPr>
            <a:picLocks noChangeAspect="1"/>
          </p:cNvPicPr>
          <p:nvPr/>
        </p:nvPicPr>
        <p:blipFill>
          <a:blip r:embed="rId2"/>
          <a:stretch>
            <a:fillRect/>
          </a:stretch>
        </p:blipFill>
        <p:spPr>
          <a:xfrm>
            <a:off x="465816" y="2362200"/>
            <a:ext cx="7933788" cy="2517638"/>
          </a:xfrm>
          <a:prstGeom prst="rect">
            <a:avLst/>
          </a:prstGeom>
        </p:spPr>
      </p:pic>
    </p:spTree>
    <p:extLst>
      <p:ext uri="{BB962C8B-B14F-4D97-AF65-F5344CB8AC3E}">
        <p14:creationId xmlns:p14="http://schemas.microsoft.com/office/powerpoint/2010/main" val="1648063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BAFFD9D-2F33-AE49-BCC2-3DA064ED9F98}"/>
              </a:ext>
            </a:extLst>
          </p:cNvPr>
          <p:cNvPicPr>
            <a:picLocks noChangeAspect="1"/>
          </p:cNvPicPr>
          <p:nvPr/>
        </p:nvPicPr>
        <p:blipFill>
          <a:blip r:embed="rId2"/>
          <a:stretch>
            <a:fillRect/>
          </a:stretch>
        </p:blipFill>
        <p:spPr>
          <a:xfrm>
            <a:off x="859926" y="1393402"/>
            <a:ext cx="7110594" cy="4641638"/>
          </a:xfrm>
          <a:prstGeom prst="rect">
            <a:avLst/>
          </a:prstGeom>
        </p:spPr>
      </p:pic>
    </p:spTree>
    <p:extLst>
      <p:ext uri="{BB962C8B-B14F-4D97-AF65-F5344CB8AC3E}">
        <p14:creationId xmlns:p14="http://schemas.microsoft.com/office/powerpoint/2010/main" val="3047387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16EA339-87C4-D7DD-88D7-AF23E678108A}"/>
              </a:ext>
            </a:extLst>
          </p:cNvPr>
          <p:cNvPicPr>
            <a:picLocks noChangeAspect="1"/>
          </p:cNvPicPr>
          <p:nvPr/>
        </p:nvPicPr>
        <p:blipFill>
          <a:blip r:embed="rId2"/>
          <a:stretch>
            <a:fillRect/>
          </a:stretch>
        </p:blipFill>
        <p:spPr>
          <a:xfrm>
            <a:off x="499196" y="1851660"/>
            <a:ext cx="7722784" cy="3538108"/>
          </a:xfrm>
          <a:prstGeom prst="rect">
            <a:avLst/>
          </a:prstGeom>
        </p:spPr>
      </p:pic>
    </p:spTree>
    <p:extLst>
      <p:ext uri="{BB962C8B-B14F-4D97-AF65-F5344CB8AC3E}">
        <p14:creationId xmlns:p14="http://schemas.microsoft.com/office/powerpoint/2010/main" val="2536665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9B16C09-EF7C-7ED2-33C1-90685197D571}"/>
              </a:ext>
            </a:extLst>
          </p:cNvPr>
          <p:cNvSpPr txBox="1"/>
          <p:nvPr/>
        </p:nvSpPr>
        <p:spPr>
          <a:xfrm>
            <a:off x="476250" y="2151727"/>
            <a:ext cx="8191500" cy="2862322"/>
          </a:xfrm>
          <a:prstGeom prst="rect">
            <a:avLst/>
          </a:prstGeom>
          <a:noFill/>
        </p:spPr>
        <p:txBody>
          <a:bodyPr wrap="square" rtlCol="0">
            <a:spAutoFit/>
          </a:bodyPr>
          <a:lstStyle/>
          <a:p>
            <a:pPr algn="ctr"/>
            <a:r>
              <a:rPr lang="it-IT" sz="4000" b="1" dirty="0">
                <a:solidFill>
                  <a:srgbClr val="FF0000"/>
                </a:solidFill>
              </a:rPr>
              <a:t>6</a:t>
            </a:r>
          </a:p>
          <a:p>
            <a:pPr algn="ctr"/>
            <a:r>
              <a:rPr lang="it-IT" sz="4000" b="1" dirty="0">
                <a:solidFill>
                  <a:srgbClr val="FF0000"/>
                </a:solidFill>
              </a:rPr>
              <a:t>FAQ DI ANAC </a:t>
            </a:r>
          </a:p>
          <a:p>
            <a:pPr algn="ctr"/>
            <a:r>
              <a:rPr lang="it-IT" sz="4000" b="1" dirty="0">
                <a:solidFill>
                  <a:srgbClr val="FF0000"/>
                </a:solidFill>
              </a:rPr>
              <a:t>RELATIVE ALL’USO DELLA PIATTAFORMA CONTRATTI PUBBLICI</a:t>
            </a:r>
          </a:p>
          <a:p>
            <a:pPr algn="ctr"/>
            <a:r>
              <a:rPr lang="it-IT" sz="2000" b="1" dirty="0">
                <a:solidFill>
                  <a:srgbClr val="FF0000"/>
                </a:solidFill>
              </a:rPr>
              <a:t>(Tavolo tecnico del 25 gennaio)</a:t>
            </a:r>
          </a:p>
        </p:txBody>
      </p:sp>
    </p:spTree>
    <p:extLst>
      <p:ext uri="{BB962C8B-B14F-4D97-AF65-F5344CB8AC3E}">
        <p14:creationId xmlns:p14="http://schemas.microsoft.com/office/powerpoint/2010/main" val="2491440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8594594-D500-756A-21C5-B44B32DF4A80}"/>
              </a:ext>
            </a:extLst>
          </p:cNvPr>
          <p:cNvSpPr txBox="1"/>
          <p:nvPr/>
        </p:nvSpPr>
        <p:spPr>
          <a:xfrm>
            <a:off x="547817" y="1960886"/>
            <a:ext cx="8180172" cy="1815882"/>
          </a:xfrm>
          <a:prstGeom prst="rect">
            <a:avLst/>
          </a:prstGeom>
          <a:noFill/>
        </p:spPr>
        <p:txBody>
          <a:bodyPr wrap="square" rtlCol="0">
            <a:spAutoFit/>
          </a:bodyPr>
          <a:lstStyle/>
          <a:p>
            <a:r>
              <a:rPr lang="it-IT" sz="1600" b="1" i="0" dirty="0">
                <a:solidFill>
                  <a:srgbClr val="FF0000"/>
                </a:solidFill>
                <a:effectLst/>
                <a:latin typeface="Lato" panose="020F0502020204030203" pitchFamily="34" charset="0"/>
              </a:rPr>
              <a:t>Se per errore viene pubblicato in PCP un dato non corretto come posso richiedere la variazione di quel dato?</a:t>
            </a:r>
            <a:br>
              <a:rPr lang="it-IT" sz="1600" dirty="0"/>
            </a:br>
            <a:r>
              <a:rPr lang="it-IT" sz="1600" b="0" i="0" dirty="0">
                <a:solidFill>
                  <a:srgbClr val="2B2B2B"/>
                </a:solidFill>
                <a:effectLst/>
                <a:latin typeface="Lato" panose="020F0502020204030203" pitchFamily="34" charset="0"/>
              </a:rPr>
              <a:t>I dati comunicati in PCP vengono automaticamente pubblicati per assolvere agli oneri di pubblicità legale dei contratti pubblici, di conseguenza non è possibile rettificare un dato senza pregiudicare lo svolgimento dell’appalto stesso. Pertanto è ammissibile la variazione del dato soltanto attraverso le consuete procedure di correzione tipiche degli atti amministrativi.</a:t>
            </a:r>
            <a:endParaRPr lang="it-IT" sz="1600" dirty="0"/>
          </a:p>
        </p:txBody>
      </p:sp>
      <p:sp>
        <p:nvSpPr>
          <p:cNvPr id="4" name="CasellaDiTesto 3">
            <a:extLst>
              <a:ext uri="{FF2B5EF4-FFF2-40B4-BE49-F238E27FC236}">
                <a16:creationId xmlns:a16="http://schemas.microsoft.com/office/drawing/2014/main" id="{5E549B3B-29E8-74C3-C4C0-2F90997D08EB}"/>
              </a:ext>
            </a:extLst>
          </p:cNvPr>
          <p:cNvSpPr txBox="1"/>
          <p:nvPr/>
        </p:nvSpPr>
        <p:spPr>
          <a:xfrm>
            <a:off x="547817" y="3870746"/>
            <a:ext cx="8180172" cy="1569660"/>
          </a:xfrm>
          <a:prstGeom prst="rect">
            <a:avLst/>
          </a:prstGeom>
          <a:noFill/>
        </p:spPr>
        <p:txBody>
          <a:bodyPr wrap="square">
            <a:spAutoFit/>
          </a:bodyPr>
          <a:lstStyle/>
          <a:p>
            <a:pPr marL="0" indent="0" algn="just">
              <a:buFont typeface="Arial"/>
              <a:buNone/>
            </a:pPr>
            <a:r>
              <a:rPr lang="it-IT" sz="1600" b="1" dirty="0">
                <a:solidFill>
                  <a:srgbClr val="FF0000"/>
                </a:solidFill>
              </a:rPr>
              <a:t>Se la documentazione amministrativa è corretta ma per mero errore materiale è stato inserito un dato difforme da quello previsto come posso procedere alla rettifica del dato incoerente?</a:t>
            </a:r>
          </a:p>
          <a:p>
            <a:pPr marL="0" indent="0" algn="just">
              <a:buFont typeface="Arial"/>
              <a:buNone/>
            </a:pPr>
            <a:r>
              <a:rPr lang="it-IT" sz="1600" dirty="0"/>
              <a:t>Quanto riportato nella piattaforma di e-procurement utilizzata per la registrazione dell'appalto è automaticamente pubblicato (che si ricorda assume valenza di pubblicità legale alla stregua della vecchia pubblicazione sulla Gazzetta Ufficiale). In questi casi si deve per forza </a:t>
            </a:r>
            <a:r>
              <a:rPr lang="it-IT" sz="1600" b="1" dirty="0"/>
              <a:t>procedere alla pubblicazione di una rettifica </a:t>
            </a:r>
            <a:r>
              <a:rPr lang="it-IT" sz="1600" dirty="0"/>
              <a:t>all’atto pubblicato in precedenza.</a:t>
            </a:r>
          </a:p>
        </p:txBody>
      </p:sp>
    </p:spTree>
    <p:extLst>
      <p:ext uri="{BB962C8B-B14F-4D97-AF65-F5344CB8AC3E}">
        <p14:creationId xmlns:p14="http://schemas.microsoft.com/office/powerpoint/2010/main" val="119054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BB64CD6-C8E5-49A7-C0B5-D0A290E62741}"/>
              </a:ext>
            </a:extLst>
          </p:cNvPr>
          <p:cNvSpPr txBox="1"/>
          <p:nvPr/>
        </p:nvSpPr>
        <p:spPr>
          <a:xfrm>
            <a:off x="613410" y="2146780"/>
            <a:ext cx="8191500" cy="3693319"/>
          </a:xfrm>
          <a:prstGeom prst="rect">
            <a:avLst/>
          </a:prstGeom>
          <a:noFill/>
        </p:spPr>
        <p:txBody>
          <a:bodyPr wrap="square" rtlCol="0">
            <a:spAutoFit/>
          </a:bodyPr>
          <a:lstStyle/>
          <a:p>
            <a:pPr algn="just"/>
            <a:r>
              <a:rPr lang="it-IT" b="1" dirty="0">
                <a:solidFill>
                  <a:srgbClr val="FF0000"/>
                </a:solidFill>
              </a:rPr>
              <a:t>Come si deve compilare il campo “Codice Appalto (Univoco)” nell’interfaccia web PCP? </a:t>
            </a:r>
          </a:p>
          <a:p>
            <a:pPr algn="just"/>
            <a:r>
              <a:rPr lang="it-IT" dirty="0"/>
              <a:t>Il “Codice Appalto (Univoco)" </a:t>
            </a:r>
            <a:r>
              <a:rPr lang="it-IT" b="1" dirty="0"/>
              <a:t>serve alla Stazione appaltante per identificare i vari appalti nell’ambito dei propri processi amministrativi e viene anche usato dal sistema di riscossione ANAC per identificare nei MAV i dati del contratto ai fini del pagamento del contributo da parte delle stazioni appaltanti</a:t>
            </a:r>
            <a:r>
              <a:rPr lang="it-IT" dirty="0"/>
              <a:t>. </a:t>
            </a:r>
          </a:p>
          <a:p>
            <a:pPr algn="just"/>
            <a:r>
              <a:rPr lang="it-IT" dirty="0"/>
              <a:t>Non è richiesto un formato specifico ma deve essere un codice diverso per ogni stazione appaltante, oltre che diverso per ciascun appalto della stessa stazione appaltante. </a:t>
            </a:r>
          </a:p>
          <a:p>
            <a:pPr algn="just"/>
            <a:r>
              <a:rPr lang="it-IT" dirty="0"/>
              <a:t>Le stazioni appaltanti possono ad esempio anteporre il proprio codice fiscale al codice che inseriscono che può essere un progressivo. </a:t>
            </a:r>
          </a:p>
          <a:p>
            <a:pPr algn="just"/>
            <a:r>
              <a:rPr lang="it-IT" dirty="0"/>
              <a:t>ANAC valuta la compilazione in automatico del campo</a:t>
            </a:r>
          </a:p>
          <a:p>
            <a:endParaRPr lang="it-IT" dirty="0"/>
          </a:p>
        </p:txBody>
      </p:sp>
    </p:spTree>
    <p:extLst>
      <p:ext uri="{BB962C8B-B14F-4D97-AF65-F5344CB8AC3E}">
        <p14:creationId xmlns:p14="http://schemas.microsoft.com/office/powerpoint/2010/main" val="621027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DB58640-BB8C-F6F7-6DF1-87564F0B06BA}"/>
              </a:ext>
            </a:extLst>
          </p:cNvPr>
          <p:cNvSpPr txBox="1"/>
          <p:nvPr/>
        </p:nvSpPr>
        <p:spPr>
          <a:xfrm>
            <a:off x="533400" y="1997839"/>
            <a:ext cx="8290560" cy="2862322"/>
          </a:xfrm>
          <a:prstGeom prst="rect">
            <a:avLst/>
          </a:prstGeom>
          <a:noFill/>
        </p:spPr>
        <p:txBody>
          <a:bodyPr wrap="square" rtlCol="0">
            <a:spAutoFit/>
          </a:bodyPr>
          <a:lstStyle/>
          <a:p>
            <a:pPr algn="just"/>
            <a:r>
              <a:rPr lang="it-IT" b="1" dirty="0">
                <a:solidFill>
                  <a:srgbClr val="FF0000"/>
                </a:solidFill>
              </a:rPr>
              <a:t>Come si comunicano i dati delle schede CO2 per i contratti per i quali è stato chiesto un CIG nell’interfaccia web della PCP con la scheda AD5?</a:t>
            </a:r>
          </a:p>
          <a:p>
            <a:pPr algn="just"/>
            <a:r>
              <a:rPr lang="it-IT" dirty="0"/>
              <a:t>A breve, i dati della CO2 potranno essere comunicati sempre tramite l’interfaccia web. L’ANAC sta predisponendo le schede successive in modo che, tramite interfaccia web, possano essere comunicati i dati dei contratti il cui CIG è stato chiesto tramite interfaccia web della PCP. </a:t>
            </a:r>
          </a:p>
          <a:p>
            <a:pPr algn="just"/>
            <a:r>
              <a:rPr lang="it-IT" dirty="0"/>
              <a:t>ANAC sta valutando l’estensione ai contratti affidati attraverso altre piattaforme.</a:t>
            </a:r>
          </a:p>
          <a:p>
            <a:pPr algn="just"/>
            <a:endParaRPr lang="it-IT" b="1" dirty="0">
              <a:solidFill>
                <a:srgbClr val="FF0000"/>
              </a:solidFill>
            </a:endParaRPr>
          </a:p>
          <a:p>
            <a:pPr algn="just"/>
            <a:r>
              <a:rPr lang="it-IT" b="1" dirty="0">
                <a:solidFill>
                  <a:srgbClr val="FF0000"/>
                </a:solidFill>
              </a:rPr>
              <a:t>Come si compila il campo ID contratto nella scheda CO2? </a:t>
            </a:r>
          </a:p>
          <a:p>
            <a:pPr algn="just"/>
            <a:r>
              <a:rPr lang="it-IT" dirty="0"/>
              <a:t>La scheda CO2 è in aggiornamento e dovrà essere indicato il CIG in quel campo</a:t>
            </a:r>
            <a:endParaRPr lang="it-IT" b="1" dirty="0">
              <a:solidFill>
                <a:srgbClr val="FF0000"/>
              </a:solidFill>
            </a:endParaRPr>
          </a:p>
        </p:txBody>
      </p:sp>
    </p:spTree>
    <p:extLst>
      <p:ext uri="{BB962C8B-B14F-4D97-AF65-F5344CB8AC3E}">
        <p14:creationId xmlns:p14="http://schemas.microsoft.com/office/powerpoint/2010/main" val="1446830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37735C9-FDEE-ECAB-B84E-5DE0EFE8AA35}"/>
              </a:ext>
            </a:extLst>
          </p:cNvPr>
          <p:cNvSpPr txBox="1"/>
          <p:nvPr/>
        </p:nvSpPr>
        <p:spPr>
          <a:xfrm>
            <a:off x="388620" y="2011680"/>
            <a:ext cx="8343900" cy="1477328"/>
          </a:xfrm>
          <a:prstGeom prst="rect">
            <a:avLst/>
          </a:prstGeom>
          <a:noFill/>
        </p:spPr>
        <p:txBody>
          <a:bodyPr wrap="square" rtlCol="0">
            <a:spAutoFit/>
          </a:bodyPr>
          <a:lstStyle/>
          <a:p>
            <a:pPr algn="just"/>
            <a:r>
              <a:rPr lang="it-IT" b="1" dirty="0">
                <a:solidFill>
                  <a:srgbClr val="FF0000"/>
                </a:solidFill>
              </a:rPr>
              <a:t>Risulta che al momento non funziona l'interoperabilità fra BDAP e PCP? I </a:t>
            </a:r>
            <a:r>
              <a:rPr lang="it-IT" b="1" dirty="0" err="1">
                <a:solidFill>
                  <a:srgbClr val="FF0000"/>
                </a:solidFill>
              </a:rPr>
              <a:t>Cig</a:t>
            </a:r>
            <a:r>
              <a:rPr lang="it-IT" b="1" dirty="0">
                <a:solidFill>
                  <a:srgbClr val="FF0000"/>
                </a:solidFill>
              </a:rPr>
              <a:t> acquisiti sul portale ANAC per "micro-affidamenti" non si ritrovano su BDAP. </a:t>
            </a:r>
          </a:p>
          <a:p>
            <a:pPr algn="just"/>
            <a:r>
              <a:rPr lang="it-IT" dirty="0"/>
              <a:t>I flussi verso BDAP sono attivi, al netto di qualche problema di sincronizzazione: in casi di disallineamenti che permangano dopo diversi giorni, ANAC chiede di conoscere i dettagli dei CIG coinvolti. </a:t>
            </a:r>
          </a:p>
        </p:txBody>
      </p:sp>
    </p:spTree>
    <p:extLst>
      <p:ext uri="{BB962C8B-B14F-4D97-AF65-F5344CB8AC3E}">
        <p14:creationId xmlns:p14="http://schemas.microsoft.com/office/powerpoint/2010/main" val="1656263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20F2598-B2B8-6135-F3E3-ACB75A1320AC}"/>
              </a:ext>
            </a:extLst>
          </p:cNvPr>
          <p:cNvSpPr txBox="1"/>
          <p:nvPr/>
        </p:nvSpPr>
        <p:spPr>
          <a:xfrm>
            <a:off x="289560" y="1821180"/>
            <a:ext cx="8663940" cy="4062651"/>
          </a:xfrm>
          <a:prstGeom prst="rect">
            <a:avLst/>
          </a:prstGeom>
          <a:noFill/>
        </p:spPr>
        <p:txBody>
          <a:bodyPr wrap="square" rtlCol="0">
            <a:spAutoFit/>
          </a:bodyPr>
          <a:lstStyle/>
          <a:p>
            <a:pPr algn="just"/>
            <a:r>
              <a:rPr lang="it-IT" sz="1600" b="1" dirty="0">
                <a:solidFill>
                  <a:srgbClr val="FF0000"/>
                </a:solidFill>
              </a:rPr>
              <a:t>È possibile eliminare la richiesta del CCNL nella scheda AD3 (affidamento diretto) visto che l’art. 11 comma 2 del Codice prevede testualmente che le stazioni appaltanti lo indichino solo “nei bandi e negli inviti”?</a:t>
            </a:r>
          </a:p>
          <a:p>
            <a:pPr algn="just"/>
            <a:r>
              <a:rPr lang="it-IT" sz="1600" b="1" dirty="0"/>
              <a:t>Non è possibile eliminare </a:t>
            </a:r>
            <a:r>
              <a:rPr lang="it-IT" sz="1600" dirty="0"/>
              <a:t>la richiesta del CCNL di riferimento nella scheda AD3 poiché si tratta di una </a:t>
            </a:r>
            <a:r>
              <a:rPr lang="it-IT" sz="1600" b="1" dirty="0"/>
              <a:t>informazione necessaria </a:t>
            </a:r>
            <a:r>
              <a:rPr lang="it-IT" sz="1600" dirty="0"/>
              <a:t>alla raccolta dati sui contratti pubblici. </a:t>
            </a:r>
          </a:p>
          <a:p>
            <a:pPr algn="just"/>
            <a:r>
              <a:rPr lang="it-IT" sz="1600" dirty="0"/>
              <a:t>Il </a:t>
            </a:r>
            <a:r>
              <a:rPr lang="it-IT" sz="1600" b="1" dirty="0"/>
              <a:t>comma 2 dell’articolo 11 </a:t>
            </a:r>
            <a:r>
              <a:rPr lang="it-IT" sz="1600" dirty="0"/>
              <a:t>impone alle stazioni appaltanti un obbligo informativo verso gli operatori economici mentre la richiesta da parte della BDNCP di indicare, all’atto dell’acquisizione del CIG, il CCNL di riferimento persegue una finalità diversa.</a:t>
            </a:r>
          </a:p>
          <a:p>
            <a:pPr algn="just"/>
            <a:r>
              <a:rPr lang="it-IT" sz="1600" dirty="0"/>
              <a:t>L’</a:t>
            </a:r>
            <a:r>
              <a:rPr lang="it-IT" sz="1600" b="1" dirty="0"/>
              <a:t>articolo 11 comma 1 </a:t>
            </a:r>
            <a:r>
              <a:rPr lang="it-IT" sz="1600" dirty="0"/>
              <a:t>stabilisce </a:t>
            </a:r>
            <a:r>
              <a:rPr lang="it-IT" sz="1600" b="1" dirty="0"/>
              <a:t>l’obbligo di applicare, al personale impiegato nell’esecuzione dei contratti pubblici, il CCNL nazionale di settore</a:t>
            </a:r>
            <a:r>
              <a:rPr lang="it-IT" sz="1600" dirty="0"/>
              <a:t>, di conseguenza la stazione appaltante è sempre tenuta ad individuare un CCNL di riferimento (tranne che per le forniture e i servizi di natura intellettuale) e la BDNCP raccoglie i dati sui contratti individuati dalle stazioni appaltanti e su quelli utilizzati dagli operatori economici. </a:t>
            </a:r>
          </a:p>
          <a:p>
            <a:pPr algn="just"/>
            <a:r>
              <a:rPr lang="it-IT" sz="1600" dirty="0"/>
              <a:t>La </a:t>
            </a:r>
            <a:r>
              <a:rPr lang="it-IT" sz="1600" b="1" dirty="0"/>
              <a:t>rilevazione è stata limitata solo nel caso dei contratti inferiori a 5000 euro, data l’esiguità dell’importo. </a:t>
            </a:r>
          </a:p>
          <a:p>
            <a:pPr algn="just"/>
            <a:endParaRPr lang="it-IT" dirty="0"/>
          </a:p>
        </p:txBody>
      </p:sp>
    </p:spTree>
    <p:extLst>
      <p:ext uri="{BB962C8B-B14F-4D97-AF65-F5344CB8AC3E}">
        <p14:creationId xmlns:p14="http://schemas.microsoft.com/office/powerpoint/2010/main" val="899490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252CAA1-4B35-A26C-F22F-B000CAC5E65B}"/>
              </a:ext>
            </a:extLst>
          </p:cNvPr>
          <p:cNvSpPr txBox="1"/>
          <p:nvPr/>
        </p:nvSpPr>
        <p:spPr>
          <a:xfrm>
            <a:off x="342900" y="1371600"/>
            <a:ext cx="8435340" cy="3046988"/>
          </a:xfrm>
          <a:prstGeom prst="rect">
            <a:avLst/>
          </a:prstGeom>
          <a:noFill/>
        </p:spPr>
        <p:txBody>
          <a:bodyPr wrap="square" rtlCol="0">
            <a:spAutoFit/>
          </a:bodyPr>
          <a:lstStyle/>
          <a:p>
            <a:pPr algn="just"/>
            <a:r>
              <a:rPr lang="it-IT" sz="1600" b="1" dirty="0">
                <a:solidFill>
                  <a:srgbClr val="FF0000"/>
                </a:solidFill>
              </a:rPr>
              <a:t>Se una stazione appaltante usa piattaforme diverse per gestire fasi diverse del ciclo di vita, c’è un modo per recuperare i dati delle fasi precedenti già presenti in BDNCP o bisogna ridigitarli?</a:t>
            </a:r>
          </a:p>
          <a:p>
            <a:pPr algn="just"/>
            <a:r>
              <a:rPr lang="it-IT" sz="1600" dirty="0"/>
              <a:t>L’utilizzo di una piattaforma certificata per la fase di esecuzione consente, tramite l’interoperabilità con BDNCP, di recuperare i dati trasmessi sempre alla BDNCP dalla piattaforma certificata usata per la fase di affidamento. </a:t>
            </a:r>
          </a:p>
          <a:p>
            <a:pPr algn="just"/>
            <a:r>
              <a:rPr lang="it-IT" sz="1600" dirty="0"/>
              <a:t>Il recupero dei dati è gestito direttamente dalle piattaforme certificate mediante l’utilizzo di un ID appalto (solitamente non esposto all’utente finale) e che viene recuperato dalla piattaforma tramite il codice appalto univoco o il CIG. </a:t>
            </a:r>
          </a:p>
          <a:p>
            <a:pPr algn="just"/>
            <a:r>
              <a:rPr lang="it-IT" sz="1600" dirty="0"/>
              <a:t>Per poter recuperare i dati precedenti, è necessario che una stazione appaltante sia presente nell’elenco delle stazioni appaltanti coinvolte nella procedura, comunicato nella scheda di indizione. Per questo è indispensabile che nella scheda di indizione siano indicate tutte le stazioni appaltanti coinvolte in quella procedura, anche quelle che interverranno solo nella fase di affidamento. </a:t>
            </a:r>
          </a:p>
        </p:txBody>
      </p:sp>
      <p:sp>
        <p:nvSpPr>
          <p:cNvPr id="3" name="CasellaDiTesto 2">
            <a:extLst>
              <a:ext uri="{FF2B5EF4-FFF2-40B4-BE49-F238E27FC236}">
                <a16:creationId xmlns:a16="http://schemas.microsoft.com/office/drawing/2014/main" id="{71BC18F2-4E0F-9B3A-2DA0-C37DA11F1970}"/>
              </a:ext>
            </a:extLst>
          </p:cNvPr>
          <p:cNvSpPr txBox="1"/>
          <p:nvPr/>
        </p:nvSpPr>
        <p:spPr>
          <a:xfrm>
            <a:off x="342900" y="4685288"/>
            <a:ext cx="8366760" cy="1323439"/>
          </a:xfrm>
          <a:prstGeom prst="rect">
            <a:avLst/>
          </a:prstGeom>
          <a:noFill/>
        </p:spPr>
        <p:txBody>
          <a:bodyPr wrap="square" rtlCol="0">
            <a:spAutoFit/>
          </a:bodyPr>
          <a:lstStyle/>
          <a:p>
            <a:pPr algn="just"/>
            <a:r>
              <a:rPr lang="it-IT" sz="1600" b="1" dirty="0">
                <a:solidFill>
                  <a:srgbClr val="FF0000"/>
                </a:solidFill>
              </a:rPr>
              <a:t>Il recupero dei dati precedenti è possibile anche per i dati della programmazione trasmessi al MIT? </a:t>
            </a:r>
          </a:p>
          <a:p>
            <a:pPr algn="just"/>
            <a:r>
              <a:rPr lang="it-IT" sz="1600" dirty="0"/>
              <a:t>Al momento non è possibile recuperare i dati di programmazione perché, per come sono strutturati oggi, non sono direttamente correlabili ai dati successivi. C’è un’interlocuzione aperta con MIT per valutare sviluppi futuri in tal senso. </a:t>
            </a:r>
          </a:p>
        </p:txBody>
      </p:sp>
    </p:spTree>
    <p:extLst>
      <p:ext uri="{BB962C8B-B14F-4D97-AF65-F5344CB8AC3E}">
        <p14:creationId xmlns:p14="http://schemas.microsoft.com/office/powerpoint/2010/main" val="343022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6">
            <a:extLst>
              <a:ext uri="{FF2B5EF4-FFF2-40B4-BE49-F238E27FC236}">
                <a16:creationId xmlns:a16="http://schemas.microsoft.com/office/drawing/2014/main" id="{096EB29C-A7B8-0CBA-4E7A-83CD5350D879}"/>
              </a:ext>
            </a:extLst>
          </p:cNvPr>
          <p:cNvSpPr txBox="1"/>
          <p:nvPr/>
        </p:nvSpPr>
        <p:spPr>
          <a:xfrm>
            <a:off x="328339" y="1322727"/>
            <a:ext cx="8643644" cy="5139869"/>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0" cap="none" spc="0" baseline="0" dirty="0">
                <a:solidFill>
                  <a:srgbClr val="FF0000"/>
                </a:solidFill>
                <a:uFillTx/>
                <a:latin typeface="Calibri" pitchFamily="34"/>
                <a:cs typeface="Times New Roman" pitchFamily="18"/>
              </a:rPr>
              <a:t>COME CAMBIA LA GESTIONE DEL CIG DAL PRIMO GENNAIO 2024</a:t>
            </a:r>
            <a:endParaRPr lang="it-IT" sz="1600" b="1" i="0" u="none" strike="noStrike" kern="1200" cap="none" spc="0" baseline="0" dirty="0">
              <a:solidFill>
                <a:srgbClr val="FF0000"/>
              </a:solidFill>
              <a:uFillTx/>
              <a:latin typeface="Calibri" pitchFamily="34"/>
              <a:cs typeface="Times New Roman" pitchFamily="18"/>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1400" b="0" i="0" u="none" strike="noStrike" kern="1200" cap="none" spc="0" baseline="0" dirty="0">
              <a:solidFill>
                <a:srgbClr val="000000"/>
              </a:solidFill>
              <a:uFillTx/>
              <a:latin typeface="Calibri" pitchFamily="34"/>
              <a:cs typeface="Times New Roman" pitchFamily="18"/>
            </a:endParaRPr>
          </a:p>
          <a:p>
            <a:pPr marL="285750" marR="0" lvl="0" indent="-285750"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rgbClr val="000000"/>
                </a:solidFill>
                <a:uFillTx/>
                <a:latin typeface="Calibri" pitchFamily="34"/>
                <a:cs typeface="Times New Roman" pitchFamily="18"/>
              </a:rPr>
              <a:t>A decorrere dal 01/01/2024, l’acquisizione del CIG viene effettuata direttamente dalle piattaforme di approvvigionamento digitale certificate che gestiscono il ciclo di vita del contratto, mediante lo scambio di dati e informazioni con la BDNCP. </a:t>
            </a:r>
          </a:p>
          <a:p>
            <a:pPr marL="285750" marR="0" lvl="0" indent="-285750"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1400" b="0" i="0" u="none" strike="noStrike" kern="1200" cap="none" spc="0" baseline="0" dirty="0">
              <a:solidFill>
                <a:srgbClr val="000000"/>
              </a:solidFill>
              <a:uFillTx/>
              <a:latin typeface="Calibri" pitchFamily="34"/>
              <a:cs typeface="Times New Roman" pitchFamily="18"/>
            </a:endParaRPr>
          </a:p>
          <a:p>
            <a:pPr marL="285750" marR="0" lvl="0" indent="-285750"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rgbClr val="000000"/>
                </a:solidFill>
                <a:uFillTx/>
                <a:latin typeface="Calibri" pitchFamily="34"/>
                <a:cs typeface="Times New Roman" pitchFamily="18"/>
              </a:rPr>
              <a:t>Di conseguenza, il CIG non deve più essere acquisito inserendo dati in un sistema separato, come succedeva con SIMOG/</a:t>
            </a:r>
            <a:r>
              <a:rPr lang="it-IT" sz="1400" b="0" i="0" u="none" strike="noStrike" kern="1200" cap="none" spc="0" baseline="0" dirty="0" err="1">
                <a:solidFill>
                  <a:srgbClr val="000000"/>
                </a:solidFill>
                <a:uFillTx/>
                <a:latin typeface="Calibri" pitchFamily="34"/>
                <a:cs typeface="Times New Roman" pitchFamily="18"/>
              </a:rPr>
              <a:t>SmartCIG</a:t>
            </a:r>
            <a:r>
              <a:rPr lang="it-IT" sz="1400" b="0" i="0" u="none" strike="noStrike" kern="1200" cap="none" spc="0" baseline="0" dirty="0">
                <a:solidFill>
                  <a:srgbClr val="000000"/>
                </a:solidFill>
                <a:uFillTx/>
                <a:latin typeface="Calibri" pitchFamily="34"/>
                <a:cs typeface="Times New Roman" pitchFamily="18"/>
              </a:rPr>
              <a:t>. </a:t>
            </a:r>
          </a:p>
          <a:p>
            <a:pPr marL="285750" marR="0" lvl="0" indent="-285750"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1400" b="0" i="0" u="none" strike="noStrike" kern="1200" cap="none" spc="0" baseline="0" dirty="0">
              <a:solidFill>
                <a:srgbClr val="000000"/>
              </a:solidFill>
              <a:uFillTx/>
              <a:latin typeface="Calibri" pitchFamily="34"/>
              <a:cs typeface="Times New Roman" pitchFamily="18"/>
            </a:endParaRPr>
          </a:p>
          <a:p>
            <a:pPr marL="285750" marR="0" lvl="0" indent="-285750"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rgbClr val="000000"/>
                </a:solidFill>
                <a:uFillTx/>
                <a:latin typeface="Calibri" pitchFamily="34"/>
                <a:cs typeface="Times New Roman" pitchFamily="18"/>
              </a:rPr>
              <a:t>Non esite più lo </a:t>
            </a:r>
            <a:r>
              <a:rPr lang="it-IT" sz="1400" b="0" i="0" u="none" strike="noStrike" kern="1200" cap="none" spc="0" baseline="0" dirty="0" err="1">
                <a:solidFill>
                  <a:srgbClr val="000000"/>
                </a:solidFill>
                <a:uFillTx/>
                <a:latin typeface="Calibri" pitchFamily="34"/>
                <a:cs typeface="Times New Roman" pitchFamily="18"/>
              </a:rPr>
              <a:t>SmartCIG</a:t>
            </a:r>
            <a:r>
              <a:rPr lang="it-IT" sz="1400" b="0" i="0" u="none" strike="noStrike" kern="1200" cap="none" spc="0" baseline="0" dirty="0">
                <a:solidFill>
                  <a:srgbClr val="000000"/>
                </a:solidFill>
                <a:uFillTx/>
                <a:latin typeface="Calibri" pitchFamily="34"/>
                <a:cs typeface="Times New Roman" pitchFamily="18"/>
              </a:rPr>
              <a:t>, ora tutti i contratti sono gestiti mediante acquisizione del CIG.</a:t>
            </a:r>
          </a:p>
          <a:p>
            <a:pPr marR="0" lvl="0"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it-IT" sz="1400" b="0" i="0" u="none" strike="noStrike" kern="1200" cap="none" spc="0" baseline="0" dirty="0">
              <a:solidFill>
                <a:srgbClr val="000000"/>
              </a:solidFill>
              <a:uFillTx/>
              <a:latin typeface="Calibri" pitchFamily="34"/>
              <a:cs typeface="Times New Roman" pitchFamily="18"/>
            </a:endParaRPr>
          </a:p>
          <a:p>
            <a:pPr marL="285750" marR="0" lvl="0" indent="-285750"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rgbClr val="000000"/>
                </a:solidFill>
                <a:uFillTx/>
                <a:latin typeface="Calibri" pitchFamily="34"/>
                <a:cs typeface="Times New Roman" pitchFamily="18"/>
              </a:rPr>
              <a:t>La gestione del contratto sulla piattaforma di approvvigionamento digitale certificata consente di acquisire immediatamente il CIG, al momento della gestione della specifica fase del contratto che lo richiede, mediante scambio di dati in modalità interoperabile tra BDNCP e la piattaforma.</a:t>
            </a:r>
            <a:br>
              <a:rPr lang="it-IT" sz="1400" b="0" i="0" u="none" strike="noStrike" kern="1200" cap="none" spc="0" baseline="0" dirty="0">
                <a:solidFill>
                  <a:srgbClr val="000000"/>
                </a:solidFill>
                <a:uFillTx/>
                <a:latin typeface="Calibri" pitchFamily="34"/>
                <a:cs typeface="Times New Roman" pitchFamily="18"/>
              </a:rPr>
            </a:br>
            <a:endParaRPr lang="it-IT" sz="1400" b="0" i="0" u="none" strike="noStrike" kern="1200" cap="none" spc="0" baseline="0" dirty="0">
              <a:solidFill>
                <a:srgbClr val="000000"/>
              </a:solidFill>
              <a:uFillTx/>
              <a:latin typeface="Calibri" pitchFamily="34"/>
              <a:cs typeface="Times New Roman" pitchFamily="18"/>
            </a:endParaRPr>
          </a:p>
          <a:p>
            <a:pPr marL="285750" marR="0" lvl="0" indent="-285750"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rgbClr val="000000"/>
                </a:solidFill>
                <a:uFillTx/>
                <a:latin typeface="Calibri" pitchFamily="34"/>
                <a:cs typeface="Times New Roman" pitchFamily="18"/>
              </a:rPr>
              <a:t>L’acquisizione del CIG è obbligatoria non solo per tutti i contratti pubblici che sono sottoposti alla disciplina del Codice, ma anche per diversi tipi di contratti esclusi dal Codice, nonché per tutte quelle fattispecie sottoposte agli obblighi di tracciabilità dei flussi finanziari di cui all’</a:t>
            </a:r>
            <a:r>
              <a:rPr lang="it-IT" sz="1400" b="0" i="0" u="none" strike="noStrike" kern="1200" cap="none" spc="0" baseline="0" dirty="0">
                <a:solidFill>
                  <a:srgbClr val="000000"/>
                </a:solidFill>
                <a:uFillTx/>
                <a:latin typeface="Calibri" pitchFamily="34"/>
                <a:cs typeface="Times New Roman" pitchFamily="18"/>
                <a:hlinkClick r:id="rId2"/>
              </a:rPr>
              <a:t>art. 3 della L. 136/2010</a:t>
            </a:r>
            <a:r>
              <a:rPr lang="it-IT" sz="1400" b="0" i="0" u="none" strike="noStrike" kern="1200" cap="none" spc="0" baseline="0" dirty="0">
                <a:solidFill>
                  <a:srgbClr val="000000"/>
                </a:solidFill>
                <a:uFillTx/>
                <a:latin typeface="Calibri" pitchFamily="34"/>
                <a:cs typeface="Times New Roman" pitchFamily="18"/>
              </a:rPr>
              <a:t>.</a:t>
            </a:r>
          </a:p>
          <a:p>
            <a:pPr marL="285750" marR="0" lvl="0" indent="-285750"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1400" b="0" i="0" u="none" strike="noStrike" kern="1200" cap="none" spc="0" baseline="0" dirty="0">
              <a:solidFill>
                <a:srgbClr val="000000"/>
              </a:solidFill>
              <a:uFillTx/>
              <a:latin typeface="Calibri" pitchFamily="34"/>
              <a:cs typeface="Times New Roman" pitchFamily="18"/>
            </a:endParaRPr>
          </a:p>
          <a:p>
            <a:pPr marL="285750" marR="0" lvl="0" indent="-285750"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rgbClr val="000000"/>
                </a:solidFill>
                <a:uFillTx/>
                <a:latin typeface="Calibri" pitchFamily="34"/>
                <a:cs typeface="Times New Roman" pitchFamily="18"/>
              </a:rPr>
              <a:t>Per queste tipologie è stata prevista una duplice possibilità per acquisire il CIG: ricorrere alle piattaforme certificate oppure utilizzare un’interfaccia web messa a disposizione dalla Piattaforma contratti pubblici - PCP (sezione della BDNCP).</a:t>
            </a:r>
            <a:br>
              <a:rPr lang="it-IT" sz="1800" b="0" i="0" u="none" strike="noStrike" kern="1200" cap="none" spc="0" baseline="0" dirty="0">
                <a:solidFill>
                  <a:srgbClr val="000000"/>
                </a:solidFill>
                <a:uFillTx/>
                <a:latin typeface="Calibri"/>
              </a:rPr>
            </a:br>
            <a:endParaRPr lang="it-IT" sz="18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2759247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BA72EE-809D-E358-F632-C04AC9E4FB80}"/>
              </a:ext>
            </a:extLst>
          </p:cNvPr>
          <p:cNvSpPr txBox="1"/>
          <p:nvPr/>
        </p:nvSpPr>
        <p:spPr>
          <a:xfrm>
            <a:off x="320040" y="1790700"/>
            <a:ext cx="8511540" cy="2800767"/>
          </a:xfrm>
          <a:prstGeom prst="rect">
            <a:avLst/>
          </a:prstGeom>
          <a:noFill/>
        </p:spPr>
        <p:txBody>
          <a:bodyPr wrap="square" rtlCol="0">
            <a:spAutoFit/>
          </a:bodyPr>
          <a:lstStyle/>
          <a:p>
            <a:pPr algn="just"/>
            <a:r>
              <a:rPr lang="it-IT" sz="1600" b="1" dirty="0">
                <a:solidFill>
                  <a:srgbClr val="FF0000"/>
                </a:solidFill>
              </a:rPr>
              <a:t>È possibile eliminare il campo “Somme a disposizione” per le forniture e i servizi dal momento che solo per i lavori ex art. 5 dell’</a:t>
            </a:r>
            <a:r>
              <a:rPr lang="it-IT" sz="1600" b="1" dirty="0" err="1">
                <a:solidFill>
                  <a:srgbClr val="FF0000"/>
                </a:solidFill>
              </a:rPr>
              <a:t>All</a:t>
            </a:r>
            <a:r>
              <a:rPr lang="it-IT" sz="1600" b="1" dirty="0">
                <a:solidFill>
                  <a:srgbClr val="FF0000"/>
                </a:solidFill>
              </a:rPr>
              <a:t>. I.7? </a:t>
            </a:r>
          </a:p>
          <a:p>
            <a:pPr algn="just"/>
            <a:r>
              <a:rPr lang="it-IT" sz="1600" dirty="0"/>
              <a:t>La voce “somme a disposizione” è una voce del quadro dei lavori ma, tenuto conto che in PCP il quadro economico è comune a tutti i contratti, è stata lasciata la stessa dicitura anche per servizi e forniture. Per questi ultimi tale voce va intesa quale voce generica dove inserire tutte le ulteriori spese riconducibili al contratto (IVA; contributo ANAC, etc.).</a:t>
            </a:r>
          </a:p>
          <a:p>
            <a:pPr algn="just"/>
            <a:endParaRPr lang="it-IT" sz="1600" b="1" dirty="0">
              <a:solidFill>
                <a:srgbClr val="FF0000"/>
              </a:solidFill>
            </a:endParaRPr>
          </a:p>
          <a:p>
            <a:pPr algn="just"/>
            <a:endParaRPr lang="it-IT" sz="1600" b="1" dirty="0">
              <a:solidFill>
                <a:srgbClr val="FF0000"/>
              </a:solidFill>
            </a:endParaRPr>
          </a:p>
          <a:p>
            <a:pPr algn="just"/>
            <a:r>
              <a:rPr lang="it-IT" sz="1600" b="1" dirty="0">
                <a:solidFill>
                  <a:srgbClr val="FF0000"/>
                </a:solidFill>
              </a:rPr>
              <a:t>Nell’</a:t>
            </a:r>
            <a:r>
              <a:rPr lang="it-IT" sz="1600" b="1" dirty="0" err="1">
                <a:solidFill>
                  <a:srgbClr val="FF0000"/>
                </a:solidFill>
              </a:rPr>
              <a:t>ANACform</a:t>
            </a:r>
            <a:r>
              <a:rPr lang="it-IT" sz="1600" b="1" dirty="0">
                <a:solidFill>
                  <a:srgbClr val="FF0000"/>
                </a:solidFill>
              </a:rPr>
              <a:t>, il campo “somme a disposizione dell’amministrazione” deve essere per forza valorizzato con un valore diverso da zero? </a:t>
            </a:r>
          </a:p>
          <a:p>
            <a:pPr algn="just"/>
            <a:r>
              <a:rPr lang="it-IT" sz="1600" dirty="0"/>
              <a:t>No, il campo può essere valorizzato a zero. Il sistema è stato corretto per consentirlo. </a:t>
            </a:r>
            <a:endParaRPr lang="it-IT" sz="1600" b="1" dirty="0">
              <a:solidFill>
                <a:srgbClr val="FF0000"/>
              </a:solidFill>
            </a:endParaRPr>
          </a:p>
        </p:txBody>
      </p:sp>
    </p:spTree>
    <p:extLst>
      <p:ext uri="{BB962C8B-B14F-4D97-AF65-F5344CB8AC3E}">
        <p14:creationId xmlns:p14="http://schemas.microsoft.com/office/powerpoint/2010/main" val="194946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0E2E92-CCA4-3593-90F5-AFF3A0F8C55A}"/>
              </a:ext>
            </a:extLst>
          </p:cNvPr>
          <p:cNvSpPr txBox="1"/>
          <p:nvPr/>
        </p:nvSpPr>
        <p:spPr>
          <a:xfrm>
            <a:off x="472440" y="2295436"/>
            <a:ext cx="8321040" cy="1477328"/>
          </a:xfrm>
          <a:prstGeom prst="rect">
            <a:avLst/>
          </a:prstGeom>
          <a:noFill/>
        </p:spPr>
        <p:txBody>
          <a:bodyPr wrap="square">
            <a:spAutoFit/>
          </a:bodyPr>
          <a:lstStyle/>
          <a:p>
            <a:r>
              <a:rPr lang="it-IT" b="1" dirty="0">
                <a:solidFill>
                  <a:srgbClr val="FF0000"/>
                </a:solidFill>
              </a:rPr>
              <a:t>Come deve essere valorizzato il campo obbligatorio Ruolo OE (con scelta mandatario/mandante) in caso di Operatori non riuniti in RTI? </a:t>
            </a:r>
          </a:p>
          <a:p>
            <a:r>
              <a:rPr lang="it-IT" dirty="0"/>
              <a:t>È stata predisposta la correzione per adattare il campo Ruolo OE alle varie tipologie di OE. </a:t>
            </a:r>
          </a:p>
          <a:p>
            <a:r>
              <a:rPr lang="it-IT" dirty="0"/>
              <a:t>Le piattaforme dovranno adeguarsi a tale correzione entro il 1° marzo</a:t>
            </a:r>
            <a:endParaRPr lang="it-IT" b="1" dirty="0">
              <a:solidFill>
                <a:srgbClr val="FF0000"/>
              </a:solidFill>
            </a:endParaRPr>
          </a:p>
        </p:txBody>
      </p:sp>
    </p:spTree>
    <p:extLst>
      <p:ext uri="{BB962C8B-B14F-4D97-AF65-F5344CB8AC3E}">
        <p14:creationId xmlns:p14="http://schemas.microsoft.com/office/powerpoint/2010/main" val="970325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3B786F-E9F4-3E16-421A-FE94DF41DD31}"/>
              </a:ext>
            </a:extLst>
          </p:cNvPr>
          <p:cNvSpPr>
            <a:spLocks noGrp="1"/>
          </p:cNvSpPr>
          <p:nvPr>
            <p:ph idx="1"/>
          </p:nvPr>
        </p:nvSpPr>
        <p:spPr>
          <a:xfrm>
            <a:off x="539552" y="1772816"/>
            <a:ext cx="8229600" cy="2376264"/>
          </a:xfrm>
        </p:spPr>
        <p:txBody>
          <a:bodyPr>
            <a:normAutofit/>
          </a:bodyPr>
          <a:lstStyle/>
          <a:p>
            <a:pPr marL="0" indent="0" algn="ctr">
              <a:buNone/>
            </a:pPr>
            <a:r>
              <a:rPr lang="it-IT" sz="6000" b="1" cap="small" dirty="0">
                <a:solidFill>
                  <a:srgbClr val="FF0000"/>
                </a:solidFill>
              </a:rPr>
              <a:t>Prova pratica di acquisizione del CIG</a:t>
            </a:r>
          </a:p>
        </p:txBody>
      </p:sp>
      <p:sp>
        <p:nvSpPr>
          <p:cNvPr id="4" name="Segnaposto numero diapositiva 3">
            <a:extLst>
              <a:ext uri="{FF2B5EF4-FFF2-40B4-BE49-F238E27FC236}">
                <a16:creationId xmlns:a16="http://schemas.microsoft.com/office/drawing/2014/main" id="{5CB9A776-61DB-29CA-FA63-84CF9646F431}"/>
              </a:ext>
            </a:extLst>
          </p:cNvPr>
          <p:cNvSpPr>
            <a:spLocks noGrp="1"/>
          </p:cNvSpPr>
          <p:nvPr>
            <p:ph type="sldNum" sz="quarter" idx="12"/>
          </p:nvPr>
        </p:nvSpPr>
        <p:spPr/>
        <p:txBody>
          <a:bodyPr/>
          <a:lstStyle/>
          <a:p>
            <a:fld id="{C76BA2A5-E7B0-486A-837A-407DC2CCC390}" type="slidenum">
              <a:rPr lang="it-IT" smtClean="0"/>
              <a:pPr/>
              <a:t>52</a:t>
            </a:fld>
            <a:endParaRPr lang="it-IT"/>
          </a:p>
        </p:txBody>
      </p:sp>
    </p:spTree>
    <p:extLst>
      <p:ext uri="{BB962C8B-B14F-4D97-AF65-F5344CB8AC3E}">
        <p14:creationId xmlns:p14="http://schemas.microsoft.com/office/powerpoint/2010/main" val="3833451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6CEFBE8-5B10-A9D2-1659-2F304B9DB61E}"/>
              </a:ext>
            </a:extLst>
          </p:cNvPr>
          <p:cNvSpPr>
            <a:spLocks noGrp="1"/>
          </p:cNvSpPr>
          <p:nvPr>
            <p:ph type="sldNum" sz="quarter" idx="12"/>
          </p:nvPr>
        </p:nvSpPr>
        <p:spPr/>
        <p:txBody>
          <a:bodyPr/>
          <a:lstStyle/>
          <a:p>
            <a:fld id="{C76BA2A5-E7B0-486A-837A-407DC2CCC390}" type="slidenum">
              <a:rPr lang="it-IT" smtClean="0"/>
              <a:pPr/>
              <a:t>53</a:t>
            </a:fld>
            <a:endParaRPr lang="it-IT"/>
          </a:p>
        </p:txBody>
      </p:sp>
      <p:pic>
        <p:nvPicPr>
          <p:cNvPr id="16" name="Immagine 15">
            <a:extLst>
              <a:ext uri="{FF2B5EF4-FFF2-40B4-BE49-F238E27FC236}">
                <a16:creationId xmlns:a16="http://schemas.microsoft.com/office/drawing/2014/main" id="{7F4A569A-F491-8185-EB65-758B27E2E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8712968" cy="4266837"/>
          </a:xfrm>
          <a:prstGeom prst="rect">
            <a:avLst/>
          </a:prstGeom>
        </p:spPr>
      </p:pic>
    </p:spTree>
    <p:extLst>
      <p:ext uri="{BB962C8B-B14F-4D97-AF65-F5344CB8AC3E}">
        <p14:creationId xmlns:p14="http://schemas.microsoft.com/office/powerpoint/2010/main" val="1899799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089C9688-DD1C-4BDD-40C0-8632B8E09027}"/>
              </a:ext>
            </a:extLst>
          </p:cNvPr>
          <p:cNvPicPr>
            <a:picLocks noGrp="1" noChangeAspect="1"/>
          </p:cNvPicPr>
          <p:nvPr>
            <p:ph idx="1"/>
          </p:nvPr>
        </p:nvPicPr>
        <p:blipFill>
          <a:blip r:embed="rId2"/>
          <a:stretch>
            <a:fillRect/>
          </a:stretch>
        </p:blipFill>
        <p:spPr>
          <a:xfrm>
            <a:off x="457200" y="836712"/>
            <a:ext cx="8435280" cy="4104456"/>
          </a:xfrm>
        </p:spPr>
      </p:pic>
      <p:sp>
        <p:nvSpPr>
          <p:cNvPr id="4" name="Segnaposto numero diapositiva 3">
            <a:extLst>
              <a:ext uri="{FF2B5EF4-FFF2-40B4-BE49-F238E27FC236}">
                <a16:creationId xmlns:a16="http://schemas.microsoft.com/office/drawing/2014/main" id="{7DA05ABB-53F9-629E-524B-A1F95E270342}"/>
              </a:ext>
            </a:extLst>
          </p:cNvPr>
          <p:cNvSpPr>
            <a:spLocks noGrp="1"/>
          </p:cNvSpPr>
          <p:nvPr>
            <p:ph type="sldNum" sz="quarter" idx="12"/>
          </p:nvPr>
        </p:nvSpPr>
        <p:spPr/>
        <p:txBody>
          <a:bodyPr/>
          <a:lstStyle/>
          <a:p>
            <a:fld id="{C76BA2A5-E7B0-486A-837A-407DC2CCC390}" type="slidenum">
              <a:rPr lang="it-IT" smtClean="0"/>
              <a:pPr/>
              <a:t>54</a:t>
            </a:fld>
            <a:endParaRPr lang="it-IT"/>
          </a:p>
        </p:txBody>
      </p:sp>
    </p:spTree>
    <p:extLst>
      <p:ext uri="{BB962C8B-B14F-4D97-AF65-F5344CB8AC3E}">
        <p14:creationId xmlns:p14="http://schemas.microsoft.com/office/powerpoint/2010/main" val="762633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CF4C147A-7B5A-3BC2-6AA1-BCB98619B3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48680"/>
            <a:ext cx="8291264" cy="4032448"/>
          </a:xfrm>
        </p:spPr>
      </p:pic>
      <p:sp>
        <p:nvSpPr>
          <p:cNvPr id="4" name="Segnaposto numero diapositiva 3">
            <a:extLst>
              <a:ext uri="{FF2B5EF4-FFF2-40B4-BE49-F238E27FC236}">
                <a16:creationId xmlns:a16="http://schemas.microsoft.com/office/drawing/2014/main" id="{071387D7-1487-0F40-54FA-72B873ADB97C}"/>
              </a:ext>
            </a:extLst>
          </p:cNvPr>
          <p:cNvSpPr>
            <a:spLocks noGrp="1"/>
          </p:cNvSpPr>
          <p:nvPr>
            <p:ph type="sldNum" sz="quarter" idx="12"/>
          </p:nvPr>
        </p:nvSpPr>
        <p:spPr/>
        <p:txBody>
          <a:bodyPr/>
          <a:lstStyle/>
          <a:p>
            <a:fld id="{C76BA2A5-E7B0-486A-837A-407DC2CCC390}" type="slidenum">
              <a:rPr lang="it-IT" smtClean="0"/>
              <a:pPr/>
              <a:t>55</a:t>
            </a:fld>
            <a:endParaRPr lang="it-IT"/>
          </a:p>
        </p:txBody>
      </p:sp>
    </p:spTree>
    <p:extLst>
      <p:ext uri="{BB962C8B-B14F-4D97-AF65-F5344CB8AC3E}">
        <p14:creationId xmlns:p14="http://schemas.microsoft.com/office/powerpoint/2010/main" val="2040410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0FD08853-943F-5C0D-5A35-8F85F5A93E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764704"/>
            <a:ext cx="8136706" cy="3853933"/>
          </a:xfrm>
        </p:spPr>
      </p:pic>
      <p:sp>
        <p:nvSpPr>
          <p:cNvPr id="4" name="Segnaposto numero diapositiva 3">
            <a:extLst>
              <a:ext uri="{FF2B5EF4-FFF2-40B4-BE49-F238E27FC236}">
                <a16:creationId xmlns:a16="http://schemas.microsoft.com/office/drawing/2014/main" id="{90DDA12C-904B-A377-0378-80295CD01644}"/>
              </a:ext>
            </a:extLst>
          </p:cNvPr>
          <p:cNvSpPr>
            <a:spLocks noGrp="1"/>
          </p:cNvSpPr>
          <p:nvPr>
            <p:ph type="sldNum" sz="quarter" idx="12"/>
          </p:nvPr>
        </p:nvSpPr>
        <p:spPr/>
        <p:txBody>
          <a:bodyPr/>
          <a:lstStyle/>
          <a:p>
            <a:fld id="{C76BA2A5-E7B0-486A-837A-407DC2CCC390}" type="slidenum">
              <a:rPr lang="it-IT" smtClean="0"/>
              <a:pPr/>
              <a:t>56</a:t>
            </a:fld>
            <a:endParaRPr lang="it-IT"/>
          </a:p>
        </p:txBody>
      </p:sp>
    </p:spTree>
    <p:extLst>
      <p:ext uri="{BB962C8B-B14F-4D97-AF65-F5344CB8AC3E}">
        <p14:creationId xmlns:p14="http://schemas.microsoft.com/office/powerpoint/2010/main" val="3393221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1A6895D-469D-D967-51BD-B3E269DDBDB8}"/>
              </a:ext>
            </a:extLst>
          </p:cNvPr>
          <p:cNvSpPr>
            <a:spLocks noGrp="1"/>
          </p:cNvSpPr>
          <p:nvPr>
            <p:ph type="sldNum" sz="quarter" idx="12"/>
          </p:nvPr>
        </p:nvSpPr>
        <p:spPr/>
        <p:txBody>
          <a:bodyPr/>
          <a:lstStyle/>
          <a:p>
            <a:fld id="{C76BA2A5-E7B0-486A-837A-407DC2CCC390}" type="slidenum">
              <a:rPr lang="it-IT" smtClean="0"/>
              <a:pPr/>
              <a:t>57</a:t>
            </a:fld>
            <a:endParaRPr lang="it-IT"/>
          </a:p>
        </p:txBody>
      </p:sp>
      <p:pic>
        <p:nvPicPr>
          <p:cNvPr id="6" name="Immagine 5">
            <a:extLst>
              <a:ext uri="{FF2B5EF4-FFF2-40B4-BE49-F238E27FC236}">
                <a16:creationId xmlns:a16="http://schemas.microsoft.com/office/drawing/2014/main" id="{C75C5DD2-ED9E-474F-2A44-54737FB06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92696"/>
            <a:ext cx="8496944" cy="4250872"/>
          </a:xfrm>
          <a:prstGeom prst="rect">
            <a:avLst/>
          </a:prstGeom>
        </p:spPr>
      </p:pic>
    </p:spTree>
    <p:extLst>
      <p:ext uri="{BB962C8B-B14F-4D97-AF65-F5344CB8AC3E}">
        <p14:creationId xmlns:p14="http://schemas.microsoft.com/office/powerpoint/2010/main" val="2259954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9B3C39B7-1342-F315-CEA5-96E83F232B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99085"/>
            <a:ext cx="8291264" cy="3658142"/>
          </a:xfrm>
        </p:spPr>
      </p:pic>
      <p:sp>
        <p:nvSpPr>
          <p:cNvPr id="4" name="Segnaposto numero diapositiva 3">
            <a:extLst>
              <a:ext uri="{FF2B5EF4-FFF2-40B4-BE49-F238E27FC236}">
                <a16:creationId xmlns:a16="http://schemas.microsoft.com/office/drawing/2014/main" id="{860EAA16-6F02-9B21-7EA4-5F06F08A50FB}"/>
              </a:ext>
            </a:extLst>
          </p:cNvPr>
          <p:cNvSpPr>
            <a:spLocks noGrp="1"/>
          </p:cNvSpPr>
          <p:nvPr>
            <p:ph type="sldNum" sz="quarter" idx="12"/>
          </p:nvPr>
        </p:nvSpPr>
        <p:spPr/>
        <p:txBody>
          <a:bodyPr/>
          <a:lstStyle/>
          <a:p>
            <a:fld id="{C76BA2A5-E7B0-486A-837A-407DC2CCC390}" type="slidenum">
              <a:rPr lang="it-IT" smtClean="0"/>
              <a:pPr/>
              <a:t>58</a:t>
            </a:fld>
            <a:endParaRPr lang="it-IT"/>
          </a:p>
        </p:txBody>
      </p:sp>
    </p:spTree>
    <p:extLst>
      <p:ext uri="{BB962C8B-B14F-4D97-AF65-F5344CB8AC3E}">
        <p14:creationId xmlns:p14="http://schemas.microsoft.com/office/powerpoint/2010/main" val="3998452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EB0ADB23-8808-ACCA-E2C3-8FB5973482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95439"/>
            <a:ext cx="8229600" cy="3833634"/>
          </a:xfrm>
        </p:spPr>
      </p:pic>
      <p:sp>
        <p:nvSpPr>
          <p:cNvPr id="4" name="Segnaposto numero diapositiva 3">
            <a:extLst>
              <a:ext uri="{FF2B5EF4-FFF2-40B4-BE49-F238E27FC236}">
                <a16:creationId xmlns:a16="http://schemas.microsoft.com/office/drawing/2014/main" id="{8CA1E4BE-1CF0-6051-EE25-65E31B20E838}"/>
              </a:ext>
            </a:extLst>
          </p:cNvPr>
          <p:cNvSpPr>
            <a:spLocks noGrp="1"/>
          </p:cNvSpPr>
          <p:nvPr>
            <p:ph type="sldNum" sz="quarter" idx="12"/>
          </p:nvPr>
        </p:nvSpPr>
        <p:spPr/>
        <p:txBody>
          <a:bodyPr/>
          <a:lstStyle/>
          <a:p>
            <a:fld id="{C76BA2A5-E7B0-486A-837A-407DC2CCC390}" type="slidenum">
              <a:rPr lang="it-IT" smtClean="0"/>
              <a:pPr/>
              <a:t>59</a:t>
            </a:fld>
            <a:endParaRPr lang="it-IT"/>
          </a:p>
        </p:txBody>
      </p:sp>
    </p:spTree>
    <p:extLst>
      <p:ext uri="{BB962C8B-B14F-4D97-AF65-F5344CB8AC3E}">
        <p14:creationId xmlns:p14="http://schemas.microsoft.com/office/powerpoint/2010/main" val="261805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64C53D25-FD71-1CE4-A376-5946266C9027}"/>
              </a:ext>
            </a:extLst>
          </p:cNvPr>
          <p:cNvSpPr txBox="1">
            <a:spLocks/>
          </p:cNvSpPr>
          <p:nvPr/>
        </p:nvSpPr>
        <p:spPr>
          <a:xfrm>
            <a:off x="279830" y="1524595"/>
            <a:ext cx="8584340" cy="252395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Font typeface="Arial"/>
              <a:buNone/>
            </a:pPr>
            <a:r>
              <a:rPr lang="it-IT" sz="1500" dirty="0"/>
              <a:t>Quindi: </a:t>
            </a:r>
            <a:r>
              <a:rPr lang="it-IT" sz="1500" b="1" u="sng" dirty="0"/>
              <a:t>La richiesta e la gestione del CIG avviene tramite integrazione con la Piattaforma dei Contratti Pubblici di ANAC </a:t>
            </a:r>
            <a:r>
              <a:rPr lang="it-IT" sz="1500" b="1" dirty="0"/>
              <a:t>per:</a:t>
            </a:r>
          </a:p>
          <a:p>
            <a:pPr marL="0" indent="0" algn="just">
              <a:lnSpc>
                <a:spcPct val="120000"/>
              </a:lnSpc>
              <a:buFont typeface="Arial"/>
              <a:buNone/>
            </a:pPr>
            <a:endParaRPr lang="it-IT" sz="1500" dirty="0"/>
          </a:p>
          <a:p>
            <a:pPr algn="just">
              <a:lnSpc>
                <a:spcPct val="120000"/>
              </a:lnSpc>
            </a:pPr>
            <a:r>
              <a:rPr lang="it-IT" sz="1500" dirty="0"/>
              <a:t>Ordini o Appalti specifici inviati su Convenzioni e Accordi quadro attivati sul nuovo Sistema di e-Procurement dopo il 1° gennaio 2024.</a:t>
            </a:r>
          </a:p>
          <a:p>
            <a:pPr marL="0" indent="0" algn="just">
              <a:lnSpc>
                <a:spcPct val="120000"/>
              </a:lnSpc>
              <a:buFont typeface="Arial"/>
              <a:buNone/>
            </a:pPr>
            <a:endParaRPr lang="it-IT" sz="1500" dirty="0"/>
          </a:p>
          <a:p>
            <a:pPr marL="0" indent="0" algn="just">
              <a:lnSpc>
                <a:spcPct val="120000"/>
              </a:lnSpc>
              <a:buFont typeface="Arial"/>
              <a:buNone/>
            </a:pPr>
            <a:r>
              <a:rPr lang="it-IT" sz="1500" dirty="0"/>
              <a:t>Come previsto dalla Delibera n. 582 del 13 dicembre 2023 – Adozione comunicato relativo avvio processo digitalizzazione di Anac - saranno automaticamente eliminati i CIG acquisiti tramite SIMOG entro il 31 dicembre 2023 ma non riferiti a procedure pubblicate entro la stessa data.</a:t>
            </a:r>
          </a:p>
          <a:p>
            <a:pPr marL="0" indent="0">
              <a:buFont typeface="Arial"/>
              <a:buNone/>
            </a:pPr>
            <a:endParaRPr lang="it-IT" dirty="0"/>
          </a:p>
          <a:p>
            <a:pPr marL="0" indent="0">
              <a:buFont typeface="Arial"/>
              <a:buNone/>
            </a:pPr>
            <a:endParaRPr lang="it-IT" dirty="0"/>
          </a:p>
        </p:txBody>
      </p:sp>
      <p:sp>
        <p:nvSpPr>
          <p:cNvPr id="3" name="CasellaDiTesto 4">
            <a:extLst>
              <a:ext uri="{FF2B5EF4-FFF2-40B4-BE49-F238E27FC236}">
                <a16:creationId xmlns:a16="http://schemas.microsoft.com/office/drawing/2014/main" id="{78E126B8-51D2-556B-6D86-19706A6915DC}"/>
              </a:ext>
            </a:extLst>
          </p:cNvPr>
          <p:cNvSpPr txBox="1"/>
          <p:nvPr/>
        </p:nvSpPr>
        <p:spPr>
          <a:xfrm>
            <a:off x="279830" y="4071428"/>
            <a:ext cx="8584340" cy="2031325"/>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sng" strike="noStrike" kern="1200" cap="none" spc="0" baseline="0" dirty="0">
                <a:solidFill>
                  <a:srgbClr val="000000"/>
                </a:solidFill>
                <a:uFillTx/>
                <a:latin typeface="Calibri"/>
              </a:rPr>
              <a:t>La richiesta e la gestione del CIG avverrà invece tramite SIMOG (o relativa interfaccia web) dopo il 1° gennaio 2024 </a:t>
            </a:r>
            <a:r>
              <a:rPr lang="it-IT" sz="1400" b="1" i="0" u="none" strike="noStrike" kern="1200" cap="none" spc="0" baseline="0" dirty="0">
                <a:solidFill>
                  <a:srgbClr val="000000"/>
                </a:solidFill>
                <a:uFillTx/>
                <a:latin typeface="Calibri"/>
              </a:rPr>
              <a:t>per</a:t>
            </a:r>
            <a:r>
              <a:rPr lang="it-IT" sz="1400" b="0" i="0" u="none" strike="noStrike" kern="1200" cap="none" spc="0" baseline="0" dirty="0">
                <a:solidFill>
                  <a:srgbClr val="000000"/>
                </a:solidFill>
                <a:uFillTx/>
                <a:latin typeface="Calibri"/>
              </a:rPr>
              <a:t>:</a:t>
            </a: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1400" b="0" i="0" u="none" strike="noStrike" kern="1200" cap="none" spc="0" baseline="0" dirty="0">
              <a:solidFill>
                <a:srgbClr val="000000"/>
              </a:solidFill>
              <a:uFillTx/>
              <a:latin typeface="Calibri"/>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rgbClr val="000000"/>
                </a:solidFill>
                <a:uFillTx/>
                <a:latin typeface="Calibri"/>
              </a:rPr>
              <a:t>Ordini o Appalti specifici avviati entro il 31 dicembre 2023 su Convenzioni e Accordi quadro attivati sul precedente Sistema di e-Procurement. Le bozze relative a ordini e negoziazioni avviate su iniziative attive sul precedente sistema di e-Procurement non saranno automaticamente eliminate;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400" b="0" i="0" u="none" strike="noStrike" kern="1200" cap="none" spc="0" baseline="0" dirty="0">
              <a:solidFill>
                <a:srgbClr val="000000"/>
              </a:solidFill>
              <a:uFillTx/>
              <a:latin typeface="Calibri"/>
            </a:endParaRPr>
          </a:p>
          <a:p>
            <a:pPr marL="285750" marR="0" lvl="0" indent="-2857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400" b="0" i="0" u="none" strike="noStrike" kern="1200" cap="none" spc="0" baseline="0" dirty="0">
                <a:solidFill>
                  <a:srgbClr val="000000"/>
                </a:solidFill>
                <a:uFillTx/>
                <a:latin typeface="Calibri"/>
              </a:rPr>
              <a:t>Ordini, </a:t>
            </a:r>
            <a:r>
              <a:rPr lang="it-IT" sz="1400" b="0" i="0" u="none" strike="noStrike" kern="1200" cap="none" spc="0" baseline="0" dirty="0" err="1">
                <a:solidFill>
                  <a:srgbClr val="000000"/>
                </a:solidFill>
                <a:uFillTx/>
                <a:latin typeface="Calibri"/>
              </a:rPr>
              <a:t>RdO</a:t>
            </a:r>
            <a:r>
              <a:rPr lang="it-IT" sz="1400" b="0" i="0" u="none" strike="noStrike" kern="1200" cap="none" spc="0" baseline="0" dirty="0">
                <a:solidFill>
                  <a:srgbClr val="000000"/>
                </a:solidFill>
                <a:uFillTx/>
                <a:latin typeface="Calibri"/>
              </a:rPr>
              <a:t> o Appalti specifici inviati/pubblicati entro il 31 dicembre 2023 su </a:t>
            </a:r>
            <a:r>
              <a:rPr lang="it-IT" sz="1400" b="0" i="0" u="none" strike="noStrike" kern="1200" cap="none" spc="0" baseline="0" dirty="0" err="1">
                <a:solidFill>
                  <a:srgbClr val="000000"/>
                </a:solidFill>
                <a:uFillTx/>
                <a:latin typeface="Calibri"/>
              </a:rPr>
              <a:t>MePA</a:t>
            </a:r>
            <a:r>
              <a:rPr lang="it-IT" sz="1400" b="0" i="0" u="none" strike="noStrike" kern="1200" cap="none" spc="0" baseline="0" dirty="0">
                <a:solidFill>
                  <a:srgbClr val="000000"/>
                </a:solidFill>
                <a:uFillTx/>
                <a:latin typeface="Calibri"/>
              </a:rPr>
              <a:t> e SDAPA Gare in ASP e Gare su delega pubblicate entro il 31 dicembre 2023</a:t>
            </a:r>
          </a:p>
        </p:txBody>
      </p:sp>
    </p:spTree>
    <p:extLst>
      <p:ext uri="{BB962C8B-B14F-4D97-AF65-F5344CB8AC3E}">
        <p14:creationId xmlns:p14="http://schemas.microsoft.com/office/powerpoint/2010/main" val="180126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BB7CE561-BCED-3D0E-13F2-2678B42D74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752" y="166955"/>
            <a:ext cx="8229600" cy="2850776"/>
          </a:xfrm>
        </p:spPr>
      </p:pic>
      <p:sp>
        <p:nvSpPr>
          <p:cNvPr id="4" name="Segnaposto numero diapositiva 3">
            <a:extLst>
              <a:ext uri="{FF2B5EF4-FFF2-40B4-BE49-F238E27FC236}">
                <a16:creationId xmlns:a16="http://schemas.microsoft.com/office/drawing/2014/main" id="{859E5A07-E0A4-F39D-BB58-A4F738045C6E}"/>
              </a:ext>
            </a:extLst>
          </p:cNvPr>
          <p:cNvSpPr>
            <a:spLocks noGrp="1"/>
          </p:cNvSpPr>
          <p:nvPr>
            <p:ph type="sldNum" sz="quarter" idx="12"/>
          </p:nvPr>
        </p:nvSpPr>
        <p:spPr/>
        <p:txBody>
          <a:bodyPr/>
          <a:lstStyle/>
          <a:p>
            <a:fld id="{C76BA2A5-E7B0-486A-837A-407DC2CCC390}" type="slidenum">
              <a:rPr lang="it-IT" smtClean="0"/>
              <a:pPr/>
              <a:t>60</a:t>
            </a:fld>
            <a:endParaRPr lang="it-IT"/>
          </a:p>
        </p:txBody>
      </p:sp>
      <p:pic>
        <p:nvPicPr>
          <p:cNvPr id="8" name="Immagine 7">
            <a:extLst>
              <a:ext uri="{FF2B5EF4-FFF2-40B4-BE49-F238E27FC236}">
                <a16:creationId xmlns:a16="http://schemas.microsoft.com/office/drawing/2014/main" id="{AE534984-8C0C-B9A0-954B-213D19FB8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52" y="3017731"/>
            <a:ext cx="8229600" cy="2801404"/>
          </a:xfrm>
          <a:prstGeom prst="rect">
            <a:avLst/>
          </a:prstGeom>
        </p:spPr>
      </p:pic>
    </p:spTree>
    <p:extLst>
      <p:ext uri="{BB962C8B-B14F-4D97-AF65-F5344CB8AC3E}">
        <p14:creationId xmlns:p14="http://schemas.microsoft.com/office/powerpoint/2010/main" val="445145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B1C188B6-7643-ED47-DF9D-E370482793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548680"/>
            <a:ext cx="8229600" cy="2692339"/>
          </a:xfrm>
        </p:spPr>
      </p:pic>
      <p:sp>
        <p:nvSpPr>
          <p:cNvPr id="4" name="Segnaposto numero diapositiva 3">
            <a:extLst>
              <a:ext uri="{FF2B5EF4-FFF2-40B4-BE49-F238E27FC236}">
                <a16:creationId xmlns:a16="http://schemas.microsoft.com/office/drawing/2014/main" id="{D18916F5-C023-7506-FE1D-548165E11670}"/>
              </a:ext>
            </a:extLst>
          </p:cNvPr>
          <p:cNvSpPr>
            <a:spLocks noGrp="1"/>
          </p:cNvSpPr>
          <p:nvPr>
            <p:ph type="sldNum" sz="quarter" idx="12"/>
          </p:nvPr>
        </p:nvSpPr>
        <p:spPr/>
        <p:txBody>
          <a:bodyPr/>
          <a:lstStyle/>
          <a:p>
            <a:fld id="{C76BA2A5-E7B0-486A-837A-407DC2CCC390}" type="slidenum">
              <a:rPr lang="it-IT" smtClean="0"/>
              <a:pPr/>
              <a:t>61</a:t>
            </a:fld>
            <a:endParaRPr lang="it-IT"/>
          </a:p>
        </p:txBody>
      </p:sp>
      <p:pic>
        <p:nvPicPr>
          <p:cNvPr id="8" name="Immagine 7">
            <a:extLst>
              <a:ext uri="{FF2B5EF4-FFF2-40B4-BE49-F238E27FC236}">
                <a16:creationId xmlns:a16="http://schemas.microsoft.com/office/drawing/2014/main" id="{3C394419-89BB-7832-D042-217A41F03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56992"/>
            <a:ext cx="8229600" cy="2422072"/>
          </a:xfrm>
          <a:prstGeom prst="rect">
            <a:avLst/>
          </a:prstGeom>
        </p:spPr>
      </p:pic>
    </p:spTree>
    <p:extLst>
      <p:ext uri="{BB962C8B-B14F-4D97-AF65-F5344CB8AC3E}">
        <p14:creationId xmlns:p14="http://schemas.microsoft.com/office/powerpoint/2010/main" val="2006519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EB51FE42-19F1-370C-208B-4F8B526752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20688"/>
            <a:ext cx="8229600" cy="3831693"/>
          </a:xfrm>
        </p:spPr>
      </p:pic>
      <p:sp>
        <p:nvSpPr>
          <p:cNvPr id="4" name="Segnaposto numero diapositiva 3">
            <a:extLst>
              <a:ext uri="{FF2B5EF4-FFF2-40B4-BE49-F238E27FC236}">
                <a16:creationId xmlns:a16="http://schemas.microsoft.com/office/drawing/2014/main" id="{CB82352C-A962-C3E9-28B4-28F31DA6A603}"/>
              </a:ext>
            </a:extLst>
          </p:cNvPr>
          <p:cNvSpPr>
            <a:spLocks noGrp="1"/>
          </p:cNvSpPr>
          <p:nvPr>
            <p:ph type="sldNum" sz="quarter" idx="12"/>
          </p:nvPr>
        </p:nvSpPr>
        <p:spPr/>
        <p:txBody>
          <a:bodyPr/>
          <a:lstStyle/>
          <a:p>
            <a:fld id="{C76BA2A5-E7B0-486A-837A-407DC2CCC390}" type="slidenum">
              <a:rPr lang="it-IT" smtClean="0"/>
              <a:pPr/>
              <a:t>62</a:t>
            </a:fld>
            <a:endParaRPr lang="it-IT"/>
          </a:p>
        </p:txBody>
      </p:sp>
    </p:spTree>
    <p:extLst>
      <p:ext uri="{BB962C8B-B14F-4D97-AF65-F5344CB8AC3E}">
        <p14:creationId xmlns:p14="http://schemas.microsoft.com/office/powerpoint/2010/main" val="4250331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BF6AE4E6-3202-5ADB-BC02-AAD904511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20688"/>
            <a:ext cx="8229600" cy="3840480"/>
          </a:xfrm>
        </p:spPr>
      </p:pic>
      <p:sp>
        <p:nvSpPr>
          <p:cNvPr id="4" name="Segnaposto numero diapositiva 3">
            <a:extLst>
              <a:ext uri="{FF2B5EF4-FFF2-40B4-BE49-F238E27FC236}">
                <a16:creationId xmlns:a16="http://schemas.microsoft.com/office/drawing/2014/main" id="{799A593B-B0D8-A5FC-273A-BA56EAB54C47}"/>
              </a:ext>
            </a:extLst>
          </p:cNvPr>
          <p:cNvSpPr>
            <a:spLocks noGrp="1"/>
          </p:cNvSpPr>
          <p:nvPr>
            <p:ph type="sldNum" sz="quarter" idx="12"/>
          </p:nvPr>
        </p:nvSpPr>
        <p:spPr/>
        <p:txBody>
          <a:bodyPr/>
          <a:lstStyle/>
          <a:p>
            <a:fld id="{C76BA2A5-E7B0-486A-837A-407DC2CCC390}" type="slidenum">
              <a:rPr lang="it-IT" smtClean="0"/>
              <a:pPr/>
              <a:t>63</a:t>
            </a:fld>
            <a:endParaRPr lang="it-IT"/>
          </a:p>
        </p:txBody>
      </p:sp>
    </p:spTree>
    <p:extLst>
      <p:ext uri="{BB962C8B-B14F-4D97-AF65-F5344CB8AC3E}">
        <p14:creationId xmlns:p14="http://schemas.microsoft.com/office/powerpoint/2010/main" val="29047657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57F8EDA5-3892-E44E-5D8F-CCA6B16124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968787"/>
            <a:ext cx="8229600" cy="3686939"/>
          </a:xfrm>
        </p:spPr>
      </p:pic>
      <p:sp>
        <p:nvSpPr>
          <p:cNvPr id="4" name="Segnaposto numero diapositiva 3">
            <a:extLst>
              <a:ext uri="{FF2B5EF4-FFF2-40B4-BE49-F238E27FC236}">
                <a16:creationId xmlns:a16="http://schemas.microsoft.com/office/drawing/2014/main" id="{DEAD640A-E1E5-BF47-4422-D2FAFE955417}"/>
              </a:ext>
            </a:extLst>
          </p:cNvPr>
          <p:cNvSpPr>
            <a:spLocks noGrp="1"/>
          </p:cNvSpPr>
          <p:nvPr>
            <p:ph type="sldNum" sz="quarter" idx="12"/>
          </p:nvPr>
        </p:nvSpPr>
        <p:spPr/>
        <p:txBody>
          <a:bodyPr/>
          <a:lstStyle/>
          <a:p>
            <a:fld id="{C76BA2A5-E7B0-486A-837A-407DC2CCC390}" type="slidenum">
              <a:rPr lang="it-IT" smtClean="0"/>
              <a:pPr/>
              <a:t>64</a:t>
            </a:fld>
            <a:endParaRPr lang="it-IT"/>
          </a:p>
        </p:txBody>
      </p:sp>
    </p:spTree>
    <p:extLst>
      <p:ext uri="{BB962C8B-B14F-4D97-AF65-F5344CB8AC3E}">
        <p14:creationId xmlns:p14="http://schemas.microsoft.com/office/powerpoint/2010/main" val="3257957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9E688730-F306-4378-ECEA-550D0A1D07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750" y="1026243"/>
            <a:ext cx="8229600" cy="3857777"/>
          </a:xfrm>
        </p:spPr>
      </p:pic>
      <p:sp>
        <p:nvSpPr>
          <p:cNvPr id="4" name="Segnaposto numero diapositiva 3">
            <a:extLst>
              <a:ext uri="{FF2B5EF4-FFF2-40B4-BE49-F238E27FC236}">
                <a16:creationId xmlns:a16="http://schemas.microsoft.com/office/drawing/2014/main" id="{5D4E98AE-01B3-FDB7-B223-5B181EFA7619}"/>
              </a:ext>
            </a:extLst>
          </p:cNvPr>
          <p:cNvSpPr>
            <a:spLocks noGrp="1"/>
          </p:cNvSpPr>
          <p:nvPr>
            <p:ph type="sldNum" sz="quarter" idx="12"/>
          </p:nvPr>
        </p:nvSpPr>
        <p:spPr/>
        <p:txBody>
          <a:bodyPr/>
          <a:lstStyle/>
          <a:p>
            <a:fld id="{C76BA2A5-E7B0-486A-837A-407DC2CCC390}" type="slidenum">
              <a:rPr lang="it-IT" smtClean="0"/>
              <a:pPr/>
              <a:t>65</a:t>
            </a:fld>
            <a:endParaRPr lang="it-IT"/>
          </a:p>
        </p:txBody>
      </p:sp>
    </p:spTree>
    <p:extLst>
      <p:ext uri="{BB962C8B-B14F-4D97-AF65-F5344CB8AC3E}">
        <p14:creationId xmlns:p14="http://schemas.microsoft.com/office/powerpoint/2010/main" val="28522589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B0BAAD1C-C83B-B2BF-8946-31FC56E387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692696"/>
            <a:ext cx="8229600" cy="3840480"/>
          </a:xfrm>
        </p:spPr>
      </p:pic>
      <p:sp>
        <p:nvSpPr>
          <p:cNvPr id="4" name="Segnaposto numero diapositiva 3">
            <a:extLst>
              <a:ext uri="{FF2B5EF4-FFF2-40B4-BE49-F238E27FC236}">
                <a16:creationId xmlns:a16="http://schemas.microsoft.com/office/drawing/2014/main" id="{555CB32B-A0ED-480C-D03E-C157C85E7042}"/>
              </a:ext>
            </a:extLst>
          </p:cNvPr>
          <p:cNvSpPr>
            <a:spLocks noGrp="1"/>
          </p:cNvSpPr>
          <p:nvPr>
            <p:ph type="sldNum" sz="quarter" idx="12"/>
          </p:nvPr>
        </p:nvSpPr>
        <p:spPr/>
        <p:txBody>
          <a:bodyPr/>
          <a:lstStyle/>
          <a:p>
            <a:fld id="{C76BA2A5-E7B0-486A-837A-407DC2CCC390}" type="slidenum">
              <a:rPr lang="it-IT" smtClean="0"/>
              <a:pPr/>
              <a:t>66</a:t>
            </a:fld>
            <a:endParaRPr lang="it-IT"/>
          </a:p>
        </p:txBody>
      </p:sp>
    </p:spTree>
    <p:extLst>
      <p:ext uri="{BB962C8B-B14F-4D97-AF65-F5344CB8AC3E}">
        <p14:creationId xmlns:p14="http://schemas.microsoft.com/office/powerpoint/2010/main" val="4228142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C3BDB4B8-F84B-6391-6BD3-BE1D25F78A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836712"/>
            <a:ext cx="8229600" cy="3852570"/>
          </a:xfrm>
        </p:spPr>
      </p:pic>
      <p:sp>
        <p:nvSpPr>
          <p:cNvPr id="4" name="Segnaposto numero diapositiva 3">
            <a:extLst>
              <a:ext uri="{FF2B5EF4-FFF2-40B4-BE49-F238E27FC236}">
                <a16:creationId xmlns:a16="http://schemas.microsoft.com/office/drawing/2014/main" id="{F7A3AC36-4F3E-461A-FB38-DABB49893EDA}"/>
              </a:ext>
            </a:extLst>
          </p:cNvPr>
          <p:cNvSpPr>
            <a:spLocks noGrp="1"/>
          </p:cNvSpPr>
          <p:nvPr>
            <p:ph type="sldNum" sz="quarter" idx="12"/>
          </p:nvPr>
        </p:nvSpPr>
        <p:spPr/>
        <p:txBody>
          <a:bodyPr/>
          <a:lstStyle/>
          <a:p>
            <a:fld id="{C76BA2A5-E7B0-486A-837A-407DC2CCC390}" type="slidenum">
              <a:rPr lang="it-IT" smtClean="0"/>
              <a:pPr/>
              <a:t>67</a:t>
            </a:fld>
            <a:endParaRPr lang="it-IT"/>
          </a:p>
        </p:txBody>
      </p:sp>
    </p:spTree>
    <p:extLst>
      <p:ext uri="{BB962C8B-B14F-4D97-AF65-F5344CB8AC3E}">
        <p14:creationId xmlns:p14="http://schemas.microsoft.com/office/powerpoint/2010/main" val="26750659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4A24180-362A-4323-F4A0-49B4B6254BD2}"/>
              </a:ext>
            </a:extLst>
          </p:cNvPr>
          <p:cNvSpPr txBox="1"/>
          <p:nvPr/>
        </p:nvSpPr>
        <p:spPr>
          <a:xfrm>
            <a:off x="978568" y="3027766"/>
            <a:ext cx="7186863" cy="646331"/>
          </a:xfrm>
          <a:prstGeom prst="rect">
            <a:avLst/>
          </a:prstGeom>
          <a:noFill/>
        </p:spPr>
        <p:txBody>
          <a:bodyPr wrap="square">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600" b="1" i="0" u="none" strike="noStrike" kern="1200" cap="none" spc="0" normalizeH="0" baseline="0" noProof="0" dirty="0">
                <a:ln>
                  <a:noFill/>
                </a:ln>
                <a:solidFill>
                  <a:srgbClr val="FF0000"/>
                </a:solidFill>
                <a:effectLst/>
                <a:uLnTx/>
                <a:uFillTx/>
                <a:latin typeface="+mn-lt"/>
                <a:ea typeface="+mn-ea"/>
                <a:cs typeface="+mn-cs"/>
              </a:rPr>
              <a:t>GRAZIE PER L’ATTENZIONE</a:t>
            </a:r>
          </a:p>
        </p:txBody>
      </p:sp>
    </p:spTree>
    <p:extLst>
      <p:ext uri="{BB962C8B-B14F-4D97-AF65-F5344CB8AC3E}">
        <p14:creationId xmlns:p14="http://schemas.microsoft.com/office/powerpoint/2010/main" val="6926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CDE557AB-E6B6-0F86-21B4-C09868218FF7}"/>
              </a:ext>
            </a:extLst>
          </p:cNvPr>
          <p:cNvSpPr txBox="1">
            <a:spLocks/>
          </p:cNvSpPr>
          <p:nvPr/>
        </p:nvSpPr>
        <p:spPr>
          <a:xfrm>
            <a:off x="404402" y="1535790"/>
            <a:ext cx="8597896" cy="1304748"/>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pPr>
            <a:r>
              <a:rPr lang="it-IT" sz="2000" b="1" dirty="0">
                <a:solidFill>
                  <a:srgbClr val="FF0000"/>
                </a:solidFill>
              </a:rPr>
              <a:t>LE FUNZIONI DEL RUP</a:t>
            </a:r>
          </a:p>
          <a:p>
            <a:pPr marL="0" indent="0">
              <a:lnSpc>
                <a:spcPct val="80000"/>
              </a:lnSpc>
              <a:buFont typeface="Arial"/>
              <a:buNone/>
            </a:pPr>
            <a:endParaRPr lang="it-IT" sz="2000" b="1" dirty="0"/>
          </a:p>
          <a:p>
            <a:pPr marL="0" indent="0" algn="just">
              <a:lnSpc>
                <a:spcPct val="120000"/>
              </a:lnSpc>
              <a:spcBef>
                <a:spcPts val="0"/>
              </a:spcBef>
              <a:buFont typeface="Arial"/>
              <a:buNone/>
            </a:pPr>
            <a:r>
              <a:rPr lang="it-IT" sz="1900" b="1" dirty="0"/>
              <a:t>Il Responsabile Unico di progetto – RUP - certificato dall’ANAC, ha a disposizione una nuova sezione in cui gestisce la comunicazione con i sistemi ANAC e può anche nominare ulteriori utenti per avere supporto nella gestione operativa delle singole attività sul sistema.</a:t>
            </a:r>
          </a:p>
          <a:p>
            <a:pPr marL="0" indent="0">
              <a:lnSpc>
                <a:spcPct val="80000"/>
              </a:lnSpc>
              <a:buFont typeface="Arial"/>
              <a:buNone/>
            </a:pPr>
            <a:endParaRPr lang="it-IT" sz="2000" b="1" dirty="0"/>
          </a:p>
          <a:p>
            <a:pPr marL="0" indent="0">
              <a:lnSpc>
                <a:spcPct val="80000"/>
              </a:lnSpc>
              <a:buFont typeface="Arial"/>
              <a:buNone/>
            </a:pPr>
            <a:endParaRPr lang="it-IT" sz="2000" b="1" dirty="0"/>
          </a:p>
        </p:txBody>
      </p:sp>
      <p:sp>
        <p:nvSpPr>
          <p:cNvPr id="3" name="CasellaDiTesto 4">
            <a:extLst>
              <a:ext uri="{FF2B5EF4-FFF2-40B4-BE49-F238E27FC236}">
                <a16:creationId xmlns:a16="http://schemas.microsoft.com/office/drawing/2014/main" id="{83C838DA-BF4C-1642-0509-E340693769A8}"/>
              </a:ext>
            </a:extLst>
          </p:cNvPr>
          <p:cNvSpPr txBox="1"/>
          <p:nvPr/>
        </p:nvSpPr>
        <p:spPr>
          <a:xfrm>
            <a:off x="404402" y="3038941"/>
            <a:ext cx="8447290" cy="181588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latin typeface="Calibri"/>
              </a:rPr>
              <a:t>Nella nuova sezione il RUP:</a:t>
            </a:r>
          </a:p>
          <a:p>
            <a:pPr marL="342900" marR="0" lvl="0" indent="-3429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latin typeface="Calibri"/>
              </a:rPr>
              <a:t>Può indicare gli utenti a cui delegare le attività sul sistema;</a:t>
            </a:r>
          </a:p>
          <a:p>
            <a:pPr marL="342900" marR="0" lvl="0" indent="-3429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latin typeface="Calibri"/>
              </a:rPr>
              <a:t>Sceglie la Scheda ANAC da usare per la procedura in corso;</a:t>
            </a:r>
          </a:p>
          <a:p>
            <a:pPr marL="342900" marR="0" lvl="0" indent="-3429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latin typeface="Calibri"/>
              </a:rPr>
              <a:t>Compila l’</a:t>
            </a:r>
            <a:r>
              <a:rPr lang="it-IT" sz="1600" b="0" i="0" u="none" strike="noStrike" kern="1200" cap="none" spc="0" baseline="0" dirty="0" err="1">
                <a:solidFill>
                  <a:srgbClr val="000000"/>
                </a:solidFill>
                <a:uFillTx/>
                <a:latin typeface="Calibri"/>
              </a:rPr>
              <a:t>Anacform</a:t>
            </a:r>
            <a:r>
              <a:rPr lang="it-IT" sz="1600" b="0" i="0" u="none" strike="noStrike" kern="1200" cap="none" spc="0" baseline="0" dirty="0">
                <a:solidFill>
                  <a:srgbClr val="000000"/>
                </a:solidFill>
                <a:uFillTx/>
                <a:latin typeface="Calibri"/>
              </a:rPr>
              <a:t> per la pubblicazione della GURI;</a:t>
            </a:r>
          </a:p>
          <a:p>
            <a:pPr marL="342900" marR="0" lvl="0" indent="-3429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latin typeface="Calibri"/>
              </a:rPr>
              <a:t>Compila l’</a:t>
            </a:r>
            <a:r>
              <a:rPr lang="it-IT" sz="1600" b="0" i="0" u="none" strike="noStrike" kern="1200" cap="none" spc="0" baseline="0" dirty="0" err="1">
                <a:solidFill>
                  <a:srgbClr val="000000"/>
                </a:solidFill>
                <a:uFillTx/>
                <a:latin typeface="Calibri"/>
              </a:rPr>
              <a:t>eFORM</a:t>
            </a:r>
            <a:r>
              <a:rPr lang="it-IT" sz="1600" b="0" i="0" u="none" strike="noStrike" kern="1200" cap="none" spc="0" baseline="0" dirty="0">
                <a:solidFill>
                  <a:srgbClr val="000000"/>
                </a:solidFill>
                <a:uFillTx/>
                <a:latin typeface="Calibri"/>
              </a:rPr>
              <a:t> per la pubblicazione sulla GUCE;</a:t>
            </a:r>
          </a:p>
          <a:p>
            <a:pPr marL="342900" marR="0" lvl="0" indent="-3429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latin typeface="Calibri"/>
              </a:rPr>
              <a:t>Carica l’</a:t>
            </a:r>
            <a:r>
              <a:rPr lang="it-IT" sz="1600" b="0" i="0" u="none" strike="noStrike" kern="1200" cap="none" spc="0" baseline="0" dirty="0" err="1">
                <a:solidFill>
                  <a:srgbClr val="000000"/>
                </a:solidFill>
                <a:uFillTx/>
                <a:latin typeface="Calibri"/>
              </a:rPr>
              <a:t>European</a:t>
            </a:r>
            <a:r>
              <a:rPr lang="it-IT" sz="1600" b="0" i="0" u="none" strike="noStrike" kern="1200" cap="none" spc="0" baseline="0" dirty="0">
                <a:solidFill>
                  <a:srgbClr val="000000"/>
                </a:solidFill>
                <a:uFillTx/>
                <a:latin typeface="Calibri"/>
              </a:rPr>
              <a:t> Single Procurement </a:t>
            </a:r>
            <a:r>
              <a:rPr lang="it-IT" sz="1600" b="0" i="0" u="none" strike="noStrike" kern="1200" cap="none" spc="0" baseline="0" dirty="0" err="1">
                <a:solidFill>
                  <a:srgbClr val="000000"/>
                </a:solidFill>
                <a:uFillTx/>
                <a:latin typeface="Calibri"/>
              </a:rPr>
              <a:t>Document</a:t>
            </a:r>
            <a:r>
              <a:rPr lang="it-IT" sz="1600" b="0" i="0" u="none" strike="noStrike" kern="1200" cap="none" spc="0" baseline="0" dirty="0">
                <a:solidFill>
                  <a:srgbClr val="000000"/>
                </a:solidFill>
                <a:uFillTx/>
                <a:latin typeface="Calibri"/>
              </a:rPr>
              <a:t> (ESPD)</a:t>
            </a:r>
          </a:p>
          <a:p>
            <a:pPr marL="342900" marR="0" lvl="0" indent="-34290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latin typeface="Calibri"/>
              </a:rPr>
              <a:t>Comunica con la Piattaforma Contratti Pubblici – PCP richiedendo il CIG e inviando i dati.</a:t>
            </a:r>
          </a:p>
        </p:txBody>
      </p:sp>
      <p:sp>
        <p:nvSpPr>
          <p:cNvPr id="4" name="CasellaDiTesto 5">
            <a:extLst>
              <a:ext uri="{FF2B5EF4-FFF2-40B4-BE49-F238E27FC236}">
                <a16:creationId xmlns:a16="http://schemas.microsoft.com/office/drawing/2014/main" id="{31FD4EB6-47B7-E33C-24F3-18626860D4C3}"/>
              </a:ext>
            </a:extLst>
          </p:cNvPr>
          <p:cNvSpPr txBox="1"/>
          <p:nvPr/>
        </p:nvSpPr>
        <p:spPr>
          <a:xfrm>
            <a:off x="404402" y="5251629"/>
            <a:ext cx="8597896" cy="584775"/>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1200" cap="none" spc="0" baseline="0" dirty="0">
                <a:solidFill>
                  <a:srgbClr val="000000"/>
                </a:solidFill>
                <a:uFillTx/>
                <a:latin typeface="Calibri" pitchFamily="34"/>
                <a:cs typeface="Calibri" pitchFamily="34"/>
              </a:rPr>
              <a:t>IMPORTANTE:</a:t>
            </a:r>
            <a:r>
              <a:rPr lang="it-IT" sz="1600" b="0" i="0" u="none" strike="noStrike" kern="1200" cap="none" spc="0" baseline="0" dirty="0">
                <a:solidFill>
                  <a:srgbClr val="000000"/>
                </a:solidFill>
                <a:uFillTx/>
                <a:latin typeface="Calibri" pitchFamily="34"/>
                <a:cs typeface="Calibri" pitchFamily="34"/>
              </a:rPr>
              <a:t> </a:t>
            </a:r>
            <a:r>
              <a:rPr lang="it-IT" sz="1600" b="1" i="0" u="none" strike="noStrike" kern="1200" cap="none" spc="0" baseline="0" dirty="0">
                <a:solidFill>
                  <a:srgbClr val="000000"/>
                </a:solidFill>
                <a:uFillTx/>
                <a:latin typeface="Calibri" pitchFamily="34"/>
                <a:cs typeface="Calibri" pitchFamily="34"/>
              </a:rPr>
              <a:t>Per poter finalizzare l’invio delle comunicazioni alla PCP, il RUP – oltre ad essere registrato su Acquisti in Rete – deve essere censito sulla Piattaforma ANAC.</a:t>
            </a:r>
          </a:p>
        </p:txBody>
      </p:sp>
    </p:spTree>
    <p:extLst>
      <p:ext uri="{BB962C8B-B14F-4D97-AF65-F5344CB8AC3E}">
        <p14:creationId xmlns:p14="http://schemas.microsoft.com/office/powerpoint/2010/main" val="269634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61046CA9-09BF-4ECB-C446-34CC9925A1AA}"/>
              </a:ext>
            </a:extLst>
          </p:cNvPr>
          <p:cNvSpPr txBox="1">
            <a:spLocks/>
          </p:cNvSpPr>
          <p:nvPr/>
        </p:nvSpPr>
        <p:spPr>
          <a:xfrm>
            <a:off x="71202" y="1422387"/>
            <a:ext cx="8881673" cy="5158296"/>
          </a:xfrm>
          <a:prstGeom prst="rect">
            <a:avLst/>
          </a:prstGeom>
        </p:spPr>
        <p:txBody>
          <a:bodyPr>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buFont typeface="Arial"/>
              <a:buNone/>
            </a:pPr>
            <a:r>
              <a:rPr lang="it-IT" sz="4600" b="1" dirty="0">
                <a:solidFill>
                  <a:srgbClr val="FF0000"/>
                </a:solidFill>
              </a:rPr>
              <a:t>IL FASCICOLO DI GARA</a:t>
            </a:r>
          </a:p>
          <a:p>
            <a:pPr algn="just">
              <a:lnSpc>
                <a:spcPct val="110000"/>
              </a:lnSpc>
            </a:pPr>
            <a:r>
              <a:rPr lang="it-IT" sz="4600" dirty="0"/>
              <a:t>L’articolo 22 del Codice degli appalti pone l’accento sulle piattaforme di approvvigionamento digitale utilizzate dalle Amministrazioni, richiedendo la possibilità di </a:t>
            </a:r>
            <a:r>
              <a:rPr lang="it-IT" sz="4600" b="1" dirty="0"/>
              <a:t>“aprire, gestire e conservare il fascicolo di gara in modalità digitale”.</a:t>
            </a:r>
          </a:p>
          <a:p>
            <a:pPr marL="0" indent="0" algn="just">
              <a:lnSpc>
                <a:spcPct val="110000"/>
              </a:lnSpc>
              <a:buFont typeface="Arial"/>
              <a:buNone/>
            </a:pPr>
            <a:endParaRPr lang="it-IT" sz="4600" b="1" dirty="0"/>
          </a:p>
          <a:p>
            <a:pPr algn="just">
              <a:lnSpc>
                <a:spcPct val="110000"/>
              </a:lnSpc>
            </a:pPr>
            <a:r>
              <a:rPr lang="it-IT" sz="4600" b="1" dirty="0"/>
              <a:t>Ad esempio: </a:t>
            </a:r>
            <a:r>
              <a:rPr lang="it-IT" sz="4600" dirty="0"/>
              <a:t>il sistema di e-procurement di Acquisti in rete acquisisce la documentazione di gara relativamente alla fase di pubblicazione e affidamento ma, come previsto dalle Regole Tecniche dell’Agenzia per l’Italia Digitale (AGID) del 1° giugno 2023, oltre ai documenti di queste fasi la stazione appaltante può caricare documenti relativi alla fase di esecuzione e tutta la documentazione caricata entrerà a far parte del Fascicolo di gara.</a:t>
            </a:r>
          </a:p>
          <a:p>
            <a:pPr marL="0" indent="0" algn="just">
              <a:lnSpc>
                <a:spcPct val="110000"/>
              </a:lnSpc>
              <a:buFont typeface="Arial"/>
              <a:buNone/>
            </a:pPr>
            <a:endParaRPr lang="it-IT" sz="4600" b="1" dirty="0"/>
          </a:p>
          <a:p>
            <a:pPr algn="just">
              <a:lnSpc>
                <a:spcPct val="110000"/>
              </a:lnSpc>
            </a:pPr>
            <a:r>
              <a:rPr lang="it-IT" sz="4600" b="1" dirty="0"/>
              <a:t> Il Fascicolo di gara comprende, quindi, la documentazione di gara, le offerte ricevute dai partecipanti, le comunicazioni intercorse tra stazione appaltante e operatori economici, i verbali di gara, il contratto e gli altri documenti rilevanti ai fini della procedura. </a:t>
            </a:r>
          </a:p>
          <a:p>
            <a:pPr marL="0" indent="0" algn="just">
              <a:lnSpc>
                <a:spcPct val="110000"/>
              </a:lnSpc>
              <a:buFont typeface="Arial"/>
              <a:buNone/>
            </a:pPr>
            <a:endParaRPr lang="it-IT" sz="4600" b="1" dirty="0"/>
          </a:p>
          <a:p>
            <a:pPr algn="just">
              <a:lnSpc>
                <a:spcPct val="110000"/>
              </a:lnSpc>
            </a:pPr>
            <a:r>
              <a:rPr lang="it-IT" sz="4600" b="1" dirty="0"/>
              <a:t>La sua composizione varia comunque a seconda della natura della gara e delle norme che la disciplinano.</a:t>
            </a:r>
          </a:p>
          <a:p>
            <a:pPr marL="0" indent="0" algn="just">
              <a:lnSpc>
                <a:spcPct val="110000"/>
              </a:lnSpc>
              <a:buFont typeface="Arial"/>
              <a:buNone/>
            </a:pPr>
            <a:endParaRPr lang="it-IT" sz="4600" b="1" dirty="0"/>
          </a:p>
          <a:p>
            <a:pPr algn="just">
              <a:lnSpc>
                <a:spcPct val="110000"/>
              </a:lnSpc>
            </a:pPr>
            <a:r>
              <a:rPr lang="it-IT" sz="4600" dirty="0"/>
              <a:t>Il Fascicolo di gara rappresenta una componente fondamentale per la trasparenza nelle procedure negoziali. Consente, infatti, ai soggetti autorizzati di accedere alle informazioni relative alla gara e di verificare la correttezza della procedura. </a:t>
            </a:r>
          </a:p>
          <a:p>
            <a:pPr marL="0" indent="0" algn="just">
              <a:lnSpc>
                <a:spcPct val="110000"/>
              </a:lnSpc>
              <a:buFont typeface="Arial"/>
              <a:buNone/>
            </a:pPr>
            <a:endParaRPr lang="it-IT" sz="5200" dirty="0"/>
          </a:p>
          <a:p>
            <a:pPr marL="0" indent="0">
              <a:lnSpc>
                <a:spcPct val="70000"/>
              </a:lnSpc>
              <a:buFont typeface="Arial"/>
              <a:buNone/>
            </a:pPr>
            <a:endParaRPr lang="it-IT" sz="700" b="1" dirty="0">
              <a:solidFill>
                <a:srgbClr val="FF0000"/>
              </a:solidFill>
            </a:endParaRPr>
          </a:p>
        </p:txBody>
      </p:sp>
    </p:spTree>
    <p:extLst>
      <p:ext uri="{BB962C8B-B14F-4D97-AF65-F5344CB8AC3E}">
        <p14:creationId xmlns:p14="http://schemas.microsoft.com/office/powerpoint/2010/main" val="1195806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0310B971-455A-B79E-2828-5809EAD23C72}"/>
              </a:ext>
            </a:extLst>
          </p:cNvPr>
          <p:cNvSpPr txBox="1">
            <a:spLocks/>
          </p:cNvSpPr>
          <p:nvPr/>
        </p:nvSpPr>
        <p:spPr>
          <a:xfrm>
            <a:off x="224852" y="1723799"/>
            <a:ext cx="8709286" cy="451211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pPr>
            <a:r>
              <a:rPr lang="it-IT" sz="1400" dirty="0"/>
              <a:t>Il Fascicolo di gara, che si aggiorna costantemente e automaticamente durante le fasi di gestione della gara, può anche essere alimentato con ulteriori documenti e può essere creato o rigenerato in qualsiasi momento entro 5 anni dalla stipula dell’ultimo lotto della procedura. Successivamente è conservato per almeno 10 anni dalla conclusione della gara, tramite conservazione a norma.</a:t>
            </a:r>
          </a:p>
          <a:p>
            <a:pPr marL="0" indent="0" algn="just">
              <a:lnSpc>
                <a:spcPct val="110000"/>
              </a:lnSpc>
              <a:buFont typeface="Arial"/>
              <a:buNone/>
            </a:pPr>
            <a:endParaRPr lang="it-IT" sz="1400" dirty="0"/>
          </a:p>
          <a:p>
            <a:pPr algn="just">
              <a:lnSpc>
                <a:spcPct val="110000"/>
              </a:lnSpc>
            </a:pPr>
            <a:r>
              <a:rPr lang="it-IT" sz="1400" dirty="0"/>
              <a:t>L’accesso alla nuova funzione sarà disponibile all’interno delle singole procedure di negoziazione per i seguenti profili/ruoli:</a:t>
            </a:r>
          </a:p>
          <a:p>
            <a:pPr marL="0" indent="0" algn="just">
              <a:lnSpc>
                <a:spcPct val="110000"/>
              </a:lnSpc>
              <a:buFont typeface="Arial"/>
              <a:buNone/>
            </a:pPr>
            <a:endParaRPr lang="it-IT" sz="1400" dirty="0"/>
          </a:p>
          <a:p>
            <a:pPr lvl="1" algn="just">
              <a:lnSpc>
                <a:spcPct val="110000"/>
              </a:lnSpc>
              <a:buFont typeface="Wingdings" pitchFamily="2"/>
              <a:buChar char="ü"/>
            </a:pPr>
            <a:r>
              <a:rPr lang="it-IT" sz="1400" dirty="0"/>
              <a:t>Punto ordinante, Responsabile del Procedimento (</a:t>
            </a:r>
            <a:r>
              <a:rPr lang="it-IT" sz="1400" dirty="0" err="1"/>
              <a:t>RdP</a:t>
            </a:r>
            <a:r>
              <a:rPr lang="it-IT" sz="1400" dirty="0"/>
              <a:t>) e Responsabile unico di Progetto (RUP) possono generare, alimentare e consultare il fascicolo.</a:t>
            </a:r>
          </a:p>
          <a:p>
            <a:pPr marL="0" indent="0" algn="just">
              <a:lnSpc>
                <a:spcPct val="110000"/>
              </a:lnSpc>
              <a:buFont typeface="Arial"/>
              <a:buNone/>
            </a:pPr>
            <a:endParaRPr lang="it-IT" sz="1400" dirty="0"/>
          </a:p>
          <a:p>
            <a:pPr lvl="1" algn="just">
              <a:lnSpc>
                <a:spcPct val="110000"/>
              </a:lnSpc>
              <a:buFont typeface="Wingdings" pitchFamily="2"/>
              <a:buChar char="ü"/>
            </a:pPr>
            <a:r>
              <a:rPr lang="it-IT" sz="1400" dirty="0"/>
              <a:t>Il Punto istruttore può esclusivamente alimentare il fascicolo con documenti aggiuntivi rispetto a quelli già inseriti automaticamente dal sistema. </a:t>
            </a:r>
          </a:p>
          <a:p>
            <a:pPr marL="0" indent="0" algn="just">
              <a:lnSpc>
                <a:spcPct val="110000"/>
              </a:lnSpc>
              <a:buFont typeface="Arial"/>
              <a:buNone/>
            </a:pPr>
            <a:endParaRPr lang="it-IT" sz="1400" dirty="0"/>
          </a:p>
          <a:p>
            <a:pPr lvl="1" algn="just">
              <a:lnSpc>
                <a:spcPct val="110000"/>
              </a:lnSpc>
              <a:buFont typeface="Wingdings" pitchFamily="2"/>
              <a:buChar char="ü"/>
            </a:pPr>
            <a:r>
              <a:rPr lang="it-IT" sz="1400" dirty="0"/>
              <a:t>Il RUP può richiedere l’eliminazione del fascicolo.</a:t>
            </a:r>
          </a:p>
          <a:p>
            <a:endParaRPr lang="it-IT" dirty="0"/>
          </a:p>
        </p:txBody>
      </p:sp>
    </p:spTree>
    <p:extLst>
      <p:ext uri="{BB962C8B-B14F-4D97-AF65-F5344CB8AC3E}">
        <p14:creationId xmlns:p14="http://schemas.microsoft.com/office/powerpoint/2010/main" val="3361979607"/>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2228</TotalTime>
  <Words>4985</Words>
  <Application>Microsoft Office PowerPoint</Application>
  <PresentationFormat>Presentazione su schermo (4:3)</PresentationFormat>
  <Paragraphs>261</Paragraphs>
  <Slides>68</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68</vt:i4>
      </vt:variant>
    </vt:vector>
  </HeadingPairs>
  <TitlesOfParts>
    <vt:vector size="75" baseType="lpstr">
      <vt:lpstr>-apple-system</vt:lpstr>
      <vt:lpstr>Arial</vt:lpstr>
      <vt:lpstr>Calibri</vt:lpstr>
      <vt:lpstr>Lato</vt:lpstr>
      <vt:lpstr>Times New Roman</vt:lpstr>
      <vt:lpstr>Wingdings</vt:lpstr>
      <vt:lpstr>Personalizza struttura</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ggelli</dc:creator>
  <cp:lastModifiedBy>Camilla Amunni</cp:lastModifiedBy>
  <cp:revision>107</cp:revision>
  <dcterms:created xsi:type="dcterms:W3CDTF">2013-08-30T10:03:51Z</dcterms:created>
  <dcterms:modified xsi:type="dcterms:W3CDTF">2024-04-24T05:56:33Z</dcterms:modified>
</cp:coreProperties>
</file>