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4"/>
  </p:notesMasterIdLst>
  <p:handoutMasterIdLst>
    <p:handoutMasterId r:id="rId45"/>
  </p:handoutMasterIdLst>
  <p:sldIdLst>
    <p:sldId id="256" r:id="rId2"/>
    <p:sldId id="314" r:id="rId3"/>
    <p:sldId id="356" r:id="rId4"/>
    <p:sldId id="357" r:id="rId5"/>
    <p:sldId id="358" r:id="rId6"/>
    <p:sldId id="405" r:id="rId7"/>
    <p:sldId id="431" r:id="rId8"/>
    <p:sldId id="359" r:id="rId9"/>
    <p:sldId id="361" r:id="rId10"/>
    <p:sldId id="407" r:id="rId11"/>
    <p:sldId id="408" r:id="rId12"/>
    <p:sldId id="427" r:id="rId13"/>
    <p:sldId id="428" r:id="rId14"/>
    <p:sldId id="365" r:id="rId15"/>
    <p:sldId id="411" r:id="rId16"/>
    <p:sldId id="429" r:id="rId17"/>
    <p:sldId id="430" r:id="rId18"/>
    <p:sldId id="368" r:id="rId19"/>
    <p:sldId id="369" r:id="rId20"/>
    <p:sldId id="370" r:id="rId21"/>
    <p:sldId id="371" r:id="rId22"/>
    <p:sldId id="373" r:id="rId23"/>
    <p:sldId id="432" r:id="rId24"/>
    <p:sldId id="374" r:id="rId25"/>
    <p:sldId id="434" r:id="rId26"/>
    <p:sldId id="375" r:id="rId27"/>
    <p:sldId id="435" r:id="rId28"/>
    <p:sldId id="377" r:id="rId29"/>
    <p:sldId id="378" r:id="rId30"/>
    <p:sldId id="379" r:id="rId31"/>
    <p:sldId id="436" r:id="rId32"/>
    <p:sldId id="437" r:id="rId33"/>
    <p:sldId id="328" r:id="rId34"/>
    <p:sldId id="387" r:id="rId35"/>
    <p:sldId id="402" r:id="rId36"/>
    <p:sldId id="388" r:id="rId37"/>
    <p:sldId id="396" r:id="rId38"/>
    <p:sldId id="389" r:id="rId39"/>
    <p:sldId id="420" r:id="rId40"/>
    <p:sldId id="392" r:id="rId41"/>
    <p:sldId id="329" r:id="rId42"/>
    <p:sldId id="393" r:id="rId4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636"/>
    <p:restoredTop sz="94694"/>
  </p:normalViewPr>
  <p:slideViewPr>
    <p:cSldViewPr snapToGrid="0">
      <p:cViewPr varScale="1">
        <p:scale>
          <a:sx n="117" d="100"/>
          <a:sy n="117" d="100"/>
        </p:scale>
        <p:origin x="296"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D57FFDA9-9A10-C47B-B9C3-11ADD765219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a:extLst>
              <a:ext uri="{FF2B5EF4-FFF2-40B4-BE49-F238E27FC236}">
                <a16:creationId xmlns:a16="http://schemas.microsoft.com/office/drawing/2014/main" id="{4E949EF2-B5B9-52C2-8CC0-B9ED20804D8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6758E96-BD27-1243-9F9F-D2AB480A44B4}" type="datetimeFigureOut">
              <a:rPr lang="it-IT" smtClean="0"/>
              <a:t>22/04/24</a:t>
            </a:fld>
            <a:endParaRPr lang="it-IT"/>
          </a:p>
        </p:txBody>
      </p:sp>
      <p:sp>
        <p:nvSpPr>
          <p:cNvPr id="4" name="Segnaposto piè di pagina 3">
            <a:extLst>
              <a:ext uri="{FF2B5EF4-FFF2-40B4-BE49-F238E27FC236}">
                <a16:creationId xmlns:a16="http://schemas.microsoft.com/office/drawing/2014/main" id="{8B1F4BCF-F0DA-934C-BA6B-01777C205EF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a:extLst>
              <a:ext uri="{FF2B5EF4-FFF2-40B4-BE49-F238E27FC236}">
                <a16:creationId xmlns:a16="http://schemas.microsoft.com/office/drawing/2014/main" id="{8B902B82-49A6-9DFF-AE1A-88A143198D6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8C8B358-B0BA-A142-8019-07CCBDDD285B}" type="slidenum">
              <a:rPr lang="it-IT" smtClean="0"/>
              <a:t>‹N›</a:t>
            </a:fld>
            <a:endParaRPr lang="it-IT"/>
          </a:p>
        </p:txBody>
      </p:sp>
    </p:spTree>
    <p:extLst>
      <p:ext uri="{BB962C8B-B14F-4D97-AF65-F5344CB8AC3E}">
        <p14:creationId xmlns:p14="http://schemas.microsoft.com/office/powerpoint/2010/main" val="25365942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7277BB-A51B-2A4F-A144-1CB7D0390BA5}" type="datetimeFigureOut">
              <a:rPr lang="it-IT" smtClean="0"/>
              <a:t>22/04/24</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DBCA18-B24B-264D-8BD3-D00B5C361104}" type="slidenum">
              <a:rPr lang="it-IT" smtClean="0"/>
              <a:t>‹N›</a:t>
            </a:fld>
            <a:endParaRPr lang="it-IT"/>
          </a:p>
        </p:txBody>
      </p:sp>
    </p:spTree>
    <p:extLst>
      <p:ext uri="{BB962C8B-B14F-4D97-AF65-F5344CB8AC3E}">
        <p14:creationId xmlns:p14="http://schemas.microsoft.com/office/powerpoint/2010/main" val="30990634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985A8B-EF64-9658-AB8E-51FA93C2AD9A}"/>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81D0C7A3-4B09-802F-8235-89AF9D5D49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6D309FAD-575E-1698-6F69-9E68654E8451}"/>
              </a:ext>
            </a:extLst>
          </p:cNvPr>
          <p:cNvSpPr>
            <a:spLocks noGrp="1"/>
          </p:cNvSpPr>
          <p:nvPr>
            <p:ph type="dt" sz="half" idx="10"/>
          </p:nvPr>
        </p:nvSpPr>
        <p:spPr/>
        <p:txBody>
          <a:bodyPr/>
          <a:lstStyle/>
          <a:p>
            <a:fld id="{2ED25CF2-64A2-0140-99EA-3A89A1CF94AC}" type="datetime1">
              <a:rPr lang="it-IT" smtClean="0"/>
              <a:t>22/04/24</a:t>
            </a:fld>
            <a:endParaRPr lang="it-IT"/>
          </a:p>
        </p:txBody>
      </p:sp>
      <p:sp>
        <p:nvSpPr>
          <p:cNvPr id="5" name="Segnaposto piè di pagina 4">
            <a:extLst>
              <a:ext uri="{FF2B5EF4-FFF2-40B4-BE49-F238E27FC236}">
                <a16:creationId xmlns:a16="http://schemas.microsoft.com/office/drawing/2014/main" id="{B567E675-39F9-D877-C3DD-550DA12EC0BA}"/>
              </a:ext>
            </a:extLst>
          </p:cNvPr>
          <p:cNvSpPr>
            <a:spLocks noGrp="1"/>
          </p:cNvSpPr>
          <p:nvPr>
            <p:ph type="ftr" sz="quarter" idx="11"/>
          </p:nvPr>
        </p:nvSpPr>
        <p:spPr/>
        <p:txBody>
          <a:bodyPr/>
          <a:lstStyle/>
          <a:p>
            <a:r>
              <a:rPr lang="it-IT"/>
              <a:t>Avv. Luca Manetti</a:t>
            </a:r>
          </a:p>
        </p:txBody>
      </p:sp>
      <p:sp>
        <p:nvSpPr>
          <p:cNvPr id="6" name="Segnaposto numero diapositiva 5">
            <a:extLst>
              <a:ext uri="{FF2B5EF4-FFF2-40B4-BE49-F238E27FC236}">
                <a16:creationId xmlns:a16="http://schemas.microsoft.com/office/drawing/2014/main" id="{C38A004F-D49A-6AC7-991E-3399C7A307F6}"/>
              </a:ext>
            </a:extLst>
          </p:cNvPr>
          <p:cNvSpPr>
            <a:spLocks noGrp="1"/>
          </p:cNvSpPr>
          <p:nvPr>
            <p:ph type="sldNum" sz="quarter" idx="12"/>
          </p:nvPr>
        </p:nvSpPr>
        <p:spPr/>
        <p:txBody>
          <a:bodyPr/>
          <a:lstStyle/>
          <a:p>
            <a:fld id="{2D461169-DEB1-6E45-A2CA-B6D74FF9440F}" type="slidenum">
              <a:rPr lang="it-IT" smtClean="0"/>
              <a:t>‹N›</a:t>
            </a:fld>
            <a:endParaRPr lang="it-IT"/>
          </a:p>
        </p:txBody>
      </p:sp>
    </p:spTree>
    <p:extLst>
      <p:ext uri="{BB962C8B-B14F-4D97-AF65-F5344CB8AC3E}">
        <p14:creationId xmlns:p14="http://schemas.microsoft.com/office/powerpoint/2010/main" val="642698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43C9C39-D138-9B3F-18F8-A34BC22C0BFD}"/>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EE8185F7-E834-099F-5F59-BA3ADAF35E32}"/>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1CC7AF6-8324-3B2B-E400-CD5217FE523B}"/>
              </a:ext>
            </a:extLst>
          </p:cNvPr>
          <p:cNvSpPr>
            <a:spLocks noGrp="1"/>
          </p:cNvSpPr>
          <p:nvPr>
            <p:ph type="dt" sz="half" idx="10"/>
          </p:nvPr>
        </p:nvSpPr>
        <p:spPr/>
        <p:txBody>
          <a:bodyPr/>
          <a:lstStyle/>
          <a:p>
            <a:fld id="{E7C6E84A-09DC-1E40-B327-10EFC2A54978}" type="datetime1">
              <a:rPr lang="it-IT" smtClean="0"/>
              <a:t>22/04/24</a:t>
            </a:fld>
            <a:endParaRPr lang="it-IT"/>
          </a:p>
        </p:txBody>
      </p:sp>
      <p:sp>
        <p:nvSpPr>
          <p:cNvPr id="5" name="Segnaposto piè di pagina 4">
            <a:extLst>
              <a:ext uri="{FF2B5EF4-FFF2-40B4-BE49-F238E27FC236}">
                <a16:creationId xmlns:a16="http://schemas.microsoft.com/office/drawing/2014/main" id="{93A0F881-7314-6EE3-BD0D-084C7A74967E}"/>
              </a:ext>
            </a:extLst>
          </p:cNvPr>
          <p:cNvSpPr>
            <a:spLocks noGrp="1"/>
          </p:cNvSpPr>
          <p:nvPr>
            <p:ph type="ftr" sz="quarter" idx="11"/>
          </p:nvPr>
        </p:nvSpPr>
        <p:spPr/>
        <p:txBody>
          <a:bodyPr/>
          <a:lstStyle/>
          <a:p>
            <a:r>
              <a:rPr lang="it-IT"/>
              <a:t>Avv. Luca Manetti</a:t>
            </a:r>
          </a:p>
        </p:txBody>
      </p:sp>
      <p:sp>
        <p:nvSpPr>
          <p:cNvPr id="6" name="Segnaposto numero diapositiva 5">
            <a:extLst>
              <a:ext uri="{FF2B5EF4-FFF2-40B4-BE49-F238E27FC236}">
                <a16:creationId xmlns:a16="http://schemas.microsoft.com/office/drawing/2014/main" id="{85563E3D-B458-A7A4-2FE3-2B1DA0D5CEAA}"/>
              </a:ext>
            </a:extLst>
          </p:cNvPr>
          <p:cNvSpPr>
            <a:spLocks noGrp="1"/>
          </p:cNvSpPr>
          <p:nvPr>
            <p:ph type="sldNum" sz="quarter" idx="12"/>
          </p:nvPr>
        </p:nvSpPr>
        <p:spPr/>
        <p:txBody>
          <a:bodyPr/>
          <a:lstStyle/>
          <a:p>
            <a:fld id="{2D461169-DEB1-6E45-A2CA-B6D74FF9440F}" type="slidenum">
              <a:rPr lang="it-IT" smtClean="0"/>
              <a:t>‹N›</a:t>
            </a:fld>
            <a:endParaRPr lang="it-IT"/>
          </a:p>
        </p:txBody>
      </p:sp>
    </p:spTree>
    <p:extLst>
      <p:ext uri="{BB962C8B-B14F-4D97-AF65-F5344CB8AC3E}">
        <p14:creationId xmlns:p14="http://schemas.microsoft.com/office/powerpoint/2010/main" val="1381901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47D2FD50-8F71-976A-BC1D-E68BE8C0B170}"/>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363A2EE4-E5D3-FCE7-2A0A-8F45D599739C}"/>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423C374-E214-F98D-A2D9-82AE1E1CD016}"/>
              </a:ext>
            </a:extLst>
          </p:cNvPr>
          <p:cNvSpPr>
            <a:spLocks noGrp="1"/>
          </p:cNvSpPr>
          <p:nvPr>
            <p:ph type="dt" sz="half" idx="10"/>
          </p:nvPr>
        </p:nvSpPr>
        <p:spPr/>
        <p:txBody>
          <a:bodyPr/>
          <a:lstStyle/>
          <a:p>
            <a:fld id="{FA066DDA-E660-A24C-BC93-76A74ED95D1E}" type="datetime1">
              <a:rPr lang="it-IT" smtClean="0"/>
              <a:t>22/04/24</a:t>
            </a:fld>
            <a:endParaRPr lang="it-IT"/>
          </a:p>
        </p:txBody>
      </p:sp>
      <p:sp>
        <p:nvSpPr>
          <p:cNvPr id="5" name="Segnaposto piè di pagina 4">
            <a:extLst>
              <a:ext uri="{FF2B5EF4-FFF2-40B4-BE49-F238E27FC236}">
                <a16:creationId xmlns:a16="http://schemas.microsoft.com/office/drawing/2014/main" id="{569B7298-DB34-1234-D339-052CD0A2A240}"/>
              </a:ext>
            </a:extLst>
          </p:cNvPr>
          <p:cNvSpPr>
            <a:spLocks noGrp="1"/>
          </p:cNvSpPr>
          <p:nvPr>
            <p:ph type="ftr" sz="quarter" idx="11"/>
          </p:nvPr>
        </p:nvSpPr>
        <p:spPr/>
        <p:txBody>
          <a:bodyPr/>
          <a:lstStyle/>
          <a:p>
            <a:r>
              <a:rPr lang="it-IT"/>
              <a:t>Avv. Luca Manetti</a:t>
            </a:r>
          </a:p>
        </p:txBody>
      </p:sp>
      <p:sp>
        <p:nvSpPr>
          <p:cNvPr id="6" name="Segnaposto numero diapositiva 5">
            <a:extLst>
              <a:ext uri="{FF2B5EF4-FFF2-40B4-BE49-F238E27FC236}">
                <a16:creationId xmlns:a16="http://schemas.microsoft.com/office/drawing/2014/main" id="{EF837601-3458-B895-2474-3710399E1F89}"/>
              </a:ext>
            </a:extLst>
          </p:cNvPr>
          <p:cNvSpPr>
            <a:spLocks noGrp="1"/>
          </p:cNvSpPr>
          <p:nvPr>
            <p:ph type="sldNum" sz="quarter" idx="12"/>
          </p:nvPr>
        </p:nvSpPr>
        <p:spPr/>
        <p:txBody>
          <a:bodyPr/>
          <a:lstStyle/>
          <a:p>
            <a:fld id="{2D461169-DEB1-6E45-A2CA-B6D74FF9440F}" type="slidenum">
              <a:rPr lang="it-IT" smtClean="0"/>
              <a:t>‹N›</a:t>
            </a:fld>
            <a:endParaRPr lang="it-IT"/>
          </a:p>
        </p:txBody>
      </p:sp>
    </p:spTree>
    <p:extLst>
      <p:ext uri="{BB962C8B-B14F-4D97-AF65-F5344CB8AC3E}">
        <p14:creationId xmlns:p14="http://schemas.microsoft.com/office/powerpoint/2010/main" val="3357862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93D35A4-F9DE-89BF-C760-40E4EF9A45E4}"/>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5376E61-8097-37B5-552F-6B3534A41C6A}"/>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FB3261A-1EE5-E2CD-44F5-8A8E45C437D9}"/>
              </a:ext>
            </a:extLst>
          </p:cNvPr>
          <p:cNvSpPr>
            <a:spLocks noGrp="1"/>
          </p:cNvSpPr>
          <p:nvPr>
            <p:ph type="dt" sz="half" idx="10"/>
          </p:nvPr>
        </p:nvSpPr>
        <p:spPr/>
        <p:txBody>
          <a:bodyPr/>
          <a:lstStyle/>
          <a:p>
            <a:fld id="{C2A59B24-3A01-D146-B7B5-169233B43F67}" type="datetime1">
              <a:rPr lang="it-IT" smtClean="0"/>
              <a:t>22/04/24</a:t>
            </a:fld>
            <a:endParaRPr lang="it-IT"/>
          </a:p>
        </p:txBody>
      </p:sp>
      <p:sp>
        <p:nvSpPr>
          <p:cNvPr id="5" name="Segnaposto piè di pagina 4">
            <a:extLst>
              <a:ext uri="{FF2B5EF4-FFF2-40B4-BE49-F238E27FC236}">
                <a16:creationId xmlns:a16="http://schemas.microsoft.com/office/drawing/2014/main" id="{338459A9-8F65-51D6-A99E-D315EDB447E7}"/>
              </a:ext>
            </a:extLst>
          </p:cNvPr>
          <p:cNvSpPr>
            <a:spLocks noGrp="1"/>
          </p:cNvSpPr>
          <p:nvPr>
            <p:ph type="ftr" sz="quarter" idx="11"/>
          </p:nvPr>
        </p:nvSpPr>
        <p:spPr/>
        <p:txBody>
          <a:bodyPr/>
          <a:lstStyle/>
          <a:p>
            <a:r>
              <a:rPr lang="it-IT"/>
              <a:t>Avv. Luca Manetti</a:t>
            </a:r>
          </a:p>
        </p:txBody>
      </p:sp>
      <p:sp>
        <p:nvSpPr>
          <p:cNvPr id="6" name="Segnaposto numero diapositiva 5">
            <a:extLst>
              <a:ext uri="{FF2B5EF4-FFF2-40B4-BE49-F238E27FC236}">
                <a16:creationId xmlns:a16="http://schemas.microsoft.com/office/drawing/2014/main" id="{28D7F14C-E60B-D6B2-4153-CE3E5F208E5D}"/>
              </a:ext>
            </a:extLst>
          </p:cNvPr>
          <p:cNvSpPr>
            <a:spLocks noGrp="1"/>
          </p:cNvSpPr>
          <p:nvPr>
            <p:ph type="sldNum" sz="quarter" idx="12"/>
          </p:nvPr>
        </p:nvSpPr>
        <p:spPr/>
        <p:txBody>
          <a:bodyPr/>
          <a:lstStyle/>
          <a:p>
            <a:fld id="{2D461169-DEB1-6E45-A2CA-B6D74FF9440F}" type="slidenum">
              <a:rPr lang="it-IT" smtClean="0"/>
              <a:t>‹N›</a:t>
            </a:fld>
            <a:endParaRPr lang="it-IT"/>
          </a:p>
        </p:txBody>
      </p:sp>
    </p:spTree>
    <p:extLst>
      <p:ext uri="{BB962C8B-B14F-4D97-AF65-F5344CB8AC3E}">
        <p14:creationId xmlns:p14="http://schemas.microsoft.com/office/powerpoint/2010/main" val="3472648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AC3025B-6852-7585-F511-E0A0B9FABCD5}"/>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696C6C2D-F4AE-B44F-8A21-9C11BFC7E5F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3CFC8AEA-2D6C-BF7C-8971-1C502BDBB051}"/>
              </a:ext>
            </a:extLst>
          </p:cNvPr>
          <p:cNvSpPr>
            <a:spLocks noGrp="1"/>
          </p:cNvSpPr>
          <p:nvPr>
            <p:ph type="dt" sz="half" idx="10"/>
          </p:nvPr>
        </p:nvSpPr>
        <p:spPr/>
        <p:txBody>
          <a:bodyPr/>
          <a:lstStyle/>
          <a:p>
            <a:fld id="{0C56AEA6-BE64-E54A-8FFF-735B26B366C1}" type="datetime1">
              <a:rPr lang="it-IT" smtClean="0"/>
              <a:t>22/04/24</a:t>
            </a:fld>
            <a:endParaRPr lang="it-IT"/>
          </a:p>
        </p:txBody>
      </p:sp>
      <p:sp>
        <p:nvSpPr>
          <p:cNvPr id="5" name="Segnaposto piè di pagina 4">
            <a:extLst>
              <a:ext uri="{FF2B5EF4-FFF2-40B4-BE49-F238E27FC236}">
                <a16:creationId xmlns:a16="http://schemas.microsoft.com/office/drawing/2014/main" id="{6A1C6D9B-5123-81CD-2DDC-449858CDFAFE}"/>
              </a:ext>
            </a:extLst>
          </p:cNvPr>
          <p:cNvSpPr>
            <a:spLocks noGrp="1"/>
          </p:cNvSpPr>
          <p:nvPr>
            <p:ph type="ftr" sz="quarter" idx="11"/>
          </p:nvPr>
        </p:nvSpPr>
        <p:spPr/>
        <p:txBody>
          <a:bodyPr/>
          <a:lstStyle/>
          <a:p>
            <a:r>
              <a:rPr lang="it-IT"/>
              <a:t>Avv. Luca Manetti</a:t>
            </a:r>
          </a:p>
        </p:txBody>
      </p:sp>
      <p:sp>
        <p:nvSpPr>
          <p:cNvPr id="6" name="Segnaposto numero diapositiva 5">
            <a:extLst>
              <a:ext uri="{FF2B5EF4-FFF2-40B4-BE49-F238E27FC236}">
                <a16:creationId xmlns:a16="http://schemas.microsoft.com/office/drawing/2014/main" id="{A4AEC7E1-D859-7246-6003-82DCCB3CB496}"/>
              </a:ext>
            </a:extLst>
          </p:cNvPr>
          <p:cNvSpPr>
            <a:spLocks noGrp="1"/>
          </p:cNvSpPr>
          <p:nvPr>
            <p:ph type="sldNum" sz="quarter" idx="12"/>
          </p:nvPr>
        </p:nvSpPr>
        <p:spPr/>
        <p:txBody>
          <a:bodyPr/>
          <a:lstStyle/>
          <a:p>
            <a:fld id="{2D461169-DEB1-6E45-A2CA-B6D74FF9440F}" type="slidenum">
              <a:rPr lang="it-IT" smtClean="0"/>
              <a:t>‹N›</a:t>
            </a:fld>
            <a:endParaRPr lang="it-IT"/>
          </a:p>
        </p:txBody>
      </p:sp>
    </p:spTree>
    <p:extLst>
      <p:ext uri="{BB962C8B-B14F-4D97-AF65-F5344CB8AC3E}">
        <p14:creationId xmlns:p14="http://schemas.microsoft.com/office/powerpoint/2010/main" val="327587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5D141D-5604-29B0-98E4-5A7950EDC9F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6DC6959-A8B2-1CED-9171-FCF66BCF3D9C}"/>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2165F1FC-B07B-9599-F689-C646A54DD2C1}"/>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8D6946DF-0FCF-E7AB-E8DE-1EA79961F6C1}"/>
              </a:ext>
            </a:extLst>
          </p:cNvPr>
          <p:cNvSpPr>
            <a:spLocks noGrp="1"/>
          </p:cNvSpPr>
          <p:nvPr>
            <p:ph type="dt" sz="half" idx="10"/>
          </p:nvPr>
        </p:nvSpPr>
        <p:spPr/>
        <p:txBody>
          <a:bodyPr/>
          <a:lstStyle/>
          <a:p>
            <a:fld id="{4F874220-BB75-DC43-A81F-E2FFF9FED6A8}" type="datetime1">
              <a:rPr lang="it-IT" smtClean="0"/>
              <a:t>22/04/24</a:t>
            </a:fld>
            <a:endParaRPr lang="it-IT"/>
          </a:p>
        </p:txBody>
      </p:sp>
      <p:sp>
        <p:nvSpPr>
          <p:cNvPr id="6" name="Segnaposto piè di pagina 5">
            <a:extLst>
              <a:ext uri="{FF2B5EF4-FFF2-40B4-BE49-F238E27FC236}">
                <a16:creationId xmlns:a16="http://schemas.microsoft.com/office/drawing/2014/main" id="{CD49AE57-68AC-56DD-9AAC-FF26D5063783}"/>
              </a:ext>
            </a:extLst>
          </p:cNvPr>
          <p:cNvSpPr>
            <a:spLocks noGrp="1"/>
          </p:cNvSpPr>
          <p:nvPr>
            <p:ph type="ftr" sz="quarter" idx="11"/>
          </p:nvPr>
        </p:nvSpPr>
        <p:spPr/>
        <p:txBody>
          <a:bodyPr/>
          <a:lstStyle/>
          <a:p>
            <a:r>
              <a:rPr lang="it-IT"/>
              <a:t>Avv. Luca Manetti</a:t>
            </a:r>
          </a:p>
        </p:txBody>
      </p:sp>
      <p:sp>
        <p:nvSpPr>
          <p:cNvPr id="7" name="Segnaposto numero diapositiva 6">
            <a:extLst>
              <a:ext uri="{FF2B5EF4-FFF2-40B4-BE49-F238E27FC236}">
                <a16:creationId xmlns:a16="http://schemas.microsoft.com/office/drawing/2014/main" id="{FFC3B1EB-A1E5-827A-C8BF-CC8DB0B24AA9}"/>
              </a:ext>
            </a:extLst>
          </p:cNvPr>
          <p:cNvSpPr>
            <a:spLocks noGrp="1"/>
          </p:cNvSpPr>
          <p:nvPr>
            <p:ph type="sldNum" sz="quarter" idx="12"/>
          </p:nvPr>
        </p:nvSpPr>
        <p:spPr/>
        <p:txBody>
          <a:bodyPr/>
          <a:lstStyle/>
          <a:p>
            <a:fld id="{2D461169-DEB1-6E45-A2CA-B6D74FF9440F}" type="slidenum">
              <a:rPr lang="it-IT" smtClean="0"/>
              <a:t>‹N›</a:t>
            </a:fld>
            <a:endParaRPr lang="it-IT"/>
          </a:p>
        </p:txBody>
      </p:sp>
    </p:spTree>
    <p:extLst>
      <p:ext uri="{BB962C8B-B14F-4D97-AF65-F5344CB8AC3E}">
        <p14:creationId xmlns:p14="http://schemas.microsoft.com/office/powerpoint/2010/main" val="470158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3904E2-2708-B9B5-0381-92F8B20F8355}"/>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B4C7D9AB-0558-A529-0BB0-5281E4AB294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650D3B39-43C7-AA7A-92F7-C914C3F02870}"/>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D533DAC8-27CA-DB36-D02A-35663E64468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73289D71-1A66-1CE3-8EA8-127A35152274}"/>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379D5C46-72ED-2ACB-3FD6-ADE4B44CEF1F}"/>
              </a:ext>
            </a:extLst>
          </p:cNvPr>
          <p:cNvSpPr>
            <a:spLocks noGrp="1"/>
          </p:cNvSpPr>
          <p:nvPr>
            <p:ph type="dt" sz="half" idx="10"/>
          </p:nvPr>
        </p:nvSpPr>
        <p:spPr/>
        <p:txBody>
          <a:bodyPr/>
          <a:lstStyle/>
          <a:p>
            <a:fld id="{E583B97F-CBC2-FC47-93BB-ED9C5F88C8D7}" type="datetime1">
              <a:rPr lang="it-IT" smtClean="0"/>
              <a:t>22/04/24</a:t>
            </a:fld>
            <a:endParaRPr lang="it-IT"/>
          </a:p>
        </p:txBody>
      </p:sp>
      <p:sp>
        <p:nvSpPr>
          <p:cNvPr id="8" name="Segnaposto piè di pagina 7">
            <a:extLst>
              <a:ext uri="{FF2B5EF4-FFF2-40B4-BE49-F238E27FC236}">
                <a16:creationId xmlns:a16="http://schemas.microsoft.com/office/drawing/2014/main" id="{49DD1A00-0F78-9763-8D3C-941E30DE832F}"/>
              </a:ext>
            </a:extLst>
          </p:cNvPr>
          <p:cNvSpPr>
            <a:spLocks noGrp="1"/>
          </p:cNvSpPr>
          <p:nvPr>
            <p:ph type="ftr" sz="quarter" idx="11"/>
          </p:nvPr>
        </p:nvSpPr>
        <p:spPr/>
        <p:txBody>
          <a:bodyPr/>
          <a:lstStyle/>
          <a:p>
            <a:r>
              <a:rPr lang="it-IT"/>
              <a:t>Avv. Luca Manetti</a:t>
            </a:r>
          </a:p>
        </p:txBody>
      </p:sp>
      <p:sp>
        <p:nvSpPr>
          <p:cNvPr id="9" name="Segnaposto numero diapositiva 8">
            <a:extLst>
              <a:ext uri="{FF2B5EF4-FFF2-40B4-BE49-F238E27FC236}">
                <a16:creationId xmlns:a16="http://schemas.microsoft.com/office/drawing/2014/main" id="{698938CD-9D86-58B5-10D0-905987A0FE45}"/>
              </a:ext>
            </a:extLst>
          </p:cNvPr>
          <p:cNvSpPr>
            <a:spLocks noGrp="1"/>
          </p:cNvSpPr>
          <p:nvPr>
            <p:ph type="sldNum" sz="quarter" idx="12"/>
          </p:nvPr>
        </p:nvSpPr>
        <p:spPr/>
        <p:txBody>
          <a:bodyPr/>
          <a:lstStyle/>
          <a:p>
            <a:fld id="{2D461169-DEB1-6E45-A2CA-B6D74FF9440F}" type="slidenum">
              <a:rPr lang="it-IT" smtClean="0"/>
              <a:t>‹N›</a:t>
            </a:fld>
            <a:endParaRPr lang="it-IT"/>
          </a:p>
        </p:txBody>
      </p:sp>
    </p:spTree>
    <p:extLst>
      <p:ext uri="{BB962C8B-B14F-4D97-AF65-F5344CB8AC3E}">
        <p14:creationId xmlns:p14="http://schemas.microsoft.com/office/powerpoint/2010/main" val="2310438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5E897E-3981-DBE3-8BE1-774915DA9656}"/>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C57C5D8E-2660-12A8-C5E7-486451E37DFD}"/>
              </a:ext>
            </a:extLst>
          </p:cNvPr>
          <p:cNvSpPr>
            <a:spLocks noGrp="1"/>
          </p:cNvSpPr>
          <p:nvPr>
            <p:ph type="dt" sz="half" idx="10"/>
          </p:nvPr>
        </p:nvSpPr>
        <p:spPr/>
        <p:txBody>
          <a:bodyPr/>
          <a:lstStyle/>
          <a:p>
            <a:fld id="{464FD0F5-5BDA-B145-B34B-A838717F3F32}" type="datetime1">
              <a:rPr lang="it-IT" smtClean="0"/>
              <a:t>22/04/24</a:t>
            </a:fld>
            <a:endParaRPr lang="it-IT"/>
          </a:p>
        </p:txBody>
      </p:sp>
      <p:sp>
        <p:nvSpPr>
          <p:cNvPr id="4" name="Segnaposto piè di pagina 3">
            <a:extLst>
              <a:ext uri="{FF2B5EF4-FFF2-40B4-BE49-F238E27FC236}">
                <a16:creationId xmlns:a16="http://schemas.microsoft.com/office/drawing/2014/main" id="{DCCD9D78-22C0-489F-F98B-63AC534CED51}"/>
              </a:ext>
            </a:extLst>
          </p:cNvPr>
          <p:cNvSpPr>
            <a:spLocks noGrp="1"/>
          </p:cNvSpPr>
          <p:nvPr>
            <p:ph type="ftr" sz="quarter" idx="11"/>
          </p:nvPr>
        </p:nvSpPr>
        <p:spPr/>
        <p:txBody>
          <a:bodyPr/>
          <a:lstStyle/>
          <a:p>
            <a:r>
              <a:rPr lang="it-IT"/>
              <a:t>Avv. Luca Manetti</a:t>
            </a:r>
          </a:p>
        </p:txBody>
      </p:sp>
      <p:sp>
        <p:nvSpPr>
          <p:cNvPr id="5" name="Segnaposto numero diapositiva 4">
            <a:extLst>
              <a:ext uri="{FF2B5EF4-FFF2-40B4-BE49-F238E27FC236}">
                <a16:creationId xmlns:a16="http://schemas.microsoft.com/office/drawing/2014/main" id="{DEE78179-E7AE-1A17-061D-5757C282A443}"/>
              </a:ext>
            </a:extLst>
          </p:cNvPr>
          <p:cNvSpPr>
            <a:spLocks noGrp="1"/>
          </p:cNvSpPr>
          <p:nvPr>
            <p:ph type="sldNum" sz="quarter" idx="12"/>
          </p:nvPr>
        </p:nvSpPr>
        <p:spPr/>
        <p:txBody>
          <a:bodyPr/>
          <a:lstStyle/>
          <a:p>
            <a:fld id="{2D461169-DEB1-6E45-A2CA-B6D74FF9440F}" type="slidenum">
              <a:rPr lang="it-IT" smtClean="0"/>
              <a:t>‹N›</a:t>
            </a:fld>
            <a:endParaRPr lang="it-IT"/>
          </a:p>
        </p:txBody>
      </p:sp>
    </p:spTree>
    <p:extLst>
      <p:ext uri="{BB962C8B-B14F-4D97-AF65-F5344CB8AC3E}">
        <p14:creationId xmlns:p14="http://schemas.microsoft.com/office/powerpoint/2010/main" val="36246630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2119B499-A99A-4998-BB77-FFE3737A4674}"/>
              </a:ext>
            </a:extLst>
          </p:cNvPr>
          <p:cNvSpPr>
            <a:spLocks noGrp="1"/>
          </p:cNvSpPr>
          <p:nvPr>
            <p:ph type="dt" sz="half" idx="10"/>
          </p:nvPr>
        </p:nvSpPr>
        <p:spPr/>
        <p:txBody>
          <a:bodyPr/>
          <a:lstStyle/>
          <a:p>
            <a:fld id="{72820889-FC52-8942-9782-0B721D49ACCC}" type="datetime1">
              <a:rPr lang="it-IT" smtClean="0"/>
              <a:t>22/04/24</a:t>
            </a:fld>
            <a:endParaRPr lang="it-IT"/>
          </a:p>
        </p:txBody>
      </p:sp>
      <p:sp>
        <p:nvSpPr>
          <p:cNvPr id="3" name="Segnaposto piè di pagina 2">
            <a:extLst>
              <a:ext uri="{FF2B5EF4-FFF2-40B4-BE49-F238E27FC236}">
                <a16:creationId xmlns:a16="http://schemas.microsoft.com/office/drawing/2014/main" id="{CBDBE03B-862A-C64E-532E-561D6BE4D53F}"/>
              </a:ext>
            </a:extLst>
          </p:cNvPr>
          <p:cNvSpPr>
            <a:spLocks noGrp="1"/>
          </p:cNvSpPr>
          <p:nvPr>
            <p:ph type="ftr" sz="quarter" idx="11"/>
          </p:nvPr>
        </p:nvSpPr>
        <p:spPr/>
        <p:txBody>
          <a:bodyPr/>
          <a:lstStyle/>
          <a:p>
            <a:r>
              <a:rPr lang="it-IT"/>
              <a:t>Avv. Luca Manetti</a:t>
            </a:r>
          </a:p>
        </p:txBody>
      </p:sp>
      <p:sp>
        <p:nvSpPr>
          <p:cNvPr id="4" name="Segnaposto numero diapositiva 3">
            <a:extLst>
              <a:ext uri="{FF2B5EF4-FFF2-40B4-BE49-F238E27FC236}">
                <a16:creationId xmlns:a16="http://schemas.microsoft.com/office/drawing/2014/main" id="{6B520B0F-42E9-6A0C-119D-2FB6B0EC5038}"/>
              </a:ext>
            </a:extLst>
          </p:cNvPr>
          <p:cNvSpPr>
            <a:spLocks noGrp="1"/>
          </p:cNvSpPr>
          <p:nvPr>
            <p:ph type="sldNum" sz="quarter" idx="12"/>
          </p:nvPr>
        </p:nvSpPr>
        <p:spPr/>
        <p:txBody>
          <a:bodyPr/>
          <a:lstStyle/>
          <a:p>
            <a:fld id="{2D461169-DEB1-6E45-A2CA-B6D74FF9440F}" type="slidenum">
              <a:rPr lang="it-IT" smtClean="0"/>
              <a:t>‹N›</a:t>
            </a:fld>
            <a:endParaRPr lang="it-IT"/>
          </a:p>
        </p:txBody>
      </p:sp>
    </p:spTree>
    <p:extLst>
      <p:ext uri="{BB962C8B-B14F-4D97-AF65-F5344CB8AC3E}">
        <p14:creationId xmlns:p14="http://schemas.microsoft.com/office/powerpoint/2010/main" val="2551186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34401DA-0FC1-297E-4250-EA0433FA2913}"/>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A0A38B8-D377-0FC9-3196-47E691FCFEA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9C17B3B7-3545-00C1-9B29-9DDE695BB2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6B82383B-F54B-3FCF-D0AD-B8D9F122178C}"/>
              </a:ext>
            </a:extLst>
          </p:cNvPr>
          <p:cNvSpPr>
            <a:spLocks noGrp="1"/>
          </p:cNvSpPr>
          <p:nvPr>
            <p:ph type="dt" sz="half" idx="10"/>
          </p:nvPr>
        </p:nvSpPr>
        <p:spPr/>
        <p:txBody>
          <a:bodyPr/>
          <a:lstStyle/>
          <a:p>
            <a:fld id="{2E5130E5-61E8-A249-866A-18877A1BF057}" type="datetime1">
              <a:rPr lang="it-IT" smtClean="0"/>
              <a:t>22/04/24</a:t>
            </a:fld>
            <a:endParaRPr lang="it-IT"/>
          </a:p>
        </p:txBody>
      </p:sp>
      <p:sp>
        <p:nvSpPr>
          <p:cNvPr id="6" name="Segnaposto piè di pagina 5">
            <a:extLst>
              <a:ext uri="{FF2B5EF4-FFF2-40B4-BE49-F238E27FC236}">
                <a16:creationId xmlns:a16="http://schemas.microsoft.com/office/drawing/2014/main" id="{4801689D-FBE6-15C5-2707-1A07D18E8BFA}"/>
              </a:ext>
            </a:extLst>
          </p:cNvPr>
          <p:cNvSpPr>
            <a:spLocks noGrp="1"/>
          </p:cNvSpPr>
          <p:nvPr>
            <p:ph type="ftr" sz="quarter" idx="11"/>
          </p:nvPr>
        </p:nvSpPr>
        <p:spPr/>
        <p:txBody>
          <a:bodyPr/>
          <a:lstStyle/>
          <a:p>
            <a:r>
              <a:rPr lang="it-IT"/>
              <a:t>Avv. Luca Manetti</a:t>
            </a:r>
          </a:p>
        </p:txBody>
      </p:sp>
      <p:sp>
        <p:nvSpPr>
          <p:cNvPr id="7" name="Segnaposto numero diapositiva 6">
            <a:extLst>
              <a:ext uri="{FF2B5EF4-FFF2-40B4-BE49-F238E27FC236}">
                <a16:creationId xmlns:a16="http://schemas.microsoft.com/office/drawing/2014/main" id="{5FE21414-8273-F7F4-2FFB-8817E7E2B271}"/>
              </a:ext>
            </a:extLst>
          </p:cNvPr>
          <p:cNvSpPr>
            <a:spLocks noGrp="1"/>
          </p:cNvSpPr>
          <p:nvPr>
            <p:ph type="sldNum" sz="quarter" idx="12"/>
          </p:nvPr>
        </p:nvSpPr>
        <p:spPr/>
        <p:txBody>
          <a:bodyPr/>
          <a:lstStyle/>
          <a:p>
            <a:fld id="{2D461169-DEB1-6E45-A2CA-B6D74FF9440F}" type="slidenum">
              <a:rPr lang="it-IT" smtClean="0"/>
              <a:t>‹N›</a:t>
            </a:fld>
            <a:endParaRPr lang="it-IT"/>
          </a:p>
        </p:txBody>
      </p:sp>
    </p:spTree>
    <p:extLst>
      <p:ext uri="{BB962C8B-B14F-4D97-AF65-F5344CB8AC3E}">
        <p14:creationId xmlns:p14="http://schemas.microsoft.com/office/powerpoint/2010/main" val="2276747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5695E31-3097-C56F-54A6-F80A7B2CF4FC}"/>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B7500BEE-5112-012D-E66E-657688212F6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2D01DC35-39A6-AA81-0250-706C3CEC03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61B97B6C-6A8C-0BBA-40BB-DD32FEE440A8}"/>
              </a:ext>
            </a:extLst>
          </p:cNvPr>
          <p:cNvSpPr>
            <a:spLocks noGrp="1"/>
          </p:cNvSpPr>
          <p:nvPr>
            <p:ph type="dt" sz="half" idx="10"/>
          </p:nvPr>
        </p:nvSpPr>
        <p:spPr/>
        <p:txBody>
          <a:bodyPr/>
          <a:lstStyle/>
          <a:p>
            <a:fld id="{12A7ED18-20BF-E745-92A7-894E75FB8BF4}" type="datetime1">
              <a:rPr lang="it-IT" smtClean="0"/>
              <a:t>22/04/24</a:t>
            </a:fld>
            <a:endParaRPr lang="it-IT"/>
          </a:p>
        </p:txBody>
      </p:sp>
      <p:sp>
        <p:nvSpPr>
          <p:cNvPr id="6" name="Segnaposto piè di pagina 5">
            <a:extLst>
              <a:ext uri="{FF2B5EF4-FFF2-40B4-BE49-F238E27FC236}">
                <a16:creationId xmlns:a16="http://schemas.microsoft.com/office/drawing/2014/main" id="{745D25D6-81AA-3524-0622-B28B805123BD}"/>
              </a:ext>
            </a:extLst>
          </p:cNvPr>
          <p:cNvSpPr>
            <a:spLocks noGrp="1"/>
          </p:cNvSpPr>
          <p:nvPr>
            <p:ph type="ftr" sz="quarter" idx="11"/>
          </p:nvPr>
        </p:nvSpPr>
        <p:spPr/>
        <p:txBody>
          <a:bodyPr/>
          <a:lstStyle/>
          <a:p>
            <a:r>
              <a:rPr lang="it-IT"/>
              <a:t>Avv. Luca Manetti</a:t>
            </a:r>
          </a:p>
        </p:txBody>
      </p:sp>
      <p:sp>
        <p:nvSpPr>
          <p:cNvPr id="7" name="Segnaposto numero diapositiva 6">
            <a:extLst>
              <a:ext uri="{FF2B5EF4-FFF2-40B4-BE49-F238E27FC236}">
                <a16:creationId xmlns:a16="http://schemas.microsoft.com/office/drawing/2014/main" id="{6D8978C1-F4B5-11F3-2833-A20D856CF06D}"/>
              </a:ext>
            </a:extLst>
          </p:cNvPr>
          <p:cNvSpPr>
            <a:spLocks noGrp="1"/>
          </p:cNvSpPr>
          <p:nvPr>
            <p:ph type="sldNum" sz="quarter" idx="12"/>
          </p:nvPr>
        </p:nvSpPr>
        <p:spPr/>
        <p:txBody>
          <a:bodyPr/>
          <a:lstStyle/>
          <a:p>
            <a:fld id="{2D461169-DEB1-6E45-A2CA-B6D74FF9440F}" type="slidenum">
              <a:rPr lang="it-IT" smtClean="0"/>
              <a:t>‹N›</a:t>
            </a:fld>
            <a:endParaRPr lang="it-IT"/>
          </a:p>
        </p:txBody>
      </p:sp>
    </p:spTree>
    <p:extLst>
      <p:ext uri="{BB962C8B-B14F-4D97-AF65-F5344CB8AC3E}">
        <p14:creationId xmlns:p14="http://schemas.microsoft.com/office/powerpoint/2010/main" val="15391812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AD542D4F-2476-65A0-23D4-63C4977BF28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52F74079-A92C-4DC2-9CBB-9D3B3F7593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1BAAA8A-7BB1-AA02-EC59-27B38542A12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690695-0421-4548-87C0-C6036D4994BE}" type="datetime1">
              <a:rPr lang="it-IT" smtClean="0"/>
              <a:t>22/04/24</a:t>
            </a:fld>
            <a:endParaRPr lang="it-IT"/>
          </a:p>
        </p:txBody>
      </p:sp>
      <p:sp>
        <p:nvSpPr>
          <p:cNvPr id="5" name="Segnaposto piè di pagina 4">
            <a:extLst>
              <a:ext uri="{FF2B5EF4-FFF2-40B4-BE49-F238E27FC236}">
                <a16:creationId xmlns:a16="http://schemas.microsoft.com/office/drawing/2014/main" id="{279E621B-7431-A3F5-A4C9-CEB5403DAF8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a:t>Avv. Luca Manetti</a:t>
            </a:r>
          </a:p>
        </p:txBody>
      </p:sp>
      <p:sp>
        <p:nvSpPr>
          <p:cNvPr id="6" name="Segnaposto numero diapositiva 5">
            <a:extLst>
              <a:ext uri="{FF2B5EF4-FFF2-40B4-BE49-F238E27FC236}">
                <a16:creationId xmlns:a16="http://schemas.microsoft.com/office/drawing/2014/main" id="{C65D44C5-E0CB-24F1-B6FB-53FF3720BCD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461169-DEB1-6E45-A2CA-B6D74FF9440F}" type="slidenum">
              <a:rPr lang="it-IT" smtClean="0"/>
              <a:t>‹N›</a:t>
            </a:fld>
            <a:endParaRPr lang="it-IT"/>
          </a:p>
        </p:txBody>
      </p:sp>
    </p:spTree>
    <p:extLst>
      <p:ext uri="{BB962C8B-B14F-4D97-AF65-F5344CB8AC3E}">
        <p14:creationId xmlns:p14="http://schemas.microsoft.com/office/powerpoint/2010/main" val="1616448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09CAA52-1CB6-7DD5-0119-53316F65B1CD}"/>
              </a:ext>
            </a:extLst>
          </p:cNvPr>
          <p:cNvSpPr>
            <a:spLocks noGrp="1"/>
          </p:cNvSpPr>
          <p:nvPr>
            <p:ph type="ctrTitle"/>
          </p:nvPr>
        </p:nvSpPr>
        <p:spPr/>
        <p:txBody>
          <a:bodyPr>
            <a:normAutofit fontScale="90000"/>
          </a:bodyPr>
          <a:lstStyle/>
          <a:p>
            <a:r>
              <a:rPr lang="it-IT" sz="4800" b="1" dirty="0">
                <a:solidFill>
                  <a:schemeClr val="accent1"/>
                </a:solidFill>
              </a:rPr>
              <a:t>D.Lgs. 36/2023</a:t>
            </a:r>
            <a:br>
              <a:rPr lang="it-IT" sz="4800" b="1" dirty="0">
                <a:solidFill>
                  <a:schemeClr val="accent1"/>
                </a:solidFill>
              </a:rPr>
            </a:br>
            <a:r>
              <a:rPr lang="it-IT" sz="4800" b="1" dirty="0">
                <a:solidFill>
                  <a:schemeClr val="accent1"/>
                </a:solidFill>
              </a:rPr>
              <a:t>Libro II Dell’appalto </a:t>
            </a:r>
            <a:br>
              <a:rPr lang="it-IT" sz="4800" b="1" dirty="0">
                <a:solidFill>
                  <a:schemeClr val="accent1"/>
                </a:solidFill>
              </a:rPr>
            </a:br>
            <a:r>
              <a:rPr lang="it-IT" sz="4800" b="1" dirty="0">
                <a:solidFill>
                  <a:schemeClr val="accent1"/>
                </a:solidFill>
              </a:rPr>
              <a:t>Parte II Dei contratti di importo inferiore alle soglie europee</a:t>
            </a:r>
          </a:p>
        </p:txBody>
      </p:sp>
      <p:sp>
        <p:nvSpPr>
          <p:cNvPr id="3" name="Sottotitolo 2">
            <a:extLst>
              <a:ext uri="{FF2B5EF4-FFF2-40B4-BE49-F238E27FC236}">
                <a16:creationId xmlns:a16="http://schemas.microsoft.com/office/drawing/2014/main" id="{5329C54B-0E96-5C8F-E6DE-C854542D5B40}"/>
              </a:ext>
            </a:extLst>
          </p:cNvPr>
          <p:cNvSpPr>
            <a:spLocks noGrp="1"/>
          </p:cNvSpPr>
          <p:nvPr>
            <p:ph type="subTitle" idx="1"/>
          </p:nvPr>
        </p:nvSpPr>
        <p:spPr/>
        <p:txBody>
          <a:bodyPr>
            <a:noAutofit/>
          </a:bodyPr>
          <a:lstStyle/>
          <a:p>
            <a:endParaRPr lang="it-IT" sz="4000" b="1" dirty="0">
              <a:solidFill>
                <a:schemeClr val="accent1"/>
              </a:solidFill>
            </a:endParaRPr>
          </a:p>
          <a:p>
            <a:r>
              <a:rPr lang="it-IT" sz="4000" b="1" dirty="0">
                <a:solidFill>
                  <a:schemeClr val="accent1"/>
                </a:solidFill>
              </a:rPr>
              <a:t>Principi e Procedure sottosoglia</a:t>
            </a:r>
            <a:endParaRPr lang="it-IT" sz="3200" dirty="0">
              <a:solidFill>
                <a:schemeClr val="accent1"/>
              </a:solidFill>
            </a:endParaRPr>
          </a:p>
        </p:txBody>
      </p:sp>
      <p:sp>
        <p:nvSpPr>
          <p:cNvPr id="5" name="Segnaposto piè di pagina 4">
            <a:extLst>
              <a:ext uri="{FF2B5EF4-FFF2-40B4-BE49-F238E27FC236}">
                <a16:creationId xmlns:a16="http://schemas.microsoft.com/office/drawing/2014/main" id="{0F06ED9B-1739-974A-8D1C-EF1E22E49B71}"/>
              </a:ext>
            </a:extLst>
          </p:cNvPr>
          <p:cNvSpPr>
            <a:spLocks noGrp="1"/>
          </p:cNvSpPr>
          <p:nvPr>
            <p:ph type="ftr" sz="quarter" idx="11"/>
          </p:nvPr>
        </p:nvSpPr>
        <p:spPr/>
        <p:txBody>
          <a:bodyPr/>
          <a:lstStyle/>
          <a:p>
            <a:r>
              <a:rPr lang="it-IT" sz="1800" dirty="0">
                <a:solidFill>
                  <a:schemeClr val="accent1"/>
                </a:solidFill>
              </a:rPr>
              <a:t>Avv. Luca Manetti</a:t>
            </a:r>
          </a:p>
        </p:txBody>
      </p:sp>
      <p:sp>
        <p:nvSpPr>
          <p:cNvPr id="6" name="Segnaposto data 5">
            <a:extLst>
              <a:ext uri="{FF2B5EF4-FFF2-40B4-BE49-F238E27FC236}">
                <a16:creationId xmlns:a16="http://schemas.microsoft.com/office/drawing/2014/main" id="{DE0A4D31-AAF5-1F42-9578-8F914E79768A}"/>
              </a:ext>
            </a:extLst>
          </p:cNvPr>
          <p:cNvSpPr>
            <a:spLocks noGrp="1"/>
          </p:cNvSpPr>
          <p:nvPr>
            <p:ph type="dt" sz="half" idx="10"/>
          </p:nvPr>
        </p:nvSpPr>
        <p:spPr/>
        <p:txBody>
          <a:bodyPr/>
          <a:lstStyle/>
          <a:p>
            <a:fld id="{013CF9D6-25F9-104F-92DA-71953C1075D9}" type="datetime1">
              <a:rPr lang="it-IT" smtClean="0"/>
              <a:t>22/04/24</a:t>
            </a:fld>
            <a:endParaRPr lang="it-IT"/>
          </a:p>
        </p:txBody>
      </p:sp>
      <p:sp>
        <p:nvSpPr>
          <p:cNvPr id="7" name="Segnaposto numero diapositiva 6">
            <a:extLst>
              <a:ext uri="{FF2B5EF4-FFF2-40B4-BE49-F238E27FC236}">
                <a16:creationId xmlns:a16="http://schemas.microsoft.com/office/drawing/2014/main" id="{0FAE6F09-3EA3-E501-13F0-2D4ABFBF3888}"/>
              </a:ext>
            </a:extLst>
          </p:cNvPr>
          <p:cNvSpPr>
            <a:spLocks noGrp="1"/>
          </p:cNvSpPr>
          <p:nvPr>
            <p:ph type="sldNum" sz="quarter" idx="12"/>
          </p:nvPr>
        </p:nvSpPr>
        <p:spPr/>
        <p:txBody>
          <a:bodyPr/>
          <a:lstStyle/>
          <a:p>
            <a:fld id="{2D461169-DEB1-6E45-A2CA-B6D74FF9440F}" type="slidenum">
              <a:rPr lang="it-IT" smtClean="0"/>
              <a:t>1</a:t>
            </a:fld>
            <a:endParaRPr lang="it-IT"/>
          </a:p>
        </p:txBody>
      </p:sp>
    </p:spTree>
    <p:extLst>
      <p:ext uri="{BB962C8B-B14F-4D97-AF65-F5344CB8AC3E}">
        <p14:creationId xmlns:p14="http://schemas.microsoft.com/office/powerpoint/2010/main" val="2837383639"/>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200" y="365126"/>
            <a:ext cx="7974204" cy="557664"/>
          </a:xfrm>
        </p:spPr>
        <p:txBody>
          <a:bodyPr>
            <a:noAutofit/>
          </a:bodyPr>
          <a:lstStyle/>
          <a:p>
            <a:pPr algn="just"/>
            <a:r>
              <a:rPr lang="it-IT" sz="2800" b="1" dirty="0">
                <a:solidFill>
                  <a:schemeClr val="accent1"/>
                </a:solidFill>
              </a:rPr>
              <a:t>Art. 49 Il principio di rotazione</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257800" cy="5010893"/>
          </a:xfrm>
        </p:spPr>
        <p:txBody>
          <a:bodyPr>
            <a:normAutofit/>
          </a:bodyPr>
          <a:lstStyle/>
          <a:p>
            <a:pPr marL="0" indent="0" algn="ctr">
              <a:buNone/>
            </a:pPr>
            <a:r>
              <a:rPr lang="it-IT" sz="2000" b="1" kern="0" dirty="0">
                <a:solidFill>
                  <a:srgbClr val="4472C4"/>
                </a:solidFill>
                <a:latin typeface="Cambria" panose="02040503050406030204" pitchFamily="18" charset="0"/>
                <a:ea typeface="Times New Roman" panose="02020603050405020304" pitchFamily="18" charset="0"/>
                <a:cs typeface="Times New Roman" panose="02020603050405020304" pitchFamily="18" charset="0"/>
              </a:rPr>
              <a:t>I</a:t>
            </a:r>
            <a:r>
              <a:rPr lang="it-IT" sz="2000" b="1"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rPr>
              <a:t>n continuità̀</a:t>
            </a:r>
            <a:endParaRPr lang="it-IT" sz="2000"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2000" kern="0" dirty="0">
                <a:solidFill>
                  <a:srgbClr val="4472C4"/>
                </a:solidFill>
                <a:latin typeface="Cambria" panose="02040503050406030204" pitchFamily="18" charset="0"/>
                <a:ea typeface="Times New Roman" panose="02020603050405020304" pitchFamily="18" charset="0"/>
                <a:cs typeface="Times New Roman" panose="02020603050405020304" pitchFamily="18" charset="0"/>
              </a:rPr>
              <a:t>P</a:t>
            </a:r>
            <a:r>
              <a:rPr lang="it-IT" sz="2000"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rPr>
              <a:t>rincipio di rotazione nella </a:t>
            </a:r>
            <a:r>
              <a:rPr lang="it-IT" sz="2000" b="1"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rPr>
              <a:t>fase degli inviti</a:t>
            </a:r>
            <a:r>
              <a:rPr lang="it-IT" sz="2000"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rPr>
              <a:t>, (Consiglio di Stato, sez. V., 12 giugno 2019, n. 3943)</a:t>
            </a:r>
          </a:p>
          <a:p>
            <a:pPr algn="just"/>
            <a:endParaRPr lang="it-IT" sz="2000" kern="0" dirty="0">
              <a:solidFill>
                <a:srgbClr val="4472C4"/>
              </a:solidFill>
              <a:latin typeface="Cambria" panose="02040503050406030204" pitchFamily="18" charset="0"/>
              <a:cs typeface="Times New Roman" panose="02020603050405020304" pitchFamily="18" charset="0"/>
            </a:endParaRPr>
          </a:p>
          <a:p>
            <a:pPr algn="just"/>
            <a:r>
              <a:rPr lang="it-IT" sz="2000" kern="0" dirty="0">
                <a:solidFill>
                  <a:srgbClr val="4472C4"/>
                </a:solidFill>
                <a:latin typeface="Cambria" panose="02040503050406030204" pitchFamily="18" charset="0"/>
                <a:cs typeface="Times New Roman" panose="02020603050405020304" pitchFamily="18" charset="0"/>
              </a:rPr>
              <a:t>Espressione della continuità sono i commi 2, 3, 5.</a:t>
            </a:r>
          </a:p>
          <a:p>
            <a:pPr marL="0" indent="0" algn="just">
              <a:buNone/>
            </a:pPr>
            <a:endParaRPr lang="it-IT" sz="2000" b="1" kern="0" dirty="0">
              <a:solidFill>
                <a:srgbClr val="4472C4"/>
              </a:solidFill>
              <a:latin typeface="Cambria" panose="02040503050406030204" pitchFamily="18" charset="0"/>
              <a:cs typeface="Times New Roman" panose="02020603050405020304" pitchFamily="18" charset="0"/>
            </a:endParaRPr>
          </a:p>
          <a:p>
            <a:pPr algn="just"/>
            <a:r>
              <a:rPr lang="it-IT" sz="2000" kern="0" dirty="0">
                <a:solidFill>
                  <a:srgbClr val="4472C4"/>
                </a:solidFill>
                <a:latin typeface="Cambria" panose="02040503050406030204" pitchFamily="18" charset="0"/>
                <a:ea typeface="Times New Roman" panose="02020603050405020304" pitchFamily="18" charset="0"/>
                <a:cs typeface="Times New Roman" panose="02020603050405020304" pitchFamily="18" charset="0"/>
              </a:rPr>
              <a:t>I</a:t>
            </a:r>
            <a:r>
              <a:rPr lang="it-IT" sz="2000"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rPr>
              <a:t>l principio di rotazione si applica con riferimento all’affidamento immediatamente precedente (comma 2)</a:t>
            </a:r>
          </a:p>
          <a:p>
            <a:pPr marL="0" indent="0" algn="just">
              <a:buNone/>
            </a:pPr>
            <a:endParaRPr lang="it-IT" sz="2000" kern="100" dirty="0">
              <a:effectLst/>
              <a:latin typeface="Cambria" panose="02040503050406030204" pitchFamily="18" charset="0"/>
              <a:ea typeface="Calibri" panose="020F0502020204030204" pitchFamily="34" charset="0"/>
              <a:cs typeface="Times New Roman" panose="02020603050405020304" pitchFamily="18" charset="0"/>
            </a:endParaRPr>
          </a:p>
          <a:p>
            <a:pPr marL="0" indent="0" algn="just">
              <a:buNone/>
            </a:pPr>
            <a:endParaRPr lang="it-IT" dirty="0"/>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a:bodyPr>
          <a:lstStyle/>
          <a:p>
            <a:pPr marL="0" indent="0" algn="ctr">
              <a:buNone/>
            </a:pPr>
            <a:endParaRPr lang="it-IT" sz="1200" i="1" dirty="0">
              <a:solidFill>
                <a:srgbClr val="474747"/>
              </a:solidFill>
              <a:effectLst/>
              <a:latin typeface="Helvetica" pitchFamily="2" charset="0"/>
            </a:endParaRPr>
          </a:p>
          <a:p>
            <a:pPr marL="0" indent="0" algn="ctr">
              <a:buNone/>
            </a:pPr>
            <a:endParaRPr lang="it-IT" sz="1200" i="1" dirty="0">
              <a:solidFill>
                <a:srgbClr val="474747"/>
              </a:solidFill>
              <a:latin typeface="Helvetica" pitchFamily="2" charset="0"/>
            </a:endParaRPr>
          </a:p>
          <a:p>
            <a:pPr marL="0" indent="0" algn="ctr">
              <a:buNone/>
            </a:pPr>
            <a:endParaRPr lang="it-IT" sz="1200" i="1" dirty="0">
              <a:solidFill>
                <a:srgbClr val="474747"/>
              </a:solidFill>
              <a:effectLst/>
              <a:latin typeface="Helvetica" pitchFamily="2" charset="0"/>
            </a:endParaRPr>
          </a:p>
          <a:p>
            <a:pPr marL="0" indent="0" algn="ctr">
              <a:buNone/>
            </a:pPr>
            <a:endParaRPr lang="it-IT" sz="1200" i="1" dirty="0">
              <a:solidFill>
                <a:srgbClr val="474747"/>
              </a:solidFill>
              <a:latin typeface="Helvetica" pitchFamily="2" charset="0"/>
            </a:endParaRPr>
          </a:p>
          <a:p>
            <a:pPr marL="0" indent="0" algn="ctr">
              <a:buNone/>
            </a:pPr>
            <a:r>
              <a:rPr lang="it-IT" sz="1800" i="1" kern="100" dirty="0">
                <a:solidFill>
                  <a:srgbClr val="FF0000"/>
                </a:solidFill>
                <a:effectLst/>
                <a:latin typeface="Cambria" panose="02040503050406030204" pitchFamily="18" charset="0"/>
                <a:ea typeface="Calibri" panose="020F0502020204030204" pitchFamily="34" charset="0"/>
                <a:cs typeface="Times New Roman" panose="02020603050405020304" pitchFamily="18" charset="0"/>
              </a:rPr>
              <a:t>Comma 2</a:t>
            </a:r>
          </a:p>
          <a:p>
            <a:pPr marL="0" indent="0" algn="just">
              <a:buNone/>
            </a:pPr>
            <a:r>
              <a:rPr lang="it-IT" sz="1800" i="1" kern="100" dirty="0">
                <a:solidFill>
                  <a:srgbClr val="FF0000"/>
                </a:solidFill>
                <a:effectLst/>
                <a:latin typeface="Cambria" panose="02040503050406030204" pitchFamily="18" charset="0"/>
                <a:ea typeface="Calibri" panose="020F0502020204030204" pitchFamily="34" charset="0"/>
                <a:cs typeface="Times New Roman" panose="02020603050405020304" pitchFamily="18" charset="0"/>
              </a:rPr>
              <a:t>In applicazione del principio di rotazione è vietato l'affidamento o l'aggiudicazione di un appalto al contraente uscente nei casi in cui due consecutivi affidamenti abbiano a oggetto una commessa rientrante nello stesso settore merceologico, oppure nella stessa categoria di opere, oppure nello stesso settore di servizi.</a:t>
            </a:r>
          </a:p>
          <a:p>
            <a:pPr marL="0" indent="0" algn="just">
              <a:buNone/>
            </a:pPr>
            <a:endParaRPr lang="it-IT" sz="1800" kern="0" dirty="0">
              <a:solidFill>
                <a:srgbClr val="4472C4"/>
              </a:solidFill>
              <a:effectLst/>
              <a:latin typeface="Garamond" panose="02020404030301010803" pitchFamily="18" charset="0"/>
              <a:ea typeface="Times New Roman" panose="02020603050405020304" pitchFamily="18" charset="0"/>
              <a:cs typeface="Times New Roman" panose="02020603050405020304" pitchFamily="18" charset="0"/>
            </a:endParaRPr>
          </a:p>
          <a:p>
            <a:pPr marL="0" indent="0" algn="just">
              <a:buNone/>
            </a:pPr>
            <a:endParaRPr lang="it-IT" sz="2000" kern="100" dirty="0">
              <a:solidFill>
                <a:srgbClr val="FF0000"/>
              </a:solidFill>
              <a:effectLst/>
              <a:latin typeface="Fira Sans" panose="020B0503050000020004" pitchFamily="34" charset="0"/>
              <a:ea typeface="Calibri" panose="020F0502020204030204" pitchFamily="34" charset="0"/>
              <a:cs typeface="Times New Roman" panose="02020603050405020304" pitchFamily="18" charset="0"/>
            </a:endParaRPr>
          </a:p>
        </p:txBody>
      </p:sp>
      <p:sp>
        <p:nvSpPr>
          <p:cNvPr id="2" name="Segnaposto piè di pagina 1">
            <a:extLst>
              <a:ext uri="{FF2B5EF4-FFF2-40B4-BE49-F238E27FC236}">
                <a16:creationId xmlns:a16="http://schemas.microsoft.com/office/drawing/2014/main" id="{B5B41013-6CFB-3AE7-7283-E06C762B1F47}"/>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6DF16F14-4CA5-71D0-C990-92AFA649A19B}"/>
              </a:ext>
            </a:extLst>
          </p:cNvPr>
          <p:cNvSpPr>
            <a:spLocks noGrp="1"/>
          </p:cNvSpPr>
          <p:nvPr>
            <p:ph type="dt" sz="half" idx="10"/>
          </p:nvPr>
        </p:nvSpPr>
        <p:spPr/>
        <p:txBody>
          <a:bodyPr/>
          <a:lstStyle/>
          <a:p>
            <a:fld id="{98D36FC6-77B2-0F44-A065-DE32FB4DE06E}" type="datetime1">
              <a:rPr lang="it-IT" smtClean="0"/>
              <a:t>22/04/24</a:t>
            </a:fld>
            <a:endParaRPr lang="it-IT"/>
          </a:p>
        </p:txBody>
      </p:sp>
      <p:sp>
        <p:nvSpPr>
          <p:cNvPr id="7" name="Segnaposto numero diapositiva 6">
            <a:extLst>
              <a:ext uri="{FF2B5EF4-FFF2-40B4-BE49-F238E27FC236}">
                <a16:creationId xmlns:a16="http://schemas.microsoft.com/office/drawing/2014/main" id="{5713173E-90EC-C53B-F5D3-2009F3CBE68A}"/>
              </a:ext>
            </a:extLst>
          </p:cNvPr>
          <p:cNvSpPr>
            <a:spLocks noGrp="1"/>
          </p:cNvSpPr>
          <p:nvPr>
            <p:ph type="sldNum" sz="quarter" idx="12"/>
          </p:nvPr>
        </p:nvSpPr>
        <p:spPr/>
        <p:txBody>
          <a:bodyPr/>
          <a:lstStyle/>
          <a:p>
            <a:fld id="{2D461169-DEB1-6E45-A2CA-B6D74FF9440F}" type="slidenum">
              <a:rPr lang="it-IT" smtClean="0"/>
              <a:t>10</a:t>
            </a:fld>
            <a:endParaRPr lang="it-IT"/>
          </a:p>
        </p:txBody>
      </p:sp>
    </p:spTree>
    <p:extLst>
      <p:ext uri="{BB962C8B-B14F-4D97-AF65-F5344CB8AC3E}">
        <p14:creationId xmlns:p14="http://schemas.microsoft.com/office/powerpoint/2010/main" val="3243694393"/>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200" y="365126"/>
            <a:ext cx="7974204" cy="557664"/>
          </a:xfrm>
        </p:spPr>
        <p:txBody>
          <a:bodyPr>
            <a:noAutofit/>
          </a:bodyPr>
          <a:lstStyle/>
          <a:p>
            <a:pPr algn="just"/>
            <a:r>
              <a:rPr lang="it-IT" sz="2800" b="1" dirty="0">
                <a:solidFill>
                  <a:schemeClr val="accent1"/>
                </a:solidFill>
              </a:rPr>
              <a:t>Art. 49 Il principio di rotazione</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Autofit/>
          </a:bodyPr>
          <a:lstStyle/>
          <a:p>
            <a:pPr algn="just"/>
            <a:endParaRPr lang="it-IT" sz="2000" kern="0" dirty="0">
              <a:solidFill>
                <a:srgbClr val="4472C4"/>
              </a:solidFill>
              <a:latin typeface="Cambria" panose="02040503050406030204" pitchFamily="18" charset="0"/>
              <a:ea typeface="Times New Roman" panose="02020603050405020304" pitchFamily="18" charset="0"/>
              <a:cs typeface="Times New Roman" panose="02020603050405020304" pitchFamily="18" charset="0"/>
            </a:endParaRPr>
          </a:p>
          <a:p>
            <a:pPr algn="just"/>
            <a:endParaRPr lang="it-IT" sz="2000" kern="0" dirty="0">
              <a:solidFill>
                <a:srgbClr val="4472C4"/>
              </a:solidFill>
              <a:latin typeface="Cambria" panose="02040503050406030204" pitchFamily="18" charset="0"/>
              <a:ea typeface="Times New Roman" panose="02020603050405020304" pitchFamily="18" charset="0"/>
              <a:cs typeface="Times New Roman" panose="02020603050405020304" pitchFamily="18" charset="0"/>
            </a:endParaRPr>
          </a:p>
          <a:p>
            <a:pPr algn="just"/>
            <a:endParaRPr lang="it-IT" sz="2000" kern="0" dirty="0">
              <a:solidFill>
                <a:srgbClr val="4472C4"/>
              </a:solidFill>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2000" kern="0" dirty="0">
                <a:solidFill>
                  <a:srgbClr val="4472C4"/>
                </a:solidFill>
                <a:latin typeface="Cambria" panose="02040503050406030204" pitchFamily="18" charset="0"/>
                <a:ea typeface="Times New Roman" panose="02020603050405020304" pitchFamily="18" charset="0"/>
                <a:cs typeface="Times New Roman" panose="02020603050405020304" pitchFamily="18" charset="0"/>
              </a:rPr>
              <a:t>R</a:t>
            </a:r>
            <a:r>
              <a:rPr lang="it-IT" sz="2000"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rPr>
              <a:t>ipartire gli affidamenti in fasce (comma 3)</a:t>
            </a:r>
          </a:p>
          <a:p>
            <a:pPr algn="just"/>
            <a:endParaRPr lang="it-IT" sz="2000"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endParaRPr lang="it-IT" sz="2000" kern="0" dirty="0">
              <a:solidFill>
                <a:srgbClr val="4472C4"/>
              </a:solidFill>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2000"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rPr>
              <a:t>Il principio di rotazione non si applica quando l’indagine di mercato sia stata effettuata senza porre limiti al numero di operatori economici, in possesso dei requisiti richiesti, da invitare alla successiva procedura negoziata</a:t>
            </a:r>
            <a:r>
              <a:rPr lang="it-IT" sz="2000" kern="0" dirty="0">
                <a:solidFill>
                  <a:srgbClr val="4472C4"/>
                </a:solidFill>
                <a:latin typeface="Cambria" panose="02040503050406030204" pitchFamily="18" charset="0"/>
                <a:ea typeface="Times New Roman" panose="02020603050405020304" pitchFamily="18" charset="0"/>
                <a:cs typeface="Times New Roman" panose="02020603050405020304" pitchFamily="18" charset="0"/>
              </a:rPr>
              <a:t> (comma 4)</a:t>
            </a:r>
            <a:endParaRPr lang="it-IT" sz="2000"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endParaRPr>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a:bodyPr>
          <a:lstStyle/>
          <a:p>
            <a:pPr marL="0" indent="0" algn="ctr">
              <a:buNone/>
            </a:pPr>
            <a:endParaRPr lang="it-IT" sz="1200" i="1" dirty="0">
              <a:solidFill>
                <a:srgbClr val="474747"/>
              </a:solidFill>
              <a:latin typeface="Helvetica" pitchFamily="2" charset="0"/>
            </a:endParaRPr>
          </a:p>
          <a:p>
            <a:pPr marL="0" indent="0" algn="ctr">
              <a:buNone/>
            </a:pPr>
            <a:r>
              <a:rPr lang="it-IT" sz="1800" i="1" dirty="0">
                <a:solidFill>
                  <a:srgbClr val="FF0000"/>
                </a:solidFill>
                <a:effectLst/>
                <a:latin typeface="Cambria" panose="02040503050406030204" pitchFamily="18" charset="0"/>
              </a:rPr>
              <a:t>Comma 3</a:t>
            </a:r>
          </a:p>
          <a:p>
            <a:pPr marL="0" indent="0" algn="just">
              <a:buNone/>
            </a:pPr>
            <a:r>
              <a:rPr lang="it-IT" sz="1800" i="1" dirty="0">
                <a:solidFill>
                  <a:srgbClr val="FF0000"/>
                </a:solidFill>
                <a:effectLst/>
                <a:latin typeface="Cambria" panose="02040503050406030204" pitchFamily="18" charset="0"/>
              </a:rPr>
              <a:t>La stazione appaltante può ripartire gli affidamenti in fasce in base al valore economico. In tale caso il divieto di affidamento o di aggiudicazione si applica con riferimento a ciascuna fascia, fatto salvo quanto previsto dai commi 4, 5 e 6.</a:t>
            </a:r>
          </a:p>
          <a:p>
            <a:pPr marL="0" indent="0" algn="ctr">
              <a:buNone/>
            </a:pPr>
            <a:r>
              <a:rPr lang="it-IT" sz="1800" i="1" dirty="0">
                <a:solidFill>
                  <a:srgbClr val="FF0000"/>
                </a:solidFill>
                <a:effectLst/>
                <a:latin typeface="Cambria" panose="02040503050406030204" pitchFamily="18" charset="0"/>
              </a:rPr>
              <a:t>Comma 5</a:t>
            </a:r>
          </a:p>
          <a:p>
            <a:pPr marL="0" indent="0" algn="just">
              <a:buNone/>
            </a:pPr>
            <a:r>
              <a:rPr lang="it-IT" sz="1800" i="1" dirty="0">
                <a:solidFill>
                  <a:srgbClr val="FF0000"/>
                </a:solidFill>
                <a:effectLst/>
                <a:latin typeface="Cambria" panose="02040503050406030204" pitchFamily="18" charset="0"/>
              </a:rPr>
              <a:t>Per i contratti affidati con le procedure di cui all'articolo 50, comma 1, lettere c), d) ed e), le stazioni appaltanti non applicano il principio di rotazione quando l' indagine di mercato sia stata effettuata senza porre limiti al numero di operatori economici in possesso dei requisiti richiesti da invitare alla successiva procedura negoziata.</a:t>
            </a:r>
          </a:p>
          <a:p>
            <a:pPr marL="0" indent="0" algn="just">
              <a:buNone/>
            </a:pPr>
            <a:endParaRPr lang="it-IT" sz="1700"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indent="0" algn="just">
              <a:buNone/>
            </a:pPr>
            <a:endParaRPr lang="it-IT" sz="2000" kern="100" dirty="0">
              <a:solidFill>
                <a:srgbClr val="FF0000"/>
              </a:solidFill>
              <a:effectLst/>
              <a:latin typeface="Fira Sans" panose="020B0503050000020004" pitchFamily="34" charset="0"/>
              <a:ea typeface="Calibri" panose="020F0502020204030204" pitchFamily="34" charset="0"/>
              <a:cs typeface="Times New Roman" panose="02020603050405020304" pitchFamily="18" charset="0"/>
            </a:endParaRPr>
          </a:p>
        </p:txBody>
      </p:sp>
      <p:sp>
        <p:nvSpPr>
          <p:cNvPr id="2" name="Segnaposto piè di pagina 1">
            <a:extLst>
              <a:ext uri="{FF2B5EF4-FFF2-40B4-BE49-F238E27FC236}">
                <a16:creationId xmlns:a16="http://schemas.microsoft.com/office/drawing/2014/main" id="{B5B41013-6CFB-3AE7-7283-E06C762B1F47}"/>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6DF16F14-4CA5-71D0-C990-92AFA649A19B}"/>
              </a:ext>
            </a:extLst>
          </p:cNvPr>
          <p:cNvSpPr>
            <a:spLocks noGrp="1"/>
          </p:cNvSpPr>
          <p:nvPr>
            <p:ph type="dt" sz="half" idx="10"/>
          </p:nvPr>
        </p:nvSpPr>
        <p:spPr/>
        <p:txBody>
          <a:bodyPr/>
          <a:lstStyle/>
          <a:p>
            <a:fld id="{98D36FC6-77B2-0F44-A065-DE32FB4DE06E}" type="datetime1">
              <a:rPr lang="it-IT" smtClean="0"/>
              <a:t>22/04/24</a:t>
            </a:fld>
            <a:endParaRPr lang="it-IT"/>
          </a:p>
        </p:txBody>
      </p:sp>
      <p:sp>
        <p:nvSpPr>
          <p:cNvPr id="7" name="Segnaposto numero diapositiva 6">
            <a:extLst>
              <a:ext uri="{FF2B5EF4-FFF2-40B4-BE49-F238E27FC236}">
                <a16:creationId xmlns:a16="http://schemas.microsoft.com/office/drawing/2014/main" id="{5713173E-90EC-C53B-F5D3-2009F3CBE68A}"/>
              </a:ext>
            </a:extLst>
          </p:cNvPr>
          <p:cNvSpPr>
            <a:spLocks noGrp="1"/>
          </p:cNvSpPr>
          <p:nvPr>
            <p:ph type="sldNum" sz="quarter" idx="12"/>
          </p:nvPr>
        </p:nvSpPr>
        <p:spPr/>
        <p:txBody>
          <a:bodyPr/>
          <a:lstStyle/>
          <a:p>
            <a:fld id="{2D461169-DEB1-6E45-A2CA-B6D74FF9440F}" type="slidenum">
              <a:rPr lang="it-IT" smtClean="0"/>
              <a:t>11</a:t>
            </a:fld>
            <a:endParaRPr lang="it-IT"/>
          </a:p>
        </p:txBody>
      </p:sp>
    </p:spTree>
    <p:extLst>
      <p:ext uri="{BB962C8B-B14F-4D97-AF65-F5344CB8AC3E}">
        <p14:creationId xmlns:p14="http://schemas.microsoft.com/office/powerpoint/2010/main" val="2173719658"/>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200" y="365126"/>
            <a:ext cx="7974204" cy="557664"/>
          </a:xfrm>
        </p:spPr>
        <p:txBody>
          <a:bodyPr>
            <a:noAutofit/>
          </a:bodyPr>
          <a:lstStyle/>
          <a:p>
            <a:pPr algn="just"/>
            <a:r>
              <a:rPr lang="it-IT" sz="2800" b="1" dirty="0">
                <a:solidFill>
                  <a:schemeClr val="accent1"/>
                </a:solidFill>
              </a:rPr>
              <a:t>Art. 49 Il principio di rotazione - giurisprudenza</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rmAutofit/>
          </a:bodyPr>
          <a:lstStyle/>
          <a:p>
            <a:pPr marL="0" indent="0" algn="ctr">
              <a:buNone/>
            </a:pPr>
            <a:r>
              <a:rPr lang="it-IT" sz="2000" b="1"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rPr>
              <a:t>Il principio</a:t>
            </a:r>
          </a:p>
          <a:p>
            <a:pPr algn="just"/>
            <a:endParaRPr lang="it-IT" sz="2000" kern="0" dirty="0">
              <a:solidFill>
                <a:srgbClr val="4472C4"/>
              </a:solidFill>
              <a:latin typeface="Cambria" panose="02040503050406030204" pitchFamily="18" charset="0"/>
              <a:ea typeface="Times New Roman" panose="02020603050405020304" pitchFamily="18" charset="0"/>
              <a:cs typeface="Times New Roman" panose="02020603050405020304" pitchFamily="18" charset="0"/>
            </a:endParaRPr>
          </a:p>
          <a:p>
            <a:pPr algn="just"/>
            <a:endParaRPr lang="it-IT" sz="2000" kern="0" dirty="0">
              <a:solidFill>
                <a:srgbClr val="4472C4"/>
              </a:solidFill>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2000" kern="0" dirty="0">
                <a:solidFill>
                  <a:srgbClr val="4472C4"/>
                </a:solidFill>
                <a:latin typeface="Cambria" panose="02040503050406030204" pitchFamily="18" charset="0"/>
                <a:ea typeface="Times New Roman" panose="02020603050405020304" pitchFamily="18" charset="0"/>
                <a:cs typeface="Times New Roman" panose="02020603050405020304" pitchFamily="18" charset="0"/>
              </a:rPr>
              <a:t>S</a:t>
            </a:r>
            <a:r>
              <a:rPr lang="it-IT" sz="2000"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rPr>
              <a:t>i esclude l’applicabilità del principio di rotazione, laddove il nuovo affidamento avvenga tramite procedure nelle quali la stazione appaltante non operi alcuna limitazione in ordine al numero di operatori (in termini, tra le tante, Cons. Stato, III, 4 febbraio 2020, n. 875).</a:t>
            </a:r>
            <a:endParaRPr lang="it-IT" sz="2000" dirty="0"/>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a:bodyPr>
          <a:lstStyle/>
          <a:p>
            <a:pPr marL="0" indent="0" algn="ctr">
              <a:buNone/>
            </a:pPr>
            <a:r>
              <a:rPr lang="it-IT" sz="1800" i="1" kern="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Giurisprudenza</a:t>
            </a:r>
          </a:p>
          <a:p>
            <a:pPr marL="0" indent="0" algn="just">
              <a:buNone/>
            </a:pPr>
            <a:r>
              <a:rPr lang="it-IT" sz="1800" i="1" kern="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TAR Toscana n. 135/2023, confermata da Cons. Stato 28/03/2024 n. 2946</a:t>
            </a:r>
          </a:p>
          <a:p>
            <a:pPr marL="0" indent="0" algn="just">
              <a:buNone/>
            </a:pPr>
            <a:endParaRPr lang="it-IT" sz="1800" i="1" kern="100" dirty="0">
              <a:solidFill>
                <a:srgbClr val="FF0000"/>
              </a:solidFill>
              <a:effectLst/>
              <a:latin typeface="Cambria" panose="02040503050406030204" pitchFamily="18" charset="0"/>
              <a:ea typeface="Calibri" panose="020F0502020204030204" pitchFamily="34" charset="0"/>
              <a:cs typeface="Times New Roman" panose="02020603050405020304" pitchFamily="18" charset="0"/>
            </a:endParaRPr>
          </a:p>
          <a:p>
            <a:pPr marL="0" indent="0" algn="just">
              <a:buNone/>
            </a:pPr>
            <a:r>
              <a:rPr lang="it-IT" sz="1800" i="1" kern="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Il caso: revoca in autotutela di una procedura ristretta a seguito di un malfunzionamento del sistema </a:t>
            </a:r>
            <a:r>
              <a:rPr lang="it-IT" sz="1800" i="1" kern="0" dirty="0" err="1">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MePA</a:t>
            </a:r>
            <a:r>
              <a:rPr lang="it-IT" sz="1800" i="1" kern="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 la quale però ha investito espressamente soltanto la lettera d’invito e tutti gli atti ad essa successivi, ma non gli atti antecedenti alla gara vera e propria costituiti dall’avviso pubblico non limitativo del numero dei partecipanti e dalle manifestazioni d’interesse, che invece sono stati fatti salvi</a:t>
            </a:r>
            <a:r>
              <a:rPr lang="it-IT" sz="1800" i="1" kern="100" dirty="0">
                <a:solidFill>
                  <a:srgbClr val="FF0000"/>
                </a:solidFill>
                <a:latin typeface="Fira Sans" panose="020B0503050000020004" pitchFamily="34" charset="0"/>
                <a:ea typeface="Times New Roman" panose="02020603050405020304" pitchFamily="18" charset="0"/>
                <a:cs typeface="Times New Roman" panose="02020603050405020304" pitchFamily="18" charset="0"/>
              </a:rPr>
              <a:t>.</a:t>
            </a:r>
            <a:endParaRPr lang="it-IT" sz="1800" i="1" kern="100" dirty="0">
              <a:solidFill>
                <a:srgbClr val="FF0000"/>
              </a:solidFill>
              <a:effectLst/>
              <a:latin typeface="Cambria" panose="02040503050406030204" pitchFamily="18" charset="0"/>
              <a:ea typeface="Calibri" panose="020F0502020204030204" pitchFamily="34" charset="0"/>
              <a:cs typeface="Times New Roman" panose="02020603050405020304" pitchFamily="18" charset="0"/>
            </a:endParaRPr>
          </a:p>
        </p:txBody>
      </p:sp>
      <p:sp>
        <p:nvSpPr>
          <p:cNvPr id="2" name="Segnaposto piè di pagina 1">
            <a:extLst>
              <a:ext uri="{FF2B5EF4-FFF2-40B4-BE49-F238E27FC236}">
                <a16:creationId xmlns:a16="http://schemas.microsoft.com/office/drawing/2014/main" id="{B5B41013-6CFB-3AE7-7283-E06C762B1F47}"/>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6DF16F14-4CA5-71D0-C990-92AFA649A19B}"/>
              </a:ext>
            </a:extLst>
          </p:cNvPr>
          <p:cNvSpPr>
            <a:spLocks noGrp="1"/>
          </p:cNvSpPr>
          <p:nvPr>
            <p:ph type="dt" sz="half" idx="10"/>
          </p:nvPr>
        </p:nvSpPr>
        <p:spPr/>
        <p:txBody>
          <a:bodyPr/>
          <a:lstStyle/>
          <a:p>
            <a:fld id="{98D36FC6-77B2-0F44-A065-DE32FB4DE06E}" type="datetime1">
              <a:rPr lang="it-IT" smtClean="0"/>
              <a:t>22/04/24</a:t>
            </a:fld>
            <a:endParaRPr lang="it-IT"/>
          </a:p>
        </p:txBody>
      </p:sp>
      <p:sp>
        <p:nvSpPr>
          <p:cNvPr id="7" name="Segnaposto numero diapositiva 6">
            <a:extLst>
              <a:ext uri="{FF2B5EF4-FFF2-40B4-BE49-F238E27FC236}">
                <a16:creationId xmlns:a16="http://schemas.microsoft.com/office/drawing/2014/main" id="{5713173E-90EC-C53B-F5D3-2009F3CBE68A}"/>
              </a:ext>
            </a:extLst>
          </p:cNvPr>
          <p:cNvSpPr>
            <a:spLocks noGrp="1"/>
          </p:cNvSpPr>
          <p:nvPr>
            <p:ph type="sldNum" sz="quarter" idx="12"/>
          </p:nvPr>
        </p:nvSpPr>
        <p:spPr/>
        <p:txBody>
          <a:bodyPr/>
          <a:lstStyle/>
          <a:p>
            <a:fld id="{2D461169-DEB1-6E45-A2CA-B6D74FF9440F}" type="slidenum">
              <a:rPr lang="it-IT" smtClean="0"/>
              <a:t>12</a:t>
            </a:fld>
            <a:endParaRPr lang="it-IT"/>
          </a:p>
        </p:txBody>
      </p:sp>
    </p:spTree>
    <p:extLst>
      <p:ext uri="{BB962C8B-B14F-4D97-AF65-F5344CB8AC3E}">
        <p14:creationId xmlns:p14="http://schemas.microsoft.com/office/powerpoint/2010/main" val="4237090372"/>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200" y="365126"/>
            <a:ext cx="7974204" cy="557664"/>
          </a:xfrm>
        </p:spPr>
        <p:txBody>
          <a:bodyPr>
            <a:noAutofit/>
          </a:bodyPr>
          <a:lstStyle/>
          <a:p>
            <a:pPr algn="just"/>
            <a:r>
              <a:rPr lang="it-IT" sz="2800" b="1" dirty="0">
                <a:solidFill>
                  <a:schemeClr val="accent1"/>
                </a:solidFill>
              </a:rPr>
              <a:t>Art. 49 Il principio di rotazione - giurisprudenza</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rmAutofit/>
          </a:bodyPr>
          <a:lstStyle/>
          <a:p>
            <a:pPr marL="0" indent="0" algn="ctr">
              <a:lnSpc>
                <a:spcPct val="120000"/>
              </a:lnSpc>
              <a:buNone/>
            </a:pPr>
            <a:r>
              <a:rPr lang="it-IT" sz="2000" b="1"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rPr>
              <a:t>Il principio</a:t>
            </a:r>
          </a:p>
          <a:p>
            <a:pPr marL="0" algn="just">
              <a:lnSpc>
                <a:spcPct val="100000"/>
              </a:lnSpc>
              <a:spcBef>
                <a:spcPts val="0"/>
              </a:spcBef>
            </a:pPr>
            <a:endParaRPr lang="it-IT" sz="2000"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indent="0" algn="just">
              <a:lnSpc>
                <a:spcPct val="100000"/>
              </a:lnSpc>
              <a:spcBef>
                <a:spcPts val="0"/>
              </a:spcBef>
              <a:buNone/>
            </a:pPr>
            <a:endParaRPr lang="it-IT" sz="2000" kern="10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algn="just">
              <a:lnSpc>
                <a:spcPct val="100000"/>
              </a:lnSpc>
              <a:spcBef>
                <a:spcPts val="0"/>
              </a:spcBef>
            </a:pPr>
            <a:endParaRPr lang="it-IT" sz="2000" kern="10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algn="just">
              <a:lnSpc>
                <a:spcPct val="100000"/>
              </a:lnSpc>
              <a:spcBef>
                <a:spcPts val="0"/>
              </a:spcBef>
            </a:pPr>
            <a:r>
              <a:rPr lang="it-IT" sz="2000" kern="10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rPr>
              <a:t>L</a:t>
            </a:r>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a</a:t>
            </a:r>
            <a:r>
              <a:rPr lang="it-IT" sz="2000"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rPr>
              <a:t> procedura non è aperta quando non offre la possibilità chiunque sia interessato di presentare l’offerta</a:t>
            </a:r>
            <a:endParaRPr lang="it-IT" sz="2000" dirty="0"/>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a:bodyPr>
          <a:lstStyle/>
          <a:p>
            <a:pPr marL="0" indent="0" algn="ctr">
              <a:buNone/>
            </a:pPr>
            <a:r>
              <a:rPr lang="it-IT" sz="1800" i="1" kern="0" dirty="0">
                <a:solidFill>
                  <a:srgbClr val="FF0000"/>
                </a:solidFill>
                <a:latin typeface="Cambria" panose="02040503050406030204" pitchFamily="18" charset="0"/>
                <a:ea typeface="Calibri" panose="020F0502020204030204" pitchFamily="34" charset="0"/>
                <a:cs typeface="Times New Roman" panose="02020603050405020304" pitchFamily="18" charset="0"/>
              </a:rPr>
              <a:t>Giurisprudenza</a:t>
            </a:r>
          </a:p>
          <a:p>
            <a:pPr marL="0" indent="0" algn="just">
              <a:buNone/>
            </a:pPr>
            <a:r>
              <a:rPr lang="it-IT" sz="1800" i="1" kern="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Consiglio di Stato, Sez. V, con sentenza 19 marzo 2024, n. 1385</a:t>
            </a:r>
            <a:endParaRPr lang="it-IT" sz="1800" i="1" kern="100" dirty="0">
              <a:solidFill>
                <a:srgbClr val="FF0000"/>
              </a:solidFill>
              <a:effectLst/>
              <a:latin typeface="Cambria" panose="02040503050406030204" pitchFamily="18" charset="0"/>
              <a:ea typeface="Calibri" panose="020F0502020204030204" pitchFamily="34" charset="0"/>
              <a:cs typeface="Times New Roman" panose="02020603050405020304" pitchFamily="18" charset="0"/>
            </a:endParaRPr>
          </a:p>
          <a:p>
            <a:pPr marL="0" indent="0" algn="just">
              <a:buNone/>
            </a:pPr>
            <a:endParaRPr lang="it-IT" sz="1800" i="1" kern="100" dirty="0">
              <a:solidFill>
                <a:srgbClr val="FF0000"/>
              </a:solidFill>
              <a:effectLst/>
              <a:latin typeface="Cambria" panose="02040503050406030204" pitchFamily="18" charset="0"/>
              <a:ea typeface="Calibri" panose="020F0502020204030204" pitchFamily="34" charset="0"/>
              <a:cs typeface="Times New Roman" panose="02020603050405020304" pitchFamily="18" charset="0"/>
            </a:endParaRPr>
          </a:p>
          <a:p>
            <a:pPr marL="0" indent="0" algn="just">
              <a:buNone/>
            </a:pPr>
            <a:r>
              <a:rPr lang="it-IT" sz="1800" i="1" kern="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Il caso: si controverete su di una esclusione da una procedura negoziata con manifestazione di interesse senza limitazione di inviti e negoziazione con solo cinque operatori scelti per sorteggio fra i dieci che hanno risposto all’indagine.</a:t>
            </a:r>
          </a:p>
          <a:p>
            <a:pPr marL="0" indent="0" algn="just">
              <a:buNone/>
            </a:pPr>
            <a:endParaRPr lang="it-IT" sz="2000" kern="100" dirty="0">
              <a:solidFill>
                <a:srgbClr val="FF0000"/>
              </a:solidFill>
              <a:effectLst/>
              <a:latin typeface="Fira Sans" panose="020B0503050000020004" pitchFamily="34" charset="0"/>
              <a:ea typeface="Calibri" panose="020F0502020204030204" pitchFamily="34" charset="0"/>
              <a:cs typeface="Times New Roman" panose="02020603050405020304" pitchFamily="18" charset="0"/>
            </a:endParaRPr>
          </a:p>
        </p:txBody>
      </p:sp>
      <p:sp>
        <p:nvSpPr>
          <p:cNvPr id="2" name="Segnaposto piè di pagina 1">
            <a:extLst>
              <a:ext uri="{FF2B5EF4-FFF2-40B4-BE49-F238E27FC236}">
                <a16:creationId xmlns:a16="http://schemas.microsoft.com/office/drawing/2014/main" id="{B5B41013-6CFB-3AE7-7283-E06C762B1F47}"/>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6DF16F14-4CA5-71D0-C990-92AFA649A19B}"/>
              </a:ext>
            </a:extLst>
          </p:cNvPr>
          <p:cNvSpPr>
            <a:spLocks noGrp="1"/>
          </p:cNvSpPr>
          <p:nvPr>
            <p:ph type="dt" sz="half" idx="10"/>
          </p:nvPr>
        </p:nvSpPr>
        <p:spPr/>
        <p:txBody>
          <a:bodyPr/>
          <a:lstStyle/>
          <a:p>
            <a:fld id="{98D36FC6-77B2-0F44-A065-DE32FB4DE06E}" type="datetime1">
              <a:rPr lang="it-IT" smtClean="0"/>
              <a:t>22/04/24</a:t>
            </a:fld>
            <a:endParaRPr lang="it-IT"/>
          </a:p>
        </p:txBody>
      </p:sp>
      <p:sp>
        <p:nvSpPr>
          <p:cNvPr id="7" name="Segnaposto numero diapositiva 6">
            <a:extLst>
              <a:ext uri="{FF2B5EF4-FFF2-40B4-BE49-F238E27FC236}">
                <a16:creationId xmlns:a16="http://schemas.microsoft.com/office/drawing/2014/main" id="{5713173E-90EC-C53B-F5D3-2009F3CBE68A}"/>
              </a:ext>
            </a:extLst>
          </p:cNvPr>
          <p:cNvSpPr>
            <a:spLocks noGrp="1"/>
          </p:cNvSpPr>
          <p:nvPr>
            <p:ph type="sldNum" sz="quarter" idx="12"/>
          </p:nvPr>
        </p:nvSpPr>
        <p:spPr/>
        <p:txBody>
          <a:bodyPr/>
          <a:lstStyle/>
          <a:p>
            <a:fld id="{2D461169-DEB1-6E45-A2CA-B6D74FF9440F}" type="slidenum">
              <a:rPr lang="it-IT" smtClean="0"/>
              <a:t>13</a:t>
            </a:fld>
            <a:endParaRPr lang="it-IT"/>
          </a:p>
        </p:txBody>
      </p:sp>
    </p:spTree>
    <p:extLst>
      <p:ext uri="{BB962C8B-B14F-4D97-AF65-F5344CB8AC3E}">
        <p14:creationId xmlns:p14="http://schemas.microsoft.com/office/powerpoint/2010/main" val="1937002623"/>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200" y="365126"/>
            <a:ext cx="7974204" cy="557664"/>
          </a:xfrm>
        </p:spPr>
        <p:txBody>
          <a:bodyPr>
            <a:noAutofit/>
          </a:bodyPr>
          <a:lstStyle/>
          <a:p>
            <a:pPr algn="just"/>
            <a:r>
              <a:rPr lang="it-IT" sz="2800" b="1" dirty="0">
                <a:solidFill>
                  <a:schemeClr val="accent1"/>
                </a:solidFill>
              </a:rPr>
              <a:t>Art. 49 Il principio di rotazione - giurisprudenza</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rmAutofit fontScale="25000" lnSpcReduction="20000"/>
          </a:bodyPr>
          <a:lstStyle/>
          <a:p>
            <a:pPr marL="0" indent="0" algn="ctr">
              <a:buNone/>
            </a:pPr>
            <a:r>
              <a:rPr lang="it-IT" sz="8000" b="1"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rPr>
              <a:t>Principio</a:t>
            </a:r>
          </a:p>
          <a:p>
            <a:pPr algn="just"/>
            <a:endParaRPr lang="it-IT" sz="8000" kern="0" dirty="0">
              <a:solidFill>
                <a:srgbClr val="4472C4"/>
              </a:solidFill>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8000" kern="0" dirty="0">
                <a:solidFill>
                  <a:srgbClr val="4472C4"/>
                </a:solidFill>
                <a:latin typeface="Cambria" panose="02040503050406030204" pitchFamily="18" charset="0"/>
                <a:ea typeface="Times New Roman" panose="02020603050405020304" pitchFamily="18" charset="0"/>
                <a:cs typeface="Times New Roman" panose="02020603050405020304" pitchFamily="18" charset="0"/>
              </a:rPr>
              <a:t>L</a:t>
            </a:r>
            <a:r>
              <a:rPr lang="it-IT" sz="8000"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rPr>
              <a:t>’avviso di preinformazione non costituisce atto di indizione di una procedura di gara concorsuale</a:t>
            </a:r>
            <a:r>
              <a:rPr lang="it-IT" sz="8000" kern="0" dirty="0">
                <a:solidFill>
                  <a:srgbClr val="4472C4"/>
                </a:solidFill>
                <a:latin typeface="Cambria" panose="02040503050406030204" pitchFamily="18" charset="0"/>
                <a:ea typeface="Times New Roman" panose="02020603050405020304" pitchFamily="18" charset="0"/>
                <a:cs typeface="Times New Roman" panose="02020603050405020304" pitchFamily="18" charset="0"/>
              </a:rPr>
              <a:t> e </a:t>
            </a:r>
            <a:r>
              <a:rPr lang="it-IT" sz="8000"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rPr>
              <a:t>la rotazione</a:t>
            </a:r>
            <a:r>
              <a:rPr lang="it-IT" sz="8000" kern="0" dirty="0">
                <a:solidFill>
                  <a:srgbClr val="4472C4"/>
                </a:solidFill>
                <a:latin typeface="Cambria" panose="02040503050406030204" pitchFamily="18" charset="0"/>
                <a:ea typeface="Times New Roman" panose="02020603050405020304" pitchFamily="18" charset="0"/>
                <a:cs typeface="Times New Roman" panose="02020603050405020304" pitchFamily="18" charset="0"/>
              </a:rPr>
              <a:t> si deve applicare.</a:t>
            </a:r>
            <a:endParaRPr lang="it-IT" sz="8000" dirty="0">
              <a:effectLst/>
              <a:latin typeface="Cambria" panose="02040503050406030204" pitchFamily="18" charset="0"/>
            </a:endParaRPr>
          </a:p>
          <a:p>
            <a:pPr algn="just"/>
            <a:endParaRPr lang="it-IT" sz="8000"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8000" kern="0" dirty="0">
                <a:solidFill>
                  <a:srgbClr val="4472C4"/>
                </a:solidFill>
                <a:latin typeface="Cambria" panose="02040503050406030204" pitchFamily="18" charset="0"/>
                <a:ea typeface="Times New Roman" panose="02020603050405020304" pitchFamily="18" charset="0"/>
                <a:cs typeface="Times New Roman" panose="02020603050405020304" pitchFamily="18" charset="0"/>
              </a:rPr>
              <a:t>La rotazione non trova applicazione soltanto </a:t>
            </a:r>
            <a:r>
              <a:rPr lang="it-IT" sz="8000"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rPr>
              <a:t>in caso procedura aperta (Consigli di Stato, V, 2.7.2020, n. 4252; 27.4.2020, n. 2655; 11 5.11.2019, n. 7539; 12.6.2019, n. 3943</a:t>
            </a:r>
            <a:r>
              <a:rPr lang="it-IT" sz="7200"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rPr>
              <a:t>).</a:t>
            </a:r>
            <a:endParaRPr lang="it-IT" sz="7200" kern="100" dirty="0">
              <a:effectLst/>
              <a:latin typeface="Cambria" panose="02040503050406030204" pitchFamily="18" charset="0"/>
              <a:ea typeface="Calibri" panose="020F0502020204030204" pitchFamily="34" charset="0"/>
              <a:cs typeface="Times New Roman" panose="02020603050405020304" pitchFamily="18" charset="0"/>
            </a:endParaRPr>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fontScale="25000" lnSpcReduction="20000"/>
          </a:bodyPr>
          <a:lstStyle/>
          <a:p>
            <a:pPr marL="0" indent="0" algn="ctr">
              <a:buNone/>
            </a:pPr>
            <a:endParaRPr lang="it-IT" sz="1800" kern="0" dirty="0">
              <a:solidFill>
                <a:srgbClr val="FF0000"/>
              </a:solidFill>
              <a:latin typeface="Cambria" panose="02040503050406030204" pitchFamily="18" charset="0"/>
              <a:ea typeface="Calibri" panose="020F0502020204030204" pitchFamily="34" charset="0"/>
              <a:cs typeface="Times New Roman" panose="02020603050405020304" pitchFamily="18" charset="0"/>
            </a:endParaRPr>
          </a:p>
          <a:p>
            <a:pPr marL="0" indent="0" algn="ctr">
              <a:buNone/>
            </a:pPr>
            <a:r>
              <a:rPr lang="it-IT" sz="6400" i="1" kern="0" dirty="0">
                <a:solidFill>
                  <a:srgbClr val="FF0000"/>
                </a:solidFill>
                <a:latin typeface="Cambria" panose="02040503050406030204" pitchFamily="18" charset="0"/>
                <a:ea typeface="Calibri" panose="020F0502020204030204" pitchFamily="34" charset="0"/>
                <a:cs typeface="Times New Roman" panose="02020603050405020304" pitchFamily="18" charset="0"/>
              </a:rPr>
              <a:t>Giurisprudenza restrittiva</a:t>
            </a:r>
          </a:p>
          <a:p>
            <a:pPr marL="0" indent="0" algn="just">
              <a:buNone/>
            </a:pPr>
            <a:r>
              <a:rPr lang="it-IT" sz="6400" i="1" kern="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TAR Puglia, Bari, III,  1 marzo 2024, n. 254</a:t>
            </a:r>
          </a:p>
          <a:p>
            <a:pPr marL="0" indent="0" algn="just">
              <a:buNone/>
            </a:pPr>
            <a:r>
              <a:rPr lang="it-IT" sz="5600" i="1" kern="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Il caso: La procedura si apriva con una consultazione preliminare di mercato su di una piattaforma di e-procurement, al fine di individuare gli operatori da invitare alla successiva procedura per l’affidamento diretto del servizio, per la durata di tre anni,.</a:t>
            </a:r>
          </a:p>
          <a:p>
            <a:pPr marL="0" indent="0" algn="just">
              <a:buNone/>
            </a:pPr>
            <a:r>
              <a:rPr lang="it-IT" sz="5600" i="1" kern="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Avviata la procedura, trasmettevano la propria manifestazione di interesse cinque operatori economici, tra cui anche il gestore uscente del servizio.</a:t>
            </a:r>
          </a:p>
          <a:p>
            <a:pPr marL="0" indent="0" algn="just">
              <a:buNone/>
            </a:pPr>
            <a:r>
              <a:rPr lang="it-IT" sz="5600" i="1" kern="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Il RUP, nella qualità di presidente del seggio di gara, in prima battuta ammetteva soltanto quattro dei cinque operatori, con esclusione dell’operatore uscente in applicazione del principio di rotazione.</a:t>
            </a:r>
          </a:p>
          <a:p>
            <a:pPr marL="0" indent="0" algn="just">
              <a:buNone/>
            </a:pPr>
            <a:r>
              <a:rPr lang="it-IT" sz="5600" i="1" kern="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Tuttavia, il Dirigente della U.O. patrimonio e attività negoziali, considerato il “grado di soddisfazione maturato a conclusione del rapporto con l’operatore uscente ”, invitava il RUP a riconsiderare l’ammissione dell’operatore uscente.</a:t>
            </a:r>
          </a:p>
          <a:p>
            <a:pPr marL="0" indent="0" algn="just">
              <a:buNone/>
            </a:pPr>
            <a:r>
              <a:rPr lang="it-IT" sz="5600" i="1" kern="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Il RUP in effetti vi procedeva “in ragione della particolare natura del servizio da rendere e […] dell’efficienza con cui tale servizio è stato svolto dal gestore uscente” ma aggiudicava l’appalto all’altro operatore. La gara finisce sub iudice e l’operatore aggiudicatario, resistente, impugna incidentalmente la decisione di ammettere il gestore uscente (ricorrente).</a:t>
            </a:r>
          </a:p>
        </p:txBody>
      </p:sp>
      <p:sp>
        <p:nvSpPr>
          <p:cNvPr id="2" name="Segnaposto piè di pagina 1">
            <a:extLst>
              <a:ext uri="{FF2B5EF4-FFF2-40B4-BE49-F238E27FC236}">
                <a16:creationId xmlns:a16="http://schemas.microsoft.com/office/drawing/2014/main" id="{B5B41013-6CFB-3AE7-7283-E06C762B1F47}"/>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6DF16F14-4CA5-71D0-C990-92AFA649A19B}"/>
              </a:ext>
            </a:extLst>
          </p:cNvPr>
          <p:cNvSpPr>
            <a:spLocks noGrp="1"/>
          </p:cNvSpPr>
          <p:nvPr>
            <p:ph type="dt" sz="half" idx="10"/>
          </p:nvPr>
        </p:nvSpPr>
        <p:spPr/>
        <p:txBody>
          <a:bodyPr/>
          <a:lstStyle/>
          <a:p>
            <a:fld id="{98D36FC6-77B2-0F44-A065-DE32FB4DE06E}" type="datetime1">
              <a:rPr lang="it-IT" smtClean="0"/>
              <a:t>22/04/24</a:t>
            </a:fld>
            <a:endParaRPr lang="it-IT"/>
          </a:p>
        </p:txBody>
      </p:sp>
      <p:sp>
        <p:nvSpPr>
          <p:cNvPr id="7" name="Segnaposto numero diapositiva 6">
            <a:extLst>
              <a:ext uri="{FF2B5EF4-FFF2-40B4-BE49-F238E27FC236}">
                <a16:creationId xmlns:a16="http://schemas.microsoft.com/office/drawing/2014/main" id="{5713173E-90EC-C53B-F5D3-2009F3CBE68A}"/>
              </a:ext>
            </a:extLst>
          </p:cNvPr>
          <p:cNvSpPr>
            <a:spLocks noGrp="1"/>
          </p:cNvSpPr>
          <p:nvPr>
            <p:ph type="sldNum" sz="quarter" idx="12"/>
          </p:nvPr>
        </p:nvSpPr>
        <p:spPr/>
        <p:txBody>
          <a:bodyPr/>
          <a:lstStyle/>
          <a:p>
            <a:fld id="{2D461169-DEB1-6E45-A2CA-B6D74FF9440F}" type="slidenum">
              <a:rPr lang="it-IT" smtClean="0"/>
              <a:t>14</a:t>
            </a:fld>
            <a:endParaRPr lang="it-IT"/>
          </a:p>
        </p:txBody>
      </p:sp>
    </p:spTree>
    <p:extLst>
      <p:ext uri="{BB962C8B-B14F-4D97-AF65-F5344CB8AC3E}">
        <p14:creationId xmlns:p14="http://schemas.microsoft.com/office/powerpoint/2010/main" val="686574972"/>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200" y="365126"/>
            <a:ext cx="7974204" cy="557664"/>
          </a:xfrm>
        </p:spPr>
        <p:txBody>
          <a:bodyPr>
            <a:noAutofit/>
          </a:bodyPr>
          <a:lstStyle/>
          <a:p>
            <a:pPr algn="just"/>
            <a:r>
              <a:rPr lang="it-IT" sz="2800" b="1" dirty="0">
                <a:solidFill>
                  <a:schemeClr val="accent1"/>
                </a:solidFill>
              </a:rPr>
              <a:t>Art. 49 Il principio di rotazione - giurisprudenza</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rmAutofit/>
          </a:bodyPr>
          <a:lstStyle/>
          <a:p>
            <a:pPr marL="0" indent="0" algn="ctr">
              <a:buNone/>
            </a:pPr>
            <a:r>
              <a:rPr lang="it-IT" sz="2000" b="1" kern="0" dirty="0">
                <a:solidFill>
                  <a:srgbClr val="4472C4"/>
                </a:solidFill>
                <a:latin typeface="Cambria" panose="02040503050406030204" pitchFamily="18" charset="0"/>
                <a:ea typeface="Times New Roman" panose="02020603050405020304" pitchFamily="18" charset="0"/>
                <a:cs typeface="Times New Roman" panose="02020603050405020304" pitchFamily="18" charset="0"/>
              </a:rPr>
              <a:t>I</a:t>
            </a:r>
            <a:r>
              <a:rPr lang="it-IT" sz="2000" b="1"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rPr>
              <a:t>n termini innovativi</a:t>
            </a:r>
            <a:endParaRPr lang="it-IT" sz="2000" b="1" kern="0" dirty="0">
              <a:solidFill>
                <a:srgbClr val="4472C4"/>
              </a:solidFill>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2000"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rPr>
              <a:t>La rotazione si ha, quindi, solo a carico del soggetto che abbia conseguito la precedente aggiudicazione</a:t>
            </a:r>
            <a:r>
              <a:rPr lang="it-IT" sz="2000" kern="0" dirty="0">
                <a:solidFill>
                  <a:srgbClr val="4472C4"/>
                </a:solidFill>
                <a:latin typeface="Cambria" panose="02040503050406030204" pitchFamily="18" charset="0"/>
                <a:ea typeface="Times New Roman" panose="02020603050405020304" pitchFamily="18" charset="0"/>
                <a:cs typeface="Times New Roman" panose="02020603050405020304" pitchFamily="18" charset="0"/>
              </a:rPr>
              <a:t>.</a:t>
            </a:r>
            <a:endParaRPr lang="it-IT" sz="2000"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2000" kern="0" dirty="0">
                <a:solidFill>
                  <a:srgbClr val="4472C4"/>
                </a:solidFill>
                <a:latin typeface="Cambria" panose="02040503050406030204" pitchFamily="18" charset="0"/>
                <a:ea typeface="Times New Roman" panose="02020603050405020304" pitchFamily="18" charset="0"/>
                <a:cs typeface="Times New Roman" panose="02020603050405020304" pitchFamily="18" charset="0"/>
              </a:rPr>
              <a:t>Sono esclusi dal divieto </a:t>
            </a:r>
            <a:r>
              <a:rPr lang="it-IT" sz="2000"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rPr>
              <a:t>coloro che erano stati soltanto invitati alla precedente procedura negoziata</a:t>
            </a:r>
            <a:r>
              <a:rPr lang="it-IT" sz="2000" kern="0" dirty="0">
                <a:solidFill>
                  <a:srgbClr val="4472C4"/>
                </a:solidFill>
                <a:latin typeface="Cambria" panose="02040503050406030204" pitchFamily="18" charset="0"/>
                <a:ea typeface="Times New Roman" panose="02020603050405020304" pitchFamily="18" charset="0"/>
                <a:cs typeface="Times New Roman" panose="02020603050405020304" pitchFamily="18" charset="0"/>
              </a:rPr>
              <a:t>.</a:t>
            </a:r>
            <a:endParaRPr lang="it-IT" sz="2000"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2000"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rPr>
              <a:t>la contrazione del principio concorrenziale non risulta in alcun modo giustificata dalla necessità di contenere asimmetrie informative a carico del precedente aggiudicatario.</a:t>
            </a:r>
            <a:endParaRPr lang="it-IT" sz="2000" kern="100" dirty="0">
              <a:effectLst/>
              <a:latin typeface="Cambria" panose="02040503050406030204" pitchFamily="18" charset="0"/>
              <a:ea typeface="Calibri" panose="020F0502020204030204" pitchFamily="34" charset="0"/>
              <a:cs typeface="Times New Roman" panose="02020603050405020304" pitchFamily="18" charset="0"/>
            </a:endParaRPr>
          </a:p>
          <a:p>
            <a:pPr marL="0" indent="0" algn="just">
              <a:buNone/>
            </a:pPr>
            <a:endParaRPr lang="it-IT" dirty="0"/>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a:bodyPr>
          <a:lstStyle/>
          <a:p>
            <a:pPr marL="0" indent="0" algn="ctr">
              <a:buNone/>
            </a:pPr>
            <a:endParaRPr lang="it-IT" sz="1800" i="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endParaRPr lang="it-IT" sz="1800" i="1" kern="1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endParaRPr lang="it-IT" sz="1800" i="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it-IT" sz="1800" i="1" kern="100" dirty="0">
                <a:solidFill>
                  <a:srgbClr val="FF0000"/>
                </a:solidFill>
                <a:effectLst/>
                <a:latin typeface="Cambria" panose="02040503050406030204" pitchFamily="18" charset="0"/>
                <a:ea typeface="Calibri" panose="020F0502020204030204" pitchFamily="34" charset="0"/>
                <a:cs typeface="Times New Roman" panose="02020603050405020304" pitchFamily="18" charset="0"/>
              </a:rPr>
              <a:t>Comma 2</a:t>
            </a:r>
          </a:p>
          <a:p>
            <a:pPr marL="0" indent="0" algn="just">
              <a:buNone/>
            </a:pPr>
            <a:r>
              <a:rPr lang="it-IT" sz="1800" i="1" kern="100" dirty="0">
                <a:solidFill>
                  <a:srgbClr val="FF0000"/>
                </a:solidFill>
                <a:effectLst/>
                <a:latin typeface="Cambria" panose="02040503050406030204" pitchFamily="18" charset="0"/>
                <a:ea typeface="Calibri" panose="020F0502020204030204" pitchFamily="34" charset="0"/>
                <a:cs typeface="Times New Roman" panose="02020603050405020304" pitchFamily="18" charset="0"/>
              </a:rPr>
              <a:t>In applicazione del principio di rotazione è vietato l'affidamento o l'aggiudicazione di un appalto al contraente uscente nei casi in cui due consecutivi affidamenti abbiano a oggetto una commessa rientrante nello stesso settore merceologico, oppure nella stessa categoria di opere, oppure nello stesso settore di servizi.</a:t>
            </a:r>
          </a:p>
          <a:p>
            <a:pPr marL="0" indent="0" algn="just">
              <a:buNone/>
            </a:pPr>
            <a:endParaRPr lang="it-IT" sz="1800" kern="0" dirty="0">
              <a:solidFill>
                <a:srgbClr val="4472C4"/>
              </a:solidFill>
              <a:effectLst/>
              <a:latin typeface="Garamond" panose="02020404030301010803" pitchFamily="18" charset="0"/>
              <a:ea typeface="Times New Roman" panose="02020603050405020304" pitchFamily="18" charset="0"/>
              <a:cs typeface="Times New Roman" panose="02020603050405020304" pitchFamily="18" charset="0"/>
            </a:endParaRPr>
          </a:p>
          <a:p>
            <a:pPr marL="0" indent="0" algn="just">
              <a:buNone/>
            </a:pPr>
            <a:endParaRPr lang="it-IT" sz="2000" kern="100" dirty="0">
              <a:solidFill>
                <a:srgbClr val="FF0000"/>
              </a:solidFill>
              <a:effectLst/>
              <a:latin typeface="Fira Sans" panose="020B0503050000020004" pitchFamily="34" charset="0"/>
              <a:ea typeface="Calibri" panose="020F0502020204030204" pitchFamily="34" charset="0"/>
              <a:cs typeface="Times New Roman" panose="02020603050405020304" pitchFamily="18" charset="0"/>
            </a:endParaRPr>
          </a:p>
        </p:txBody>
      </p:sp>
      <p:sp>
        <p:nvSpPr>
          <p:cNvPr id="2" name="Segnaposto piè di pagina 1">
            <a:extLst>
              <a:ext uri="{FF2B5EF4-FFF2-40B4-BE49-F238E27FC236}">
                <a16:creationId xmlns:a16="http://schemas.microsoft.com/office/drawing/2014/main" id="{B5B41013-6CFB-3AE7-7283-E06C762B1F47}"/>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6DF16F14-4CA5-71D0-C990-92AFA649A19B}"/>
              </a:ext>
            </a:extLst>
          </p:cNvPr>
          <p:cNvSpPr>
            <a:spLocks noGrp="1"/>
          </p:cNvSpPr>
          <p:nvPr>
            <p:ph type="dt" sz="half" idx="10"/>
          </p:nvPr>
        </p:nvSpPr>
        <p:spPr/>
        <p:txBody>
          <a:bodyPr/>
          <a:lstStyle/>
          <a:p>
            <a:fld id="{98D36FC6-77B2-0F44-A065-DE32FB4DE06E}" type="datetime1">
              <a:rPr lang="it-IT" smtClean="0"/>
              <a:t>22/04/24</a:t>
            </a:fld>
            <a:endParaRPr lang="it-IT"/>
          </a:p>
        </p:txBody>
      </p:sp>
      <p:sp>
        <p:nvSpPr>
          <p:cNvPr id="7" name="Segnaposto numero diapositiva 6">
            <a:extLst>
              <a:ext uri="{FF2B5EF4-FFF2-40B4-BE49-F238E27FC236}">
                <a16:creationId xmlns:a16="http://schemas.microsoft.com/office/drawing/2014/main" id="{5713173E-90EC-C53B-F5D3-2009F3CBE68A}"/>
              </a:ext>
            </a:extLst>
          </p:cNvPr>
          <p:cNvSpPr>
            <a:spLocks noGrp="1"/>
          </p:cNvSpPr>
          <p:nvPr>
            <p:ph type="sldNum" sz="quarter" idx="12"/>
          </p:nvPr>
        </p:nvSpPr>
        <p:spPr/>
        <p:txBody>
          <a:bodyPr/>
          <a:lstStyle/>
          <a:p>
            <a:fld id="{2D461169-DEB1-6E45-A2CA-B6D74FF9440F}" type="slidenum">
              <a:rPr lang="it-IT" smtClean="0"/>
              <a:t>15</a:t>
            </a:fld>
            <a:endParaRPr lang="it-IT"/>
          </a:p>
        </p:txBody>
      </p:sp>
    </p:spTree>
    <p:extLst>
      <p:ext uri="{BB962C8B-B14F-4D97-AF65-F5344CB8AC3E}">
        <p14:creationId xmlns:p14="http://schemas.microsoft.com/office/powerpoint/2010/main" val="1415812231"/>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200" y="365126"/>
            <a:ext cx="7974204" cy="557664"/>
          </a:xfrm>
        </p:spPr>
        <p:txBody>
          <a:bodyPr>
            <a:noAutofit/>
          </a:bodyPr>
          <a:lstStyle/>
          <a:p>
            <a:pPr algn="just"/>
            <a:r>
              <a:rPr lang="it-IT" sz="2800" b="1" dirty="0">
                <a:solidFill>
                  <a:schemeClr val="accent1"/>
                </a:solidFill>
              </a:rPr>
              <a:t>Art. 49 Il principio di rotazione - giurisprudenza</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rmAutofit/>
          </a:bodyPr>
          <a:lstStyle/>
          <a:p>
            <a:pPr marL="0" indent="0" algn="ctr">
              <a:buNone/>
            </a:pPr>
            <a:r>
              <a:rPr lang="it-IT" sz="2000" b="1" kern="0" dirty="0">
                <a:solidFill>
                  <a:srgbClr val="4472C4"/>
                </a:solidFill>
                <a:latin typeface="Cambria" panose="02040503050406030204" pitchFamily="18" charset="0"/>
                <a:ea typeface="Times New Roman" panose="02020603050405020304" pitchFamily="18" charset="0"/>
                <a:cs typeface="Times New Roman" panose="02020603050405020304" pitchFamily="18" charset="0"/>
              </a:rPr>
              <a:t>I</a:t>
            </a:r>
            <a:r>
              <a:rPr lang="it-IT" sz="2000" b="1"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rPr>
              <a:t>n termini innovativi</a:t>
            </a:r>
            <a:endParaRPr lang="it-IT" sz="2000" b="1" kern="0" dirty="0">
              <a:solidFill>
                <a:srgbClr val="4472C4"/>
              </a:solidFill>
              <a:latin typeface="Cambria" panose="02040503050406030204" pitchFamily="18" charset="0"/>
              <a:ea typeface="Times New Roman" panose="02020603050405020304" pitchFamily="18" charset="0"/>
              <a:cs typeface="Times New Roman" panose="02020603050405020304" pitchFamily="18" charset="0"/>
            </a:endParaRPr>
          </a:p>
          <a:p>
            <a:pPr algn="just"/>
            <a:endParaRPr lang="it-IT" sz="2000" kern="0" dirty="0">
              <a:solidFill>
                <a:srgbClr val="4472C4"/>
              </a:solidFill>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2000" kern="0" dirty="0">
                <a:solidFill>
                  <a:srgbClr val="4472C4"/>
                </a:solidFill>
                <a:latin typeface="Cambria" panose="02040503050406030204" pitchFamily="18" charset="0"/>
                <a:ea typeface="Times New Roman" panose="02020603050405020304" pitchFamily="18" charset="0"/>
                <a:cs typeface="Times New Roman" panose="02020603050405020304" pitchFamily="18" charset="0"/>
              </a:rPr>
              <a:t>L</a:t>
            </a:r>
            <a:r>
              <a:rPr lang="it-IT" sz="2000"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rPr>
              <a:t>’esecutore uscente può essere reinvitato o essere individuato quale affidatario</a:t>
            </a:r>
            <a:r>
              <a:rPr lang="it-IT" sz="2000" kern="0" dirty="0">
                <a:solidFill>
                  <a:srgbClr val="4472C4"/>
                </a:solidFill>
                <a:latin typeface="Cambria" panose="02040503050406030204" pitchFamily="18" charset="0"/>
                <a:ea typeface="Times New Roman" panose="02020603050405020304" pitchFamily="18" charset="0"/>
                <a:cs typeface="Times New Roman" panose="02020603050405020304" pitchFamily="18" charset="0"/>
              </a:rPr>
              <a:t> i</a:t>
            </a:r>
            <a:r>
              <a:rPr lang="it-IT" sz="2000"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rPr>
              <a:t>n casi debitamente motivati </a:t>
            </a:r>
          </a:p>
          <a:p>
            <a:pPr marL="498475" algn="just">
              <a:buFont typeface="+mj-lt"/>
              <a:buAutoNum type="alphaLcPeriod"/>
            </a:pPr>
            <a:r>
              <a:rPr lang="it-IT" sz="2000"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rPr>
              <a:t>con riferimento alla particolare struttura del mercato </a:t>
            </a:r>
          </a:p>
          <a:p>
            <a:pPr marL="498475" algn="just">
              <a:buFont typeface="+mj-lt"/>
              <a:buAutoNum type="alphaLcPeriod"/>
            </a:pPr>
            <a:r>
              <a:rPr lang="it-IT" sz="2000"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rPr>
              <a:t>e alla riscontrata effettiva assenza di alternative</a:t>
            </a:r>
          </a:p>
          <a:p>
            <a:pPr marL="498475" algn="just">
              <a:buFont typeface="+mj-lt"/>
              <a:buAutoNum type="alphaLcPeriod"/>
            </a:pPr>
            <a:r>
              <a:rPr lang="it-IT" sz="2000"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rPr>
              <a:t>nonché di accurata esecuzione del precedente contratto </a:t>
            </a:r>
          </a:p>
          <a:p>
            <a:pPr marL="0" indent="0" algn="just">
              <a:buNone/>
            </a:pPr>
            <a:endParaRPr lang="it-IT" dirty="0"/>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a:bodyPr>
          <a:lstStyle/>
          <a:p>
            <a:pPr marL="0" indent="0" algn="ctr">
              <a:buNone/>
            </a:pPr>
            <a:endParaRPr lang="it-IT" sz="1800" i="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endParaRPr lang="it-IT" sz="1800" i="1" kern="1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endParaRPr lang="it-IT" sz="1800" i="1" kern="1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endParaRPr lang="it-IT" sz="1800" i="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it-IT" sz="1800" i="1" kern="100" dirty="0">
                <a:solidFill>
                  <a:srgbClr val="FF0000"/>
                </a:solidFill>
                <a:latin typeface="Calibri" panose="020F0502020204030204" pitchFamily="34" charset="0"/>
                <a:ea typeface="Calibri" panose="020F0502020204030204" pitchFamily="34" charset="0"/>
                <a:cs typeface="Times New Roman" panose="02020603050405020304" pitchFamily="18" charset="0"/>
              </a:rPr>
              <a:t>Comma 4</a:t>
            </a:r>
          </a:p>
          <a:p>
            <a:pPr marL="0" indent="0" algn="just">
              <a:buNone/>
            </a:pPr>
            <a:r>
              <a:rPr lang="it-IT" sz="1800" i="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In casi motivati con riferimento alla struttura del mercato e alla effettiva assenza di alternative, nonché di accurata esecuzione del precedente contratto, il contraente uscente può essere reinvitato o essere individuato quale affidatario diretto.</a:t>
            </a:r>
          </a:p>
          <a:p>
            <a:pPr marL="0" indent="0" algn="just">
              <a:buNone/>
            </a:pPr>
            <a:endParaRPr lang="it-IT" sz="1800" i="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it-IT" sz="1800" kern="0" dirty="0">
              <a:solidFill>
                <a:srgbClr val="4472C4"/>
              </a:solidFill>
              <a:effectLst/>
              <a:latin typeface="Garamond" panose="02020404030301010803" pitchFamily="18" charset="0"/>
              <a:ea typeface="Times New Roman" panose="02020603050405020304" pitchFamily="18" charset="0"/>
              <a:cs typeface="Times New Roman" panose="02020603050405020304" pitchFamily="18" charset="0"/>
            </a:endParaRPr>
          </a:p>
          <a:p>
            <a:pPr marL="0" indent="0" algn="just">
              <a:buNone/>
            </a:pPr>
            <a:endParaRPr lang="it-IT" sz="2000" kern="100" dirty="0">
              <a:solidFill>
                <a:srgbClr val="FF0000"/>
              </a:solidFill>
              <a:effectLst/>
              <a:latin typeface="Fira Sans" panose="020B0503050000020004" pitchFamily="34" charset="0"/>
              <a:ea typeface="Calibri" panose="020F0502020204030204" pitchFamily="34" charset="0"/>
              <a:cs typeface="Times New Roman" panose="02020603050405020304" pitchFamily="18" charset="0"/>
            </a:endParaRPr>
          </a:p>
        </p:txBody>
      </p:sp>
      <p:sp>
        <p:nvSpPr>
          <p:cNvPr id="2" name="Segnaposto piè di pagina 1">
            <a:extLst>
              <a:ext uri="{FF2B5EF4-FFF2-40B4-BE49-F238E27FC236}">
                <a16:creationId xmlns:a16="http://schemas.microsoft.com/office/drawing/2014/main" id="{B5B41013-6CFB-3AE7-7283-E06C762B1F47}"/>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6DF16F14-4CA5-71D0-C990-92AFA649A19B}"/>
              </a:ext>
            </a:extLst>
          </p:cNvPr>
          <p:cNvSpPr>
            <a:spLocks noGrp="1"/>
          </p:cNvSpPr>
          <p:nvPr>
            <p:ph type="dt" sz="half" idx="10"/>
          </p:nvPr>
        </p:nvSpPr>
        <p:spPr/>
        <p:txBody>
          <a:bodyPr/>
          <a:lstStyle/>
          <a:p>
            <a:fld id="{98D36FC6-77B2-0F44-A065-DE32FB4DE06E}" type="datetime1">
              <a:rPr lang="it-IT" smtClean="0"/>
              <a:t>22/04/24</a:t>
            </a:fld>
            <a:endParaRPr lang="it-IT"/>
          </a:p>
        </p:txBody>
      </p:sp>
      <p:sp>
        <p:nvSpPr>
          <p:cNvPr id="7" name="Segnaposto numero diapositiva 6">
            <a:extLst>
              <a:ext uri="{FF2B5EF4-FFF2-40B4-BE49-F238E27FC236}">
                <a16:creationId xmlns:a16="http://schemas.microsoft.com/office/drawing/2014/main" id="{5713173E-90EC-C53B-F5D3-2009F3CBE68A}"/>
              </a:ext>
            </a:extLst>
          </p:cNvPr>
          <p:cNvSpPr>
            <a:spLocks noGrp="1"/>
          </p:cNvSpPr>
          <p:nvPr>
            <p:ph type="sldNum" sz="quarter" idx="12"/>
          </p:nvPr>
        </p:nvSpPr>
        <p:spPr/>
        <p:txBody>
          <a:bodyPr/>
          <a:lstStyle/>
          <a:p>
            <a:fld id="{2D461169-DEB1-6E45-A2CA-B6D74FF9440F}" type="slidenum">
              <a:rPr lang="it-IT" smtClean="0"/>
              <a:t>16</a:t>
            </a:fld>
            <a:endParaRPr lang="it-IT"/>
          </a:p>
        </p:txBody>
      </p:sp>
    </p:spTree>
    <p:extLst>
      <p:ext uri="{BB962C8B-B14F-4D97-AF65-F5344CB8AC3E}">
        <p14:creationId xmlns:p14="http://schemas.microsoft.com/office/powerpoint/2010/main" val="3290027507"/>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200" y="365126"/>
            <a:ext cx="7974204" cy="557664"/>
          </a:xfrm>
        </p:spPr>
        <p:txBody>
          <a:bodyPr>
            <a:noAutofit/>
          </a:bodyPr>
          <a:lstStyle/>
          <a:p>
            <a:pPr algn="just"/>
            <a:r>
              <a:rPr lang="it-IT" sz="2800" b="1" dirty="0">
                <a:solidFill>
                  <a:schemeClr val="accent1"/>
                </a:solidFill>
              </a:rPr>
              <a:t>Art. 49 Il principio di rotazione - giurisprudenza</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Autofit/>
          </a:bodyPr>
          <a:lstStyle/>
          <a:p>
            <a:pPr marL="0" indent="0" algn="ctr">
              <a:buNone/>
            </a:pPr>
            <a:r>
              <a:rPr lang="it-IT" sz="2000" b="1" kern="0" dirty="0">
                <a:solidFill>
                  <a:srgbClr val="4472C4"/>
                </a:solidFill>
                <a:latin typeface="Cambria" panose="02040503050406030204" pitchFamily="18" charset="0"/>
                <a:ea typeface="Times New Roman" panose="02020603050405020304" pitchFamily="18" charset="0"/>
                <a:cs typeface="Times New Roman" panose="02020603050405020304" pitchFamily="18" charset="0"/>
              </a:rPr>
              <a:t>Principio</a:t>
            </a:r>
          </a:p>
          <a:p>
            <a:pPr algn="just"/>
            <a:endParaRPr lang="it-IT" sz="2000" kern="0" dirty="0">
              <a:solidFill>
                <a:srgbClr val="4472C4"/>
              </a:solidFill>
              <a:latin typeface="Cambria" panose="02040503050406030204" pitchFamily="18" charset="0"/>
              <a:ea typeface="Times New Roman" panose="02020603050405020304" pitchFamily="18" charset="0"/>
              <a:cs typeface="Times New Roman" panose="02020603050405020304" pitchFamily="18" charset="0"/>
            </a:endParaRPr>
          </a:p>
          <a:p>
            <a:pPr algn="just"/>
            <a:endParaRPr lang="it-IT" sz="2000" kern="0" dirty="0">
              <a:solidFill>
                <a:srgbClr val="4472C4"/>
              </a:solidFill>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2000" kern="0" dirty="0">
                <a:solidFill>
                  <a:srgbClr val="4472C4"/>
                </a:solidFill>
                <a:latin typeface="Cambria" panose="02040503050406030204" pitchFamily="18" charset="0"/>
                <a:ea typeface="Times New Roman" panose="02020603050405020304" pitchFamily="18" charset="0"/>
                <a:cs typeface="Times New Roman" panose="02020603050405020304" pitchFamily="18" charset="0"/>
              </a:rPr>
              <a:t>L</a:t>
            </a:r>
            <a:r>
              <a:rPr lang="it-IT" sz="2000"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rPr>
              <a:t>a deroga alla rotazione è ammessa soltanto in caso di coesistenza di tre condizioni: </a:t>
            </a:r>
          </a:p>
          <a:p>
            <a:pPr marL="628650" indent="-444500" algn="just">
              <a:buFont typeface="+mj-lt"/>
              <a:buAutoNum type="alphaLcPeriod"/>
            </a:pPr>
            <a:r>
              <a:rPr lang="it-IT" sz="2000"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rPr>
              <a:t>elemento oggettivo, il mercato </a:t>
            </a:r>
          </a:p>
          <a:p>
            <a:pPr marL="628650" indent="-444500" algn="just">
              <a:buFont typeface="+mj-lt"/>
              <a:buAutoNum type="alphaLcPeriod"/>
            </a:pPr>
            <a:r>
              <a:rPr lang="it-IT" sz="2000"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rPr>
              <a:t>elemento soggettivo, il grado di soddisfazione maturato </a:t>
            </a:r>
          </a:p>
          <a:p>
            <a:pPr marL="628650" indent="-444500" algn="just">
              <a:buFont typeface="+mj-lt"/>
              <a:buAutoNum type="alphaLcPeriod"/>
            </a:pPr>
            <a:r>
              <a:rPr lang="it-IT" sz="2000"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rPr>
              <a:t>ulteriore elemento soggettivo</a:t>
            </a:r>
            <a:r>
              <a:rPr lang="it-IT" sz="2000" kern="0" dirty="0">
                <a:solidFill>
                  <a:srgbClr val="4472C4"/>
                </a:solidFill>
                <a:latin typeface="Cambria" panose="02040503050406030204" pitchFamily="18" charset="0"/>
                <a:ea typeface="Times New Roman" panose="02020603050405020304" pitchFamily="18" charset="0"/>
                <a:cs typeface="Times New Roman" panose="02020603050405020304" pitchFamily="18" charset="0"/>
              </a:rPr>
              <a:t>, </a:t>
            </a:r>
            <a:r>
              <a:rPr lang="it-IT" sz="2000"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rPr>
              <a:t>competitività del prezzo</a:t>
            </a:r>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a:bodyPr>
          <a:lstStyle/>
          <a:p>
            <a:pPr marL="0" indent="0" algn="just">
              <a:buNone/>
            </a:pPr>
            <a:endParaRPr lang="it-IT" sz="2000" kern="100" dirty="0">
              <a:solidFill>
                <a:srgbClr val="FF0000"/>
              </a:solidFill>
              <a:effectLst/>
              <a:latin typeface="Fira Sans" panose="020B0503050000020004" pitchFamily="34" charset="0"/>
              <a:ea typeface="Calibri" panose="020F0502020204030204" pitchFamily="34" charset="0"/>
              <a:cs typeface="Times New Roman" panose="02020603050405020304" pitchFamily="18" charset="0"/>
            </a:endParaRPr>
          </a:p>
          <a:p>
            <a:pPr marL="0" indent="0" algn="just">
              <a:buNone/>
            </a:pPr>
            <a:endParaRPr lang="it-IT" sz="2000" kern="0" dirty="0">
              <a:solidFill>
                <a:srgbClr val="4472C4"/>
              </a:solidFill>
              <a:effectLst/>
              <a:latin typeface="Garamond" panose="02020404030301010803" pitchFamily="18" charset="0"/>
              <a:ea typeface="Times New Roman" panose="02020603050405020304" pitchFamily="18" charset="0"/>
              <a:cs typeface="Times New Roman" panose="02020603050405020304" pitchFamily="18" charset="0"/>
            </a:endParaRPr>
          </a:p>
          <a:p>
            <a:pPr marL="0" indent="0" algn="ctr">
              <a:buNone/>
            </a:pPr>
            <a:r>
              <a:rPr lang="it-IT" sz="1800" i="1" kern="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rPr>
              <a:t>Giurisprudenza</a:t>
            </a:r>
          </a:p>
          <a:p>
            <a:pPr marL="0" indent="0" algn="just">
              <a:buNone/>
            </a:pPr>
            <a:r>
              <a:rPr lang="it-IT" sz="1800" i="1" kern="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TAR Puglia, Bari, III,  1 marzo 2024, n. 254, cit.</a:t>
            </a:r>
            <a:r>
              <a:rPr lang="it-IT" sz="1800" i="1" kern="10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rPr>
              <a:t> e </a:t>
            </a:r>
            <a:r>
              <a:rPr lang="it-IT" sz="1800" i="1" kern="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TAR Sardegna, II, 15 febbraio 2021, n. 94</a:t>
            </a:r>
            <a:endParaRPr lang="it-IT" sz="1800" i="1" kern="0" dirty="0">
              <a:solidFill>
                <a:srgbClr val="FF0000"/>
              </a:solidFill>
              <a:latin typeface="Cambria" panose="02040503050406030204" pitchFamily="18" charset="0"/>
              <a:ea typeface="Calibri" panose="020F0502020204030204" pitchFamily="34" charset="0"/>
              <a:cs typeface="Times New Roman" panose="02020603050405020304" pitchFamily="18" charset="0"/>
            </a:endParaRPr>
          </a:p>
          <a:p>
            <a:pPr marL="0" indent="0" algn="just">
              <a:buNone/>
            </a:pPr>
            <a:r>
              <a:rPr lang="it-IT" sz="1800" i="1" kern="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La necessaria concorrenza dei requisiti per la deroga è stata avvallata dalla giurisprudenza sul vecchio Codice</a:t>
            </a:r>
            <a:endParaRPr lang="it-IT" sz="1800" i="1" kern="100" dirty="0">
              <a:solidFill>
                <a:srgbClr val="FF0000"/>
              </a:solidFill>
              <a:effectLst/>
              <a:latin typeface="Cambria" panose="02040503050406030204" pitchFamily="18" charset="0"/>
              <a:ea typeface="Calibri" panose="020F0502020204030204" pitchFamily="34" charset="0"/>
              <a:cs typeface="Times New Roman" panose="02020603050405020304" pitchFamily="18" charset="0"/>
            </a:endParaRPr>
          </a:p>
          <a:p>
            <a:pPr marL="0" indent="0" algn="just">
              <a:buNone/>
            </a:pPr>
            <a:endParaRPr lang="it-IT" sz="2000" kern="100" dirty="0">
              <a:solidFill>
                <a:srgbClr val="FF0000"/>
              </a:solidFill>
              <a:effectLst/>
              <a:latin typeface="Fira Sans" panose="020B0503050000020004" pitchFamily="34" charset="0"/>
              <a:ea typeface="Calibri" panose="020F0502020204030204" pitchFamily="34" charset="0"/>
              <a:cs typeface="Times New Roman" panose="02020603050405020304" pitchFamily="18" charset="0"/>
            </a:endParaRPr>
          </a:p>
        </p:txBody>
      </p:sp>
      <p:sp>
        <p:nvSpPr>
          <p:cNvPr id="2" name="Segnaposto piè di pagina 1">
            <a:extLst>
              <a:ext uri="{FF2B5EF4-FFF2-40B4-BE49-F238E27FC236}">
                <a16:creationId xmlns:a16="http://schemas.microsoft.com/office/drawing/2014/main" id="{B5B41013-6CFB-3AE7-7283-E06C762B1F47}"/>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6DF16F14-4CA5-71D0-C990-92AFA649A19B}"/>
              </a:ext>
            </a:extLst>
          </p:cNvPr>
          <p:cNvSpPr>
            <a:spLocks noGrp="1"/>
          </p:cNvSpPr>
          <p:nvPr>
            <p:ph type="dt" sz="half" idx="10"/>
          </p:nvPr>
        </p:nvSpPr>
        <p:spPr/>
        <p:txBody>
          <a:bodyPr/>
          <a:lstStyle/>
          <a:p>
            <a:fld id="{98D36FC6-77B2-0F44-A065-DE32FB4DE06E}" type="datetime1">
              <a:rPr lang="it-IT" smtClean="0"/>
              <a:t>22/04/24</a:t>
            </a:fld>
            <a:endParaRPr lang="it-IT"/>
          </a:p>
        </p:txBody>
      </p:sp>
      <p:sp>
        <p:nvSpPr>
          <p:cNvPr id="7" name="Segnaposto numero diapositiva 6">
            <a:extLst>
              <a:ext uri="{FF2B5EF4-FFF2-40B4-BE49-F238E27FC236}">
                <a16:creationId xmlns:a16="http://schemas.microsoft.com/office/drawing/2014/main" id="{5713173E-90EC-C53B-F5D3-2009F3CBE68A}"/>
              </a:ext>
            </a:extLst>
          </p:cNvPr>
          <p:cNvSpPr>
            <a:spLocks noGrp="1"/>
          </p:cNvSpPr>
          <p:nvPr>
            <p:ph type="sldNum" sz="quarter" idx="12"/>
          </p:nvPr>
        </p:nvSpPr>
        <p:spPr/>
        <p:txBody>
          <a:bodyPr/>
          <a:lstStyle/>
          <a:p>
            <a:fld id="{2D461169-DEB1-6E45-A2CA-B6D74FF9440F}" type="slidenum">
              <a:rPr lang="it-IT" smtClean="0"/>
              <a:t>17</a:t>
            </a:fld>
            <a:endParaRPr lang="it-IT"/>
          </a:p>
        </p:txBody>
      </p:sp>
    </p:spTree>
    <p:extLst>
      <p:ext uri="{BB962C8B-B14F-4D97-AF65-F5344CB8AC3E}">
        <p14:creationId xmlns:p14="http://schemas.microsoft.com/office/powerpoint/2010/main" val="2631263721"/>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200" y="365126"/>
            <a:ext cx="7974204" cy="557664"/>
          </a:xfrm>
        </p:spPr>
        <p:txBody>
          <a:bodyPr>
            <a:noAutofit/>
          </a:bodyPr>
          <a:lstStyle/>
          <a:p>
            <a:pPr algn="just"/>
            <a:r>
              <a:rPr lang="it-IT" sz="2800" b="1" dirty="0">
                <a:solidFill>
                  <a:schemeClr val="accent1"/>
                </a:solidFill>
              </a:rPr>
              <a:t>Art. 49 Il principio di rotazione - giurisprudenza</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rmAutofit fontScale="32500" lnSpcReduction="20000"/>
          </a:bodyPr>
          <a:lstStyle/>
          <a:p>
            <a:pPr marL="0" indent="0" algn="just">
              <a:lnSpc>
                <a:spcPct val="120000"/>
              </a:lnSpc>
              <a:spcBef>
                <a:spcPts val="0"/>
              </a:spcBef>
              <a:buNone/>
            </a:pPr>
            <a:endParaRPr lang="it-IT" sz="6200" dirty="0">
              <a:solidFill>
                <a:srgbClr val="4472C4"/>
              </a:solidFill>
              <a:latin typeface="Cambria" panose="02040503050406030204" pitchFamily="18" charset="0"/>
              <a:ea typeface="Times New Roman" panose="02020603050405020304" pitchFamily="18" charset="0"/>
            </a:endParaRPr>
          </a:p>
          <a:p>
            <a:pPr marL="0" indent="0" algn="just">
              <a:lnSpc>
                <a:spcPct val="120000"/>
              </a:lnSpc>
              <a:spcBef>
                <a:spcPts val="0"/>
              </a:spcBef>
              <a:buNone/>
            </a:pPr>
            <a:endParaRPr lang="it-IT" sz="6200" dirty="0">
              <a:solidFill>
                <a:srgbClr val="4472C4"/>
              </a:solidFill>
              <a:latin typeface="Cambria" panose="02040503050406030204" pitchFamily="18" charset="0"/>
              <a:ea typeface="Times New Roman" panose="02020603050405020304" pitchFamily="18" charset="0"/>
            </a:endParaRPr>
          </a:p>
          <a:p>
            <a:pPr algn="just">
              <a:lnSpc>
                <a:spcPct val="120000"/>
              </a:lnSpc>
              <a:spcBef>
                <a:spcPts val="0"/>
              </a:spcBef>
            </a:pPr>
            <a:r>
              <a:rPr lang="it-IT" sz="6200" dirty="0">
                <a:solidFill>
                  <a:srgbClr val="4472C4"/>
                </a:solidFill>
                <a:latin typeface="Cambria" panose="02040503050406030204" pitchFamily="18" charset="0"/>
                <a:ea typeface="Times New Roman" panose="02020603050405020304" pitchFamily="18" charset="0"/>
              </a:rPr>
              <a:t>L</a:t>
            </a:r>
            <a:r>
              <a:rPr lang="it-IT" sz="6200" dirty="0">
                <a:solidFill>
                  <a:srgbClr val="4472C4"/>
                </a:solidFill>
                <a:effectLst/>
                <a:latin typeface="Cambria" panose="02040503050406030204" pitchFamily="18" charset="0"/>
                <a:ea typeface="Times New Roman" panose="02020603050405020304" pitchFamily="18" charset="0"/>
              </a:rPr>
              <a:t>a deroga alla regola generale può operare solo a fronte della concorrente sussistenza dei requisiti indicati dalla norma </a:t>
            </a:r>
            <a:endParaRPr lang="it-IT" sz="6200" dirty="0">
              <a:solidFill>
                <a:srgbClr val="4472C4"/>
              </a:solidFill>
              <a:latin typeface="Cambria" panose="02040503050406030204" pitchFamily="18" charset="0"/>
              <a:ea typeface="Times New Roman" panose="02020603050405020304" pitchFamily="18" charset="0"/>
            </a:endParaRPr>
          </a:p>
          <a:p>
            <a:pPr algn="just">
              <a:lnSpc>
                <a:spcPct val="120000"/>
              </a:lnSpc>
              <a:spcBef>
                <a:spcPts val="0"/>
              </a:spcBef>
            </a:pPr>
            <a:endParaRPr lang="it-IT" sz="6200" dirty="0">
              <a:solidFill>
                <a:srgbClr val="4472C4"/>
              </a:solidFill>
              <a:latin typeface="Cambria" panose="02040503050406030204" pitchFamily="18" charset="0"/>
              <a:ea typeface="Times New Roman" panose="02020603050405020304" pitchFamily="18" charset="0"/>
            </a:endParaRPr>
          </a:p>
          <a:p>
            <a:pPr algn="just">
              <a:lnSpc>
                <a:spcPct val="120000"/>
              </a:lnSpc>
              <a:spcBef>
                <a:spcPts val="0"/>
              </a:spcBef>
            </a:pPr>
            <a:r>
              <a:rPr lang="it-IT" sz="6200" dirty="0">
                <a:solidFill>
                  <a:srgbClr val="4472C4"/>
                </a:solidFill>
                <a:latin typeface="Cambria" panose="02040503050406030204" pitchFamily="18" charset="0"/>
                <a:ea typeface="Times New Roman" panose="02020603050405020304" pitchFamily="18" charset="0"/>
              </a:rPr>
              <a:t>L</a:t>
            </a:r>
            <a:r>
              <a:rPr lang="it-IT" sz="6200" dirty="0">
                <a:solidFill>
                  <a:srgbClr val="4472C4"/>
                </a:solidFill>
                <a:effectLst/>
                <a:latin typeface="Cambria" panose="02040503050406030204" pitchFamily="18" charset="0"/>
                <a:ea typeface="Times New Roman" panose="02020603050405020304" pitchFamily="18" charset="0"/>
              </a:rPr>
              <a:t>a PA ha motivato la deroga con esclusivo riferimento all’accurata esecuzione del servizio da parte del precedente affidatario.</a:t>
            </a:r>
          </a:p>
          <a:p>
            <a:pPr algn="just">
              <a:lnSpc>
                <a:spcPct val="120000"/>
              </a:lnSpc>
              <a:spcBef>
                <a:spcPts val="0"/>
              </a:spcBef>
            </a:pPr>
            <a:endParaRPr lang="it-IT" sz="6200" dirty="0">
              <a:solidFill>
                <a:srgbClr val="4472C4"/>
              </a:solidFill>
              <a:latin typeface="Cambria" panose="02040503050406030204" pitchFamily="18" charset="0"/>
              <a:ea typeface="Times New Roman" panose="02020603050405020304" pitchFamily="18" charset="0"/>
            </a:endParaRPr>
          </a:p>
          <a:p>
            <a:pPr algn="just">
              <a:lnSpc>
                <a:spcPct val="120000"/>
              </a:lnSpc>
              <a:spcBef>
                <a:spcPts val="0"/>
              </a:spcBef>
            </a:pPr>
            <a:r>
              <a:rPr lang="it-IT" sz="6200" dirty="0">
                <a:solidFill>
                  <a:srgbClr val="4472C4"/>
                </a:solidFill>
                <a:effectLst/>
                <a:latin typeface="Cambria" panose="02040503050406030204" pitchFamily="18" charset="0"/>
                <a:ea typeface="Times New Roman" panose="02020603050405020304" pitchFamily="18" charset="0"/>
              </a:rPr>
              <a:t>Il fatto che si verta in un’ipotesi di cui all’art. 128 del Codice non esonera l’ente affidatario dall’obbligo di motivare adeguatamente circa il rispetto dei principi del </a:t>
            </a:r>
            <a:r>
              <a:rPr lang="it-IT" sz="6200" dirty="0">
                <a:solidFill>
                  <a:srgbClr val="4472C4"/>
                </a:solidFill>
                <a:latin typeface="Cambria" panose="02040503050406030204" pitchFamily="18" charset="0"/>
                <a:ea typeface="Times New Roman" panose="02020603050405020304" pitchFamily="18" charset="0"/>
              </a:rPr>
              <a:t>C</a:t>
            </a:r>
            <a:r>
              <a:rPr lang="it-IT" sz="6200" dirty="0">
                <a:solidFill>
                  <a:srgbClr val="4472C4"/>
                </a:solidFill>
                <a:effectLst/>
                <a:latin typeface="Cambria" panose="02040503050406030204" pitchFamily="18" charset="0"/>
                <a:ea typeface="Times New Roman" panose="02020603050405020304" pitchFamily="18" charset="0"/>
              </a:rPr>
              <a:t>odice</a:t>
            </a:r>
            <a:r>
              <a:rPr lang="it-IT" sz="7200" dirty="0">
                <a:solidFill>
                  <a:srgbClr val="4472C4"/>
                </a:solidFill>
                <a:effectLst/>
                <a:latin typeface="Cambria" panose="02040503050406030204" pitchFamily="18" charset="0"/>
                <a:ea typeface="Times New Roman" panose="02020603050405020304" pitchFamily="18" charset="0"/>
              </a:rPr>
              <a:t>.</a:t>
            </a:r>
            <a:endParaRPr lang="it-IT" sz="7200" dirty="0">
              <a:effectLst/>
              <a:latin typeface="Cambria" panose="02040503050406030204" pitchFamily="18" charset="0"/>
              <a:ea typeface="Times New Roman" panose="02020603050405020304" pitchFamily="18" charset="0"/>
            </a:endParaRPr>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fontScale="32500" lnSpcReduction="20000"/>
          </a:bodyPr>
          <a:lstStyle/>
          <a:p>
            <a:pPr marL="0" indent="0" algn="just">
              <a:buNone/>
            </a:pPr>
            <a:endParaRPr lang="it-IT" sz="6400" kern="100" dirty="0">
              <a:solidFill>
                <a:srgbClr val="FF0000"/>
              </a:solidFill>
              <a:latin typeface="Cambria" panose="02040503050406030204" pitchFamily="18" charset="0"/>
              <a:ea typeface="Calibri" panose="020F0502020204030204" pitchFamily="34" charset="0"/>
              <a:cs typeface="Times New Roman" panose="02020603050405020304" pitchFamily="18" charset="0"/>
            </a:endParaRPr>
          </a:p>
          <a:p>
            <a:pPr marL="0" indent="0" algn="ctr">
              <a:buNone/>
            </a:pPr>
            <a:endParaRPr lang="it-IT" sz="6400" i="1" kern="0" dirty="0">
              <a:solidFill>
                <a:srgbClr val="FF0000"/>
              </a:solidFill>
              <a:latin typeface="Cambria" panose="02040503050406030204" pitchFamily="18" charset="0"/>
              <a:ea typeface="Calibri" panose="020F0502020204030204" pitchFamily="34" charset="0"/>
              <a:cs typeface="Times New Roman" panose="02020603050405020304" pitchFamily="18" charset="0"/>
            </a:endParaRPr>
          </a:p>
          <a:p>
            <a:pPr marL="0" indent="0" algn="ctr">
              <a:buNone/>
            </a:pPr>
            <a:endParaRPr lang="it-IT" sz="6400" i="1" kern="0" dirty="0">
              <a:solidFill>
                <a:srgbClr val="FF0000"/>
              </a:solidFill>
              <a:latin typeface="Cambria" panose="02040503050406030204" pitchFamily="18" charset="0"/>
              <a:ea typeface="Calibri" panose="020F0502020204030204" pitchFamily="34" charset="0"/>
              <a:cs typeface="Times New Roman" panose="02020603050405020304" pitchFamily="18" charset="0"/>
            </a:endParaRPr>
          </a:p>
          <a:p>
            <a:pPr marL="0" indent="0" algn="ctr">
              <a:buNone/>
            </a:pPr>
            <a:r>
              <a:rPr lang="it-IT" sz="4500" i="1" kern="0" dirty="0">
                <a:solidFill>
                  <a:srgbClr val="FF0000"/>
                </a:solidFill>
                <a:latin typeface="Cambria" panose="02040503050406030204" pitchFamily="18" charset="0"/>
                <a:ea typeface="Calibri" panose="020F0502020204030204" pitchFamily="34" charset="0"/>
                <a:cs typeface="Times New Roman" panose="02020603050405020304" pitchFamily="18" charset="0"/>
              </a:rPr>
              <a:t>Giurisprudenza</a:t>
            </a:r>
          </a:p>
          <a:p>
            <a:pPr marL="0" indent="0" algn="ctr">
              <a:buNone/>
            </a:pPr>
            <a:r>
              <a:rPr lang="it-IT" sz="4500" i="1" dirty="0">
                <a:solidFill>
                  <a:srgbClr val="FF0000"/>
                </a:solidFill>
                <a:effectLst/>
                <a:latin typeface="Cambria" panose="02040503050406030204" pitchFamily="18" charset="0"/>
                <a:ea typeface="Times New Roman" panose="02020603050405020304" pitchFamily="18" charset="0"/>
              </a:rPr>
              <a:t>TAR Sicilia, Catania, 11/04/2024 n. 1370.</a:t>
            </a:r>
          </a:p>
          <a:p>
            <a:pPr marL="0" indent="0" algn="just">
              <a:buNone/>
            </a:pPr>
            <a:r>
              <a:rPr lang="it-IT" sz="4500" kern="100" dirty="0">
                <a:solidFill>
                  <a:srgbClr val="FF0000"/>
                </a:solidFill>
                <a:effectLst/>
                <a:latin typeface="Cambria" panose="02040503050406030204" pitchFamily="18" charset="0"/>
                <a:ea typeface="Calibri" panose="020F0502020204030204" pitchFamily="34" charset="0"/>
                <a:cs typeface="Times New Roman" panose="02020603050405020304" pitchFamily="18" charset="0"/>
              </a:rPr>
              <a:t>La giurisprudenza ha confermato il precedente orientamento anche in relazione al nuovo Codice ed ha statuito la portata generale dell’interpretazione restrittiva della deroga al principio di rotazione.</a:t>
            </a:r>
          </a:p>
        </p:txBody>
      </p:sp>
      <p:sp>
        <p:nvSpPr>
          <p:cNvPr id="2" name="Segnaposto piè di pagina 1">
            <a:extLst>
              <a:ext uri="{FF2B5EF4-FFF2-40B4-BE49-F238E27FC236}">
                <a16:creationId xmlns:a16="http://schemas.microsoft.com/office/drawing/2014/main" id="{B5B41013-6CFB-3AE7-7283-E06C762B1F47}"/>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6DF16F14-4CA5-71D0-C990-92AFA649A19B}"/>
              </a:ext>
            </a:extLst>
          </p:cNvPr>
          <p:cNvSpPr>
            <a:spLocks noGrp="1"/>
          </p:cNvSpPr>
          <p:nvPr>
            <p:ph type="dt" sz="half" idx="10"/>
          </p:nvPr>
        </p:nvSpPr>
        <p:spPr/>
        <p:txBody>
          <a:bodyPr/>
          <a:lstStyle/>
          <a:p>
            <a:fld id="{98D36FC6-77B2-0F44-A065-DE32FB4DE06E}" type="datetime1">
              <a:rPr lang="it-IT" smtClean="0"/>
              <a:t>22/04/24</a:t>
            </a:fld>
            <a:endParaRPr lang="it-IT"/>
          </a:p>
        </p:txBody>
      </p:sp>
      <p:sp>
        <p:nvSpPr>
          <p:cNvPr id="7" name="Segnaposto numero diapositiva 6">
            <a:extLst>
              <a:ext uri="{FF2B5EF4-FFF2-40B4-BE49-F238E27FC236}">
                <a16:creationId xmlns:a16="http://schemas.microsoft.com/office/drawing/2014/main" id="{5713173E-90EC-C53B-F5D3-2009F3CBE68A}"/>
              </a:ext>
            </a:extLst>
          </p:cNvPr>
          <p:cNvSpPr>
            <a:spLocks noGrp="1"/>
          </p:cNvSpPr>
          <p:nvPr>
            <p:ph type="sldNum" sz="quarter" idx="12"/>
          </p:nvPr>
        </p:nvSpPr>
        <p:spPr/>
        <p:txBody>
          <a:bodyPr/>
          <a:lstStyle/>
          <a:p>
            <a:fld id="{2D461169-DEB1-6E45-A2CA-B6D74FF9440F}" type="slidenum">
              <a:rPr lang="it-IT" smtClean="0"/>
              <a:t>18</a:t>
            </a:fld>
            <a:endParaRPr lang="it-IT"/>
          </a:p>
        </p:txBody>
      </p:sp>
    </p:spTree>
    <p:extLst>
      <p:ext uri="{BB962C8B-B14F-4D97-AF65-F5344CB8AC3E}">
        <p14:creationId xmlns:p14="http://schemas.microsoft.com/office/powerpoint/2010/main" val="1879742920"/>
      </p:ext>
    </p:extLst>
  </p:cSld>
  <p:clrMapOvr>
    <a:masterClrMapping/>
  </p:clrMapOvr>
  <p:transition spd="slow">
    <p:push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200" y="365126"/>
            <a:ext cx="7974204" cy="557664"/>
          </a:xfrm>
        </p:spPr>
        <p:txBody>
          <a:bodyPr>
            <a:noAutofit/>
          </a:bodyPr>
          <a:lstStyle/>
          <a:p>
            <a:pPr algn="just"/>
            <a:r>
              <a:rPr lang="it-IT" sz="2800" b="1" dirty="0">
                <a:solidFill>
                  <a:schemeClr val="accent1"/>
                </a:solidFill>
              </a:rPr>
              <a:t>Art. 49 Il principio di rotazione</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rmAutofit/>
          </a:bodyPr>
          <a:lstStyle/>
          <a:p>
            <a:pPr algn="just"/>
            <a:endParaRPr lang="it-IT" sz="1800" kern="100" dirty="0">
              <a:solidFill>
                <a:schemeClr val="accent1"/>
              </a:solidFill>
              <a:effectLst/>
              <a:latin typeface="Cambria" panose="02040503050406030204" pitchFamily="18" charset="0"/>
              <a:ea typeface="Calibri" panose="020F0502020204030204" pitchFamily="34" charset="0"/>
              <a:cs typeface="Times New Roman" panose="02020603050405020304" pitchFamily="18" charset="0"/>
            </a:endParaRPr>
          </a:p>
          <a:p>
            <a:pPr algn="just"/>
            <a:endParaRPr lang="it-IT" sz="1800" kern="100" dirty="0">
              <a:solidFill>
                <a:schemeClr val="accent1"/>
              </a:solidFill>
              <a:effectLst/>
              <a:latin typeface="Cambria" panose="02040503050406030204" pitchFamily="18" charset="0"/>
              <a:ea typeface="Calibri" panose="020F0502020204030204" pitchFamily="34" charset="0"/>
              <a:cs typeface="Times New Roman" panose="02020603050405020304" pitchFamily="18" charset="0"/>
            </a:endParaRPr>
          </a:p>
          <a:p>
            <a:pPr algn="just"/>
            <a:endParaRPr lang="it-IT" sz="1800" kern="100" dirty="0">
              <a:solidFill>
                <a:schemeClr val="accent1"/>
              </a:solidFill>
              <a:effectLst/>
              <a:latin typeface="Cambria" panose="02040503050406030204" pitchFamily="18" charset="0"/>
              <a:ea typeface="Calibri" panose="020F0502020204030204" pitchFamily="34" charset="0"/>
              <a:cs typeface="Times New Roman" panose="02020603050405020304" pitchFamily="18" charset="0"/>
            </a:endParaRPr>
          </a:p>
          <a:p>
            <a:pPr algn="just"/>
            <a:endParaRPr lang="it-IT" sz="2000" kern="100" dirty="0">
              <a:solidFill>
                <a:schemeClr val="accent1"/>
              </a:solidFill>
              <a:latin typeface="Cambria" panose="02040503050406030204" pitchFamily="18" charset="0"/>
              <a:ea typeface="Calibri" panose="020F0502020204030204" pitchFamily="34" charset="0"/>
              <a:cs typeface="Times New Roman" panose="02020603050405020304" pitchFamily="18" charset="0"/>
            </a:endParaRPr>
          </a:p>
          <a:p>
            <a:pPr algn="just"/>
            <a:endParaRPr lang="it-IT" sz="2000" kern="100" dirty="0">
              <a:solidFill>
                <a:schemeClr val="accent1"/>
              </a:solidFill>
              <a:effectLst/>
              <a:latin typeface="Cambria" panose="02040503050406030204" pitchFamily="18" charset="0"/>
              <a:ea typeface="Calibri" panose="020F0502020204030204" pitchFamily="34" charset="0"/>
              <a:cs typeface="Times New Roman" panose="02020603050405020304" pitchFamily="18" charset="0"/>
            </a:endParaRPr>
          </a:p>
          <a:p>
            <a:pPr algn="just"/>
            <a:r>
              <a:rPr lang="it-IT" sz="2000" kern="100" dirty="0">
                <a:solidFill>
                  <a:schemeClr val="accent1"/>
                </a:solidFill>
                <a:effectLst/>
                <a:latin typeface="Cambria" panose="02040503050406030204" pitchFamily="18" charset="0"/>
                <a:ea typeface="Calibri" panose="020F0502020204030204" pitchFamily="34" charset="0"/>
                <a:cs typeface="Times New Roman" panose="02020603050405020304" pitchFamily="18" charset="0"/>
              </a:rPr>
              <a:t>Rispetto alle </a:t>
            </a:r>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Linee Guida </a:t>
            </a:r>
            <a:r>
              <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rPr>
              <a:t>s</a:t>
            </a:r>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i è estesa la previsione di derogare alla rotazione per gli fino a 5.000 euro</a:t>
            </a:r>
            <a:endParaRPr lang="it-IT" sz="2000" i="1"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indent="0" algn="just">
              <a:buNone/>
            </a:pPr>
            <a:endParaRPr lang="it-IT" dirty="0"/>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a:bodyPr>
          <a:lstStyle/>
          <a:p>
            <a:pPr marL="0" indent="0" algn="just">
              <a:buNone/>
            </a:pPr>
            <a:endParaRPr lang="it-IT" sz="2000" kern="100" dirty="0">
              <a:solidFill>
                <a:srgbClr val="FF0000"/>
              </a:solidFill>
              <a:effectLst/>
              <a:latin typeface="Fira Sans" panose="020B0503050000020004" pitchFamily="34" charset="0"/>
              <a:ea typeface="Calibri" panose="020F0502020204030204" pitchFamily="34" charset="0"/>
              <a:cs typeface="Times New Roman" panose="02020603050405020304" pitchFamily="18" charset="0"/>
            </a:endParaRPr>
          </a:p>
          <a:p>
            <a:pPr marL="0" indent="0" algn="ctr">
              <a:buNone/>
            </a:pPr>
            <a:r>
              <a:rPr lang="it-IT" sz="1800" i="1" kern="100" dirty="0">
                <a:solidFill>
                  <a:srgbClr val="FF0000"/>
                </a:solidFill>
                <a:latin typeface="Cambria" panose="02040503050406030204" pitchFamily="18" charset="0"/>
                <a:ea typeface="Calibri" panose="020F0502020204030204" pitchFamily="34" charset="0"/>
                <a:cs typeface="Times New Roman" panose="02020603050405020304" pitchFamily="18" charset="0"/>
              </a:rPr>
              <a:t>Comma 6</a:t>
            </a:r>
          </a:p>
          <a:p>
            <a:pPr marL="0" indent="0" algn="just">
              <a:buNone/>
            </a:pPr>
            <a:r>
              <a:rPr lang="it-IT" sz="1800" i="1" kern="100" dirty="0">
                <a:solidFill>
                  <a:srgbClr val="FF0000"/>
                </a:solidFill>
                <a:effectLst/>
                <a:latin typeface="Cambria" panose="02040503050406030204" pitchFamily="18" charset="0"/>
                <a:ea typeface="Calibri" panose="020F0502020204030204" pitchFamily="34" charset="0"/>
                <a:cs typeface="Times New Roman" panose="02020603050405020304" pitchFamily="18" charset="0"/>
              </a:rPr>
              <a:t>E' comunque consentito derogare all'applicazione del principio di rotazione per gli affidamenti diretti di importo inferiore a 5.000 euro.</a:t>
            </a:r>
          </a:p>
          <a:p>
            <a:pPr marL="0" indent="0" algn="just">
              <a:buNone/>
            </a:pPr>
            <a:endParaRPr lang="it-IT" sz="2000" kern="100" dirty="0">
              <a:solidFill>
                <a:srgbClr val="FF0000"/>
              </a:solidFill>
              <a:effectLst/>
              <a:latin typeface="Fira Sans" panose="020B0503050000020004" pitchFamily="34" charset="0"/>
              <a:ea typeface="Calibri" panose="020F0502020204030204" pitchFamily="34" charset="0"/>
              <a:cs typeface="Times New Roman" panose="02020603050405020304" pitchFamily="18" charset="0"/>
            </a:endParaRPr>
          </a:p>
        </p:txBody>
      </p:sp>
      <p:sp>
        <p:nvSpPr>
          <p:cNvPr id="2" name="Segnaposto piè di pagina 1">
            <a:extLst>
              <a:ext uri="{FF2B5EF4-FFF2-40B4-BE49-F238E27FC236}">
                <a16:creationId xmlns:a16="http://schemas.microsoft.com/office/drawing/2014/main" id="{B5B41013-6CFB-3AE7-7283-E06C762B1F47}"/>
              </a:ext>
            </a:extLst>
          </p:cNvPr>
          <p:cNvSpPr>
            <a:spLocks noGrp="1"/>
          </p:cNvSpPr>
          <p:nvPr>
            <p:ph type="ftr" sz="quarter" idx="11"/>
          </p:nvPr>
        </p:nvSpPr>
        <p:spPr/>
        <p:txBody>
          <a:bodyPr/>
          <a:lstStyle/>
          <a:p>
            <a:r>
              <a:rPr lang="it-IT" dirty="0"/>
              <a:t>Avv. Luca Manetti</a:t>
            </a:r>
          </a:p>
        </p:txBody>
      </p:sp>
      <p:sp>
        <p:nvSpPr>
          <p:cNvPr id="3" name="Segnaposto data 2">
            <a:extLst>
              <a:ext uri="{FF2B5EF4-FFF2-40B4-BE49-F238E27FC236}">
                <a16:creationId xmlns:a16="http://schemas.microsoft.com/office/drawing/2014/main" id="{6DF16F14-4CA5-71D0-C990-92AFA649A19B}"/>
              </a:ext>
            </a:extLst>
          </p:cNvPr>
          <p:cNvSpPr>
            <a:spLocks noGrp="1"/>
          </p:cNvSpPr>
          <p:nvPr>
            <p:ph type="dt" sz="half" idx="10"/>
          </p:nvPr>
        </p:nvSpPr>
        <p:spPr/>
        <p:txBody>
          <a:bodyPr/>
          <a:lstStyle/>
          <a:p>
            <a:fld id="{98D36FC6-77B2-0F44-A065-DE32FB4DE06E}" type="datetime1">
              <a:rPr lang="it-IT" smtClean="0"/>
              <a:t>22/04/24</a:t>
            </a:fld>
            <a:endParaRPr lang="it-IT"/>
          </a:p>
        </p:txBody>
      </p:sp>
      <p:sp>
        <p:nvSpPr>
          <p:cNvPr id="7" name="Segnaposto numero diapositiva 6">
            <a:extLst>
              <a:ext uri="{FF2B5EF4-FFF2-40B4-BE49-F238E27FC236}">
                <a16:creationId xmlns:a16="http://schemas.microsoft.com/office/drawing/2014/main" id="{5713173E-90EC-C53B-F5D3-2009F3CBE68A}"/>
              </a:ext>
            </a:extLst>
          </p:cNvPr>
          <p:cNvSpPr>
            <a:spLocks noGrp="1"/>
          </p:cNvSpPr>
          <p:nvPr>
            <p:ph type="sldNum" sz="quarter" idx="12"/>
          </p:nvPr>
        </p:nvSpPr>
        <p:spPr/>
        <p:txBody>
          <a:bodyPr/>
          <a:lstStyle/>
          <a:p>
            <a:fld id="{2D461169-DEB1-6E45-A2CA-B6D74FF9440F}" type="slidenum">
              <a:rPr lang="it-IT" smtClean="0"/>
              <a:t>19</a:t>
            </a:fld>
            <a:endParaRPr lang="it-IT"/>
          </a:p>
        </p:txBody>
      </p:sp>
    </p:spTree>
    <p:extLst>
      <p:ext uri="{BB962C8B-B14F-4D97-AF65-F5344CB8AC3E}">
        <p14:creationId xmlns:p14="http://schemas.microsoft.com/office/powerpoint/2010/main" val="3929242665"/>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200" y="365126"/>
            <a:ext cx="7974204" cy="557664"/>
          </a:xfrm>
        </p:spPr>
        <p:txBody>
          <a:bodyPr>
            <a:noAutofit/>
          </a:bodyPr>
          <a:lstStyle/>
          <a:p>
            <a:pPr algn="just"/>
            <a:r>
              <a:rPr lang="it-IT" sz="2800" b="1" i="1" dirty="0">
                <a:solidFill>
                  <a:schemeClr val="accent1"/>
                </a:solidFill>
                <a:latin typeface="Cambria" panose="02040503050406030204" pitchFamily="18" charset="0"/>
              </a:rPr>
              <a:t>Sintesi dell’impostazione del CCP</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10515600" cy="5010893"/>
          </a:xfrm>
        </p:spPr>
        <p:txBody>
          <a:bodyPr>
            <a:normAutofit/>
          </a:bodyPr>
          <a:lstStyle/>
          <a:p>
            <a:pPr marL="0" indent="0" algn="ctr">
              <a:buNone/>
            </a:pPr>
            <a:r>
              <a:rPr lang="it-IT" sz="2000" b="1"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rPr>
              <a:t>Parte I</a:t>
            </a:r>
            <a:r>
              <a:rPr lang="it-IT" sz="2000"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rPr>
              <a:t> del </a:t>
            </a:r>
            <a:r>
              <a:rPr lang="it-IT" sz="2000" b="1"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rPr>
              <a:t>Libro II</a:t>
            </a:r>
            <a:r>
              <a:rPr lang="it-IT" sz="2000"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rPr>
              <a:t>, </a:t>
            </a:r>
            <a:r>
              <a:rPr lang="it-IT" sz="2000" b="1"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rPr>
              <a:t>artt. 48 - 55</a:t>
            </a:r>
            <a:endParaRPr lang="it-IT" sz="2000"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indent="0" algn="just">
              <a:buNone/>
            </a:pPr>
            <a:r>
              <a:rPr lang="it-IT" sz="2000" kern="0" dirty="0">
                <a:solidFill>
                  <a:srgbClr val="4472C4"/>
                </a:solidFill>
                <a:latin typeface="Cambria" panose="02040503050406030204" pitchFamily="18" charset="0"/>
                <a:ea typeface="Times New Roman" panose="02020603050405020304" pitchFamily="18" charset="0"/>
                <a:cs typeface="Times New Roman" panose="02020603050405020304" pitchFamily="18" charset="0"/>
              </a:rPr>
              <a:t>C</a:t>
            </a:r>
            <a:r>
              <a:rPr lang="it-IT" sz="2000"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rPr>
              <a:t>ontiene la disciplina </a:t>
            </a:r>
            <a:r>
              <a:rPr lang="it-IT" sz="2000" b="1"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rPr>
              <a:t>unitaria</a:t>
            </a:r>
            <a:r>
              <a:rPr lang="it-IT" sz="2000"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rPr>
              <a:t> dei contratti </a:t>
            </a:r>
            <a:r>
              <a:rPr lang="it-IT" sz="2000" b="1"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rPr>
              <a:t>sotto-soglia</a:t>
            </a:r>
            <a:r>
              <a:rPr lang="it-IT" sz="2000"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rPr>
              <a:t>:</a:t>
            </a:r>
          </a:p>
          <a:p>
            <a:pPr marL="0" indent="0" algn="just">
              <a:buNone/>
            </a:pPr>
            <a:endParaRPr lang="it-IT" sz="2000"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2000"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rPr>
              <a:t>principi applicabili (art. 48 e 49)</a:t>
            </a:r>
          </a:p>
          <a:p>
            <a:pPr algn="just"/>
            <a:endParaRPr lang="it-IT" sz="2000"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2000"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rPr>
              <a:t>procedure di affidamento </a:t>
            </a:r>
            <a:r>
              <a:rPr lang="it-IT" sz="2000" kern="0" dirty="0">
                <a:solidFill>
                  <a:srgbClr val="4472C4"/>
                </a:solidFill>
                <a:latin typeface="Cambria" panose="02040503050406030204" pitchFamily="18" charset="0"/>
                <a:ea typeface="Times New Roman" panose="02020603050405020304" pitchFamily="18" charset="0"/>
                <a:cs typeface="Times New Roman" panose="02020603050405020304" pitchFamily="18" charset="0"/>
              </a:rPr>
              <a:t>e </a:t>
            </a:r>
            <a:r>
              <a:rPr lang="it-IT" sz="2000"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rPr>
              <a:t>modalità di individuazione del contraente (art. 50)</a:t>
            </a:r>
          </a:p>
          <a:p>
            <a:pPr algn="just"/>
            <a:endParaRPr lang="it-IT" sz="2000"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2000"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rPr>
              <a:t>snodi procedimentali diversi da quelli del soprasoglia (artt. 51, 52, 53, 55)</a:t>
            </a:r>
          </a:p>
          <a:p>
            <a:pPr algn="just"/>
            <a:endParaRPr lang="it-IT" sz="2000"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2000"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rPr>
              <a:t>offerte anomale (art. 54)</a:t>
            </a:r>
          </a:p>
          <a:p>
            <a:pPr marL="0" indent="0" algn="just">
              <a:buNone/>
            </a:pPr>
            <a:endParaRPr lang="it-IT" dirty="0"/>
          </a:p>
          <a:p>
            <a:pPr marL="0" indent="0" algn="just">
              <a:buNone/>
            </a:pPr>
            <a:endParaRPr lang="it-IT" dirty="0"/>
          </a:p>
        </p:txBody>
      </p:sp>
      <p:sp>
        <p:nvSpPr>
          <p:cNvPr id="2" name="Segnaposto piè di pagina 1">
            <a:extLst>
              <a:ext uri="{FF2B5EF4-FFF2-40B4-BE49-F238E27FC236}">
                <a16:creationId xmlns:a16="http://schemas.microsoft.com/office/drawing/2014/main" id="{B5B41013-6CFB-3AE7-7283-E06C762B1F47}"/>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6DF16F14-4CA5-71D0-C990-92AFA649A19B}"/>
              </a:ext>
            </a:extLst>
          </p:cNvPr>
          <p:cNvSpPr>
            <a:spLocks noGrp="1"/>
          </p:cNvSpPr>
          <p:nvPr>
            <p:ph type="dt" sz="half" idx="10"/>
          </p:nvPr>
        </p:nvSpPr>
        <p:spPr/>
        <p:txBody>
          <a:bodyPr/>
          <a:lstStyle/>
          <a:p>
            <a:fld id="{98D36FC6-77B2-0F44-A065-DE32FB4DE06E}" type="datetime1">
              <a:rPr lang="it-IT" smtClean="0"/>
              <a:t>22/04/24</a:t>
            </a:fld>
            <a:endParaRPr lang="it-IT"/>
          </a:p>
        </p:txBody>
      </p:sp>
      <p:sp>
        <p:nvSpPr>
          <p:cNvPr id="7" name="Segnaposto numero diapositiva 6">
            <a:extLst>
              <a:ext uri="{FF2B5EF4-FFF2-40B4-BE49-F238E27FC236}">
                <a16:creationId xmlns:a16="http://schemas.microsoft.com/office/drawing/2014/main" id="{5713173E-90EC-C53B-F5D3-2009F3CBE68A}"/>
              </a:ext>
            </a:extLst>
          </p:cNvPr>
          <p:cNvSpPr>
            <a:spLocks noGrp="1"/>
          </p:cNvSpPr>
          <p:nvPr>
            <p:ph type="sldNum" sz="quarter" idx="12"/>
          </p:nvPr>
        </p:nvSpPr>
        <p:spPr/>
        <p:txBody>
          <a:bodyPr/>
          <a:lstStyle/>
          <a:p>
            <a:fld id="{2D461169-DEB1-6E45-A2CA-B6D74FF9440F}" type="slidenum">
              <a:rPr lang="it-IT" smtClean="0"/>
              <a:t>2</a:t>
            </a:fld>
            <a:endParaRPr lang="it-IT"/>
          </a:p>
        </p:txBody>
      </p:sp>
      <p:sp>
        <p:nvSpPr>
          <p:cNvPr id="9" name="Segnaposto contenuto 8">
            <a:extLst>
              <a:ext uri="{FF2B5EF4-FFF2-40B4-BE49-F238E27FC236}">
                <a16:creationId xmlns:a16="http://schemas.microsoft.com/office/drawing/2014/main" id="{A56DFC2F-C641-93B9-DB13-07B695D75F2E}"/>
              </a:ext>
            </a:extLst>
          </p:cNvPr>
          <p:cNvSpPr>
            <a:spLocks noGrp="1"/>
          </p:cNvSpPr>
          <p:nvPr>
            <p:ph sz="half" idx="2"/>
          </p:nvPr>
        </p:nvSpPr>
        <p:spPr/>
        <p:txBody>
          <a:bodyPr/>
          <a:lstStyle/>
          <a:p>
            <a:pPr marL="0" indent="0">
              <a:buNone/>
            </a:pPr>
            <a:endParaRPr lang="it-IT" dirty="0"/>
          </a:p>
        </p:txBody>
      </p:sp>
    </p:spTree>
    <p:extLst>
      <p:ext uri="{BB962C8B-B14F-4D97-AF65-F5344CB8AC3E}">
        <p14:creationId xmlns:p14="http://schemas.microsoft.com/office/powerpoint/2010/main" val="1697832118"/>
      </p:ext>
    </p:extLst>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200" y="365126"/>
            <a:ext cx="7974204" cy="557664"/>
          </a:xfrm>
        </p:spPr>
        <p:txBody>
          <a:bodyPr>
            <a:noAutofit/>
          </a:bodyPr>
          <a:lstStyle/>
          <a:p>
            <a:pPr algn="just"/>
            <a:r>
              <a:rPr lang="it-IT" sz="2800" b="1" dirty="0">
                <a:solidFill>
                  <a:schemeClr val="accent1"/>
                </a:solidFill>
              </a:rPr>
              <a:t>Art. 50 Procedure per l’affidamento</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rmAutofit/>
          </a:bodyPr>
          <a:lstStyle/>
          <a:p>
            <a:pPr marL="0" indent="0" algn="ctr">
              <a:buNone/>
            </a:pPr>
            <a:r>
              <a:rPr lang="it-IT" sz="2000" b="1" kern="0" dirty="0">
                <a:solidFill>
                  <a:schemeClr val="accent1"/>
                </a:solidFill>
                <a:latin typeface="Cambria" panose="02040503050406030204" pitchFamily="18" charset="0"/>
                <a:ea typeface="Calibri" panose="020F0502020204030204" pitchFamily="34" charset="0"/>
                <a:cs typeface="Times New Roman" panose="02020603050405020304" pitchFamily="18" charset="0"/>
              </a:rPr>
              <a:t>Appalti di servizi e forniture</a:t>
            </a:r>
          </a:p>
          <a:p>
            <a:pPr algn="just"/>
            <a:endPar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algn="just"/>
            <a:endPar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rPr>
              <a:t>A</a:t>
            </a:r>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ffidamento diretto per importi inferiori a 140.000 euro</a:t>
            </a:r>
            <a:r>
              <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rPr>
              <a:t>.</a:t>
            </a:r>
          </a:p>
          <a:p>
            <a:pPr algn="just"/>
            <a:endPar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rPr>
              <a:t>P</a:t>
            </a:r>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rocedura negoziata senza bando, previa consultazione di almeno cinque operatori economici, per importi pari o superiore a 140.000 euro e fino alle soglie di cui all’art. 14 di rilevanza europea.</a:t>
            </a:r>
            <a:endParaRPr lang="it-IT" sz="2000" kern="100" dirty="0">
              <a:solidFill>
                <a:schemeClr val="accent1"/>
              </a:solidFill>
              <a:effectLst/>
              <a:latin typeface="Cambria" panose="02040503050406030204" pitchFamily="18" charset="0"/>
              <a:ea typeface="Calibri" panose="020F0502020204030204" pitchFamily="34" charset="0"/>
              <a:cs typeface="Times New Roman" panose="02020603050405020304" pitchFamily="18" charset="0"/>
            </a:endParaRPr>
          </a:p>
          <a:p>
            <a:pPr marL="0" indent="0" algn="just">
              <a:buNone/>
            </a:pPr>
            <a:endParaRPr lang="it-IT" dirty="0"/>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Autofit/>
          </a:bodyPr>
          <a:lstStyle/>
          <a:p>
            <a:pPr marL="0" indent="0" algn="ctr">
              <a:lnSpc>
                <a:spcPct val="100000"/>
              </a:lnSpc>
              <a:spcBef>
                <a:spcPts val="0"/>
              </a:spcBef>
              <a:buNone/>
            </a:pPr>
            <a:r>
              <a:rPr lang="it-IT" sz="1600" i="1" kern="0" dirty="0">
                <a:solidFill>
                  <a:srgbClr val="FF0000"/>
                </a:solidFill>
                <a:latin typeface="Cambria" panose="02040503050406030204" pitchFamily="18" charset="0"/>
                <a:ea typeface="Calibri" panose="020F0502020204030204" pitchFamily="34" charset="0"/>
                <a:cs typeface="Times New Roman" panose="02020603050405020304" pitchFamily="18" charset="0"/>
              </a:rPr>
              <a:t>Comma 1</a:t>
            </a:r>
          </a:p>
          <a:p>
            <a:pPr marL="0" indent="0" algn="just">
              <a:lnSpc>
                <a:spcPct val="100000"/>
              </a:lnSpc>
              <a:spcBef>
                <a:spcPts val="0"/>
              </a:spcBef>
              <a:buNone/>
            </a:pPr>
            <a:endParaRPr lang="it-IT" sz="1800" i="1" kern="0" dirty="0">
              <a:solidFill>
                <a:srgbClr val="FF0000"/>
              </a:solidFill>
              <a:latin typeface="Cambria" panose="02040503050406030204" pitchFamily="18" charset="0"/>
              <a:ea typeface="Calibri" panose="020F0502020204030204" pitchFamily="34" charset="0"/>
              <a:cs typeface="Times New Roman" panose="02020603050405020304" pitchFamily="18" charset="0"/>
            </a:endParaRPr>
          </a:p>
          <a:p>
            <a:pPr marL="0" indent="0" algn="just">
              <a:lnSpc>
                <a:spcPct val="100000"/>
              </a:lnSpc>
              <a:spcBef>
                <a:spcPts val="0"/>
              </a:spcBef>
              <a:buNone/>
            </a:pPr>
            <a:r>
              <a:rPr lang="it-IT" sz="1800" i="1" kern="0" dirty="0">
                <a:solidFill>
                  <a:srgbClr val="FF0000"/>
                </a:solidFill>
                <a:latin typeface="Cambria" panose="02040503050406030204" pitchFamily="18" charset="0"/>
                <a:ea typeface="Calibri" panose="020F0502020204030204" pitchFamily="34" charset="0"/>
                <a:cs typeface="Times New Roman" panose="02020603050405020304" pitchFamily="18" charset="0"/>
              </a:rPr>
              <a:t>...</a:t>
            </a:r>
          </a:p>
          <a:p>
            <a:pPr marL="0" indent="0" algn="just">
              <a:lnSpc>
                <a:spcPct val="100000"/>
              </a:lnSpc>
              <a:spcBef>
                <a:spcPts val="0"/>
              </a:spcBef>
              <a:buNone/>
            </a:pPr>
            <a:r>
              <a:rPr lang="it-IT" sz="1800" i="1" kern="0" dirty="0">
                <a:solidFill>
                  <a:srgbClr val="FF0000"/>
                </a:solidFill>
                <a:latin typeface="Cambria" panose="02040503050406030204" pitchFamily="18" charset="0"/>
                <a:ea typeface="Calibri" panose="020F0502020204030204" pitchFamily="34" charset="0"/>
                <a:cs typeface="Times New Roman" panose="02020603050405020304" pitchFamily="18" charset="0"/>
              </a:rPr>
              <a:t>b ) affidamento diretto dei servizi e forniture, ivi compresi i servizi di ingegneria e architettura e l'attività di progettazione, di importo inferiore a 140.000 euro, anche senza consultazione di più operatori economici …</a:t>
            </a:r>
          </a:p>
          <a:p>
            <a:pPr marL="0" indent="0" algn="just">
              <a:lnSpc>
                <a:spcPct val="100000"/>
              </a:lnSpc>
              <a:spcBef>
                <a:spcPts val="0"/>
              </a:spcBef>
              <a:buNone/>
            </a:pPr>
            <a:r>
              <a:rPr lang="it-IT" sz="1800" i="1" kern="0" dirty="0">
                <a:solidFill>
                  <a:srgbClr val="FF0000"/>
                </a:solidFill>
                <a:latin typeface="Cambria" panose="02040503050406030204" pitchFamily="18" charset="0"/>
                <a:ea typeface="Calibri" panose="020F0502020204030204" pitchFamily="34" charset="0"/>
                <a:cs typeface="Times New Roman" panose="02020603050405020304" pitchFamily="18" charset="0"/>
              </a:rPr>
              <a:t>e) procedura negoziata senza bando, previa consultazione di almeno cinque operatori economici, ove esistenti, individuati in base ad indagini di mercato o tramite elenchi di operatori economici, per l'affidamento di servizi e forniture, ivi compresi i servizi di ingegneria e architettura e l'attività di progettazione, di importo pari o superiore a 140.000 euro e fino alle soglie di cui all'articolo 14</a:t>
            </a:r>
            <a:r>
              <a:rPr lang="it-IT" sz="1600" i="1" kern="0" dirty="0">
                <a:solidFill>
                  <a:srgbClr val="FF0000"/>
                </a:solidFill>
                <a:latin typeface="Cambria" panose="02040503050406030204" pitchFamily="18" charset="0"/>
                <a:ea typeface="Calibri" panose="020F0502020204030204" pitchFamily="34" charset="0"/>
                <a:cs typeface="Times New Roman" panose="02020603050405020304" pitchFamily="18" charset="0"/>
              </a:rPr>
              <a:t>.</a:t>
            </a:r>
          </a:p>
        </p:txBody>
      </p:sp>
      <p:sp>
        <p:nvSpPr>
          <p:cNvPr id="2" name="Segnaposto piè di pagina 1">
            <a:extLst>
              <a:ext uri="{FF2B5EF4-FFF2-40B4-BE49-F238E27FC236}">
                <a16:creationId xmlns:a16="http://schemas.microsoft.com/office/drawing/2014/main" id="{B5B41013-6CFB-3AE7-7283-E06C762B1F47}"/>
              </a:ext>
            </a:extLst>
          </p:cNvPr>
          <p:cNvSpPr>
            <a:spLocks noGrp="1"/>
          </p:cNvSpPr>
          <p:nvPr>
            <p:ph type="ftr" sz="quarter" idx="11"/>
          </p:nvPr>
        </p:nvSpPr>
        <p:spPr/>
        <p:txBody>
          <a:bodyPr/>
          <a:lstStyle/>
          <a:p>
            <a:r>
              <a:rPr lang="it-IT" dirty="0"/>
              <a:t>Avv. Luca Manetti</a:t>
            </a:r>
          </a:p>
        </p:txBody>
      </p:sp>
      <p:sp>
        <p:nvSpPr>
          <p:cNvPr id="3" name="Segnaposto data 2">
            <a:extLst>
              <a:ext uri="{FF2B5EF4-FFF2-40B4-BE49-F238E27FC236}">
                <a16:creationId xmlns:a16="http://schemas.microsoft.com/office/drawing/2014/main" id="{6DF16F14-4CA5-71D0-C990-92AFA649A19B}"/>
              </a:ext>
            </a:extLst>
          </p:cNvPr>
          <p:cNvSpPr>
            <a:spLocks noGrp="1"/>
          </p:cNvSpPr>
          <p:nvPr>
            <p:ph type="dt" sz="half" idx="10"/>
          </p:nvPr>
        </p:nvSpPr>
        <p:spPr/>
        <p:txBody>
          <a:bodyPr/>
          <a:lstStyle/>
          <a:p>
            <a:fld id="{98D36FC6-77B2-0F44-A065-DE32FB4DE06E}" type="datetime1">
              <a:rPr lang="it-IT" smtClean="0"/>
              <a:t>22/04/24</a:t>
            </a:fld>
            <a:endParaRPr lang="it-IT"/>
          </a:p>
        </p:txBody>
      </p:sp>
      <p:sp>
        <p:nvSpPr>
          <p:cNvPr id="7" name="Segnaposto numero diapositiva 6">
            <a:extLst>
              <a:ext uri="{FF2B5EF4-FFF2-40B4-BE49-F238E27FC236}">
                <a16:creationId xmlns:a16="http://schemas.microsoft.com/office/drawing/2014/main" id="{5713173E-90EC-C53B-F5D3-2009F3CBE68A}"/>
              </a:ext>
            </a:extLst>
          </p:cNvPr>
          <p:cNvSpPr>
            <a:spLocks noGrp="1"/>
          </p:cNvSpPr>
          <p:nvPr>
            <p:ph type="sldNum" sz="quarter" idx="12"/>
          </p:nvPr>
        </p:nvSpPr>
        <p:spPr/>
        <p:txBody>
          <a:bodyPr/>
          <a:lstStyle/>
          <a:p>
            <a:fld id="{2D461169-DEB1-6E45-A2CA-B6D74FF9440F}" type="slidenum">
              <a:rPr lang="it-IT" smtClean="0"/>
              <a:t>20</a:t>
            </a:fld>
            <a:endParaRPr lang="it-IT"/>
          </a:p>
        </p:txBody>
      </p:sp>
    </p:spTree>
    <p:extLst>
      <p:ext uri="{BB962C8B-B14F-4D97-AF65-F5344CB8AC3E}">
        <p14:creationId xmlns:p14="http://schemas.microsoft.com/office/powerpoint/2010/main" val="659385390"/>
      </p:ext>
    </p:extLst>
  </p:cSld>
  <p:clrMapOvr>
    <a:masterClrMapping/>
  </p:clrMapOvr>
  <p:transition spd="slow">
    <p:push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200" y="365126"/>
            <a:ext cx="7974204" cy="557664"/>
          </a:xfrm>
        </p:spPr>
        <p:txBody>
          <a:bodyPr>
            <a:noAutofit/>
          </a:bodyPr>
          <a:lstStyle/>
          <a:p>
            <a:pPr algn="just"/>
            <a:r>
              <a:rPr lang="it-IT" sz="2800" b="1" dirty="0">
                <a:solidFill>
                  <a:schemeClr val="accent1"/>
                </a:solidFill>
              </a:rPr>
              <a:t>Art. 50 Procedure per l’affidamento</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rmAutofit/>
          </a:bodyPr>
          <a:lstStyle/>
          <a:p>
            <a:pPr marL="0" indent="0" algn="ctr">
              <a:buNone/>
            </a:pPr>
            <a:r>
              <a:rPr lang="it-IT" sz="2000" b="1"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Appalti di lavori</a:t>
            </a:r>
          </a:p>
          <a:p>
            <a:pPr algn="just"/>
            <a:r>
              <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rPr>
              <a:t>A</a:t>
            </a:r>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ffidamento diretto per lavori di importo inferiore a 150.000 euro, anche senza consultazione di più operatori economici. </a:t>
            </a:r>
            <a:endParaRPr lang="it-IT" sz="2000" kern="10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rPr>
              <a:t>P</a:t>
            </a:r>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rocedura negoziata senza bando, previa consultazione di almeno cinque operatori economici, per i lavori di importo pari o superiore a 150.000 euro e inferiore a un milione di euro; </a:t>
            </a:r>
            <a:endParaRPr lang="it-IT" sz="2000" kern="10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2000" kern="10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P</a:t>
            </a:r>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rocedura negoziata senza bando, previa consultazione di almeno dieci operatori, per lavori di importo pari o superiore a un milione di euro e fino alle soglie europee. </a:t>
            </a:r>
            <a:endParaRPr lang="it-IT" sz="2000" kern="100" dirty="0">
              <a:solidFill>
                <a:schemeClr val="accent1"/>
              </a:solidFill>
              <a:effectLst/>
              <a:latin typeface="Cambria" panose="02040503050406030204" pitchFamily="18" charset="0"/>
              <a:ea typeface="Calibri" panose="020F0502020204030204" pitchFamily="34" charset="0"/>
              <a:cs typeface="Times New Roman" panose="02020603050405020304" pitchFamily="18" charset="0"/>
            </a:endParaRPr>
          </a:p>
          <a:p>
            <a:pPr marL="0" indent="0" algn="just">
              <a:buNone/>
            </a:pPr>
            <a:endParaRPr lang="it-IT" dirty="0"/>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Autofit/>
          </a:bodyPr>
          <a:lstStyle/>
          <a:p>
            <a:pPr marL="0" indent="0" algn="ctr">
              <a:lnSpc>
                <a:spcPct val="100000"/>
              </a:lnSpc>
              <a:spcBef>
                <a:spcPts val="0"/>
              </a:spcBef>
              <a:buNone/>
            </a:pPr>
            <a:r>
              <a:rPr lang="it-IT" sz="1600" i="1" kern="0" dirty="0">
                <a:solidFill>
                  <a:srgbClr val="FF0000"/>
                </a:solidFill>
                <a:latin typeface="Cambria" panose="02040503050406030204" pitchFamily="18" charset="0"/>
                <a:ea typeface="Calibri" panose="020F0502020204030204" pitchFamily="34" charset="0"/>
                <a:cs typeface="Times New Roman" panose="02020603050405020304" pitchFamily="18" charset="0"/>
              </a:rPr>
              <a:t>Comma 1</a:t>
            </a:r>
          </a:p>
          <a:p>
            <a:pPr marL="0" indent="0" algn="just">
              <a:lnSpc>
                <a:spcPct val="100000"/>
              </a:lnSpc>
              <a:spcBef>
                <a:spcPts val="0"/>
              </a:spcBef>
              <a:buNone/>
            </a:pPr>
            <a:r>
              <a:rPr lang="it-IT" sz="1600" i="1" kern="0" dirty="0">
                <a:solidFill>
                  <a:srgbClr val="FF0000"/>
                </a:solidFill>
                <a:latin typeface="Cambria" panose="02040503050406030204" pitchFamily="18" charset="0"/>
                <a:ea typeface="Calibri" panose="020F0502020204030204" pitchFamily="34" charset="0"/>
                <a:cs typeface="Times New Roman" panose="02020603050405020304" pitchFamily="18" charset="0"/>
              </a:rPr>
              <a:t>...</a:t>
            </a:r>
          </a:p>
          <a:p>
            <a:pPr marL="0" indent="0" algn="just">
              <a:lnSpc>
                <a:spcPct val="100000"/>
              </a:lnSpc>
              <a:spcBef>
                <a:spcPts val="0"/>
              </a:spcBef>
              <a:buNone/>
            </a:pPr>
            <a:r>
              <a:rPr lang="it-IT" sz="1600" i="1" kern="0" dirty="0">
                <a:solidFill>
                  <a:srgbClr val="FF0000"/>
                </a:solidFill>
                <a:latin typeface="Cambria" panose="02040503050406030204" pitchFamily="18" charset="0"/>
                <a:ea typeface="Calibri" panose="020F0502020204030204" pitchFamily="34" charset="0"/>
                <a:cs typeface="Times New Roman" panose="02020603050405020304" pitchFamily="18" charset="0"/>
              </a:rPr>
              <a:t>a ) affidamento diretto per lavori di importo inferiore a 150.000 euro, anche senza consultazione di più operatori economici, … anche individuati tra gli iscritti in elenchi o albi istituiti dalla stazione appaltante; …</a:t>
            </a:r>
          </a:p>
          <a:p>
            <a:pPr marL="0" indent="0" algn="just">
              <a:lnSpc>
                <a:spcPct val="100000"/>
              </a:lnSpc>
              <a:spcBef>
                <a:spcPts val="0"/>
              </a:spcBef>
              <a:buNone/>
            </a:pPr>
            <a:r>
              <a:rPr lang="it-IT" sz="1600" i="1" kern="0" dirty="0">
                <a:solidFill>
                  <a:srgbClr val="FF0000"/>
                </a:solidFill>
                <a:latin typeface="Cambria" panose="02040503050406030204" pitchFamily="18" charset="0"/>
                <a:ea typeface="Calibri" panose="020F0502020204030204" pitchFamily="34" charset="0"/>
                <a:cs typeface="Times New Roman" panose="02020603050405020304" pitchFamily="18" charset="0"/>
              </a:rPr>
              <a:t>c) procedura negoziata senza bando, previa consultazione di almeno cinque operatori economici, ove esistenti, individuati in base a indagini di mercato o tramite elenchi di operatori economici, per i lavori di importo pari o superiore a 150.000 euro e inferiore a 1 milione di euro;</a:t>
            </a:r>
          </a:p>
          <a:p>
            <a:pPr marL="0" indent="0" algn="just">
              <a:lnSpc>
                <a:spcPct val="100000"/>
              </a:lnSpc>
              <a:spcBef>
                <a:spcPts val="0"/>
              </a:spcBef>
              <a:buNone/>
            </a:pPr>
            <a:r>
              <a:rPr lang="it-IT" sz="1600" i="1" kern="0" dirty="0">
                <a:solidFill>
                  <a:srgbClr val="FF0000"/>
                </a:solidFill>
                <a:latin typeface="Cambria" panose="02040503050406030204" pitchFamily="18" charset="0"/>
                <a:ea typeface="Calibri" panose="020F0502020204030204" pitchFamily="34" charset="0"/>
                <a:cs typeface="Times New Roman" panose="02020603050405020304" pitchFamily="18" charset="0"/>
              </a:rPr>
              <a:t>d) procedura negoziata senza bando, previa consultazione di almeno dieci operatori economici, ove esistenti, individuati in base a indagini di mercato o tramite elenchi di operatori economici, per lavori di importo pari o superiore a 1 milione di euro e fino alle soglie di cui all'articolo 14, salva la possibilità di ricorrere alle procedure di scelta del contraente di cui alla Parte IV del presente Libro…</a:t>
            </a:r>
          </a:p>
        </p:txBody>
      </p:sp>
      <p:sp>
        <p:nvSpPr>
          <p:cNvPr id="2" name="Segnaposto piè di pagina 1">
            <a:extLst>
              <a:ext uri="{FF2B5EF4-FFF2-40B4-BE49-F238E27FC236}">
                <a16:creationId xmlns:a16="http://schemas.microsoft.com/office/drawing/2014/main" id="{B5B41013-6CFB-3AE7-7283-E06C762B1F47}"/>
              </a:ext>
            </a:extLst>
          </p:cNvPr>
          <p:cNvSpPr>
            <a:spLocks noGrp="1"/>
          </p:cNvSpPr>
          <p:nvPr>
            <p:ph type="ftr" sz="quarter" idx="11"/>
          </p:nvPr>
        </p:nvSpPr>
        <p:spPr/>
        <p:txBody>
          <a:bodyPr/>
          <a:lstStyle/>
          <a:p>
            <a:r>
              <a:rPr lang="it-IT" dirty="0"/>
              <a:t>Avv. Luca Manetti</a:t>
            </a:r>
          </a:p>
        </p:txBody>
      </p:sp>
      <p:sp>
        <p:nvSpPr>
          <p:cNvPr id="3" name="Segnaposto data 2">
            <a:extLst>
              <a:ext uri="{FF2B5EF4-FFF2-40B4-BE49-F238E27FC236}">
                <a16:creationId xmlns:a16="http://schemas.microsoft.com/office/drawing/2014/main" id="{6DF16F14-4CA5-71D0-C990-92AFA649A19B}"/>
              </a:ext>
            </a:extLst>
          </p:cNvPr>
          <p:cNvSpPr>
            <a:spLocks noGrp="1"/>
          </p:cNvSpPr>
          <p:nvPr>
            <p:ph type="dt" sz="half" idx="10"/>
          </p:nvPr>
        </p:nvSpPr>
        <p:spPr/>
        <p:txBody>
          <a:bodyPr/>
          <a:lstStyle/>
          <a:p>
            <a:fld id="{98D36FC6-77B2-0F44-A065-DE32FB4DE06E}" type="datetime1">
              <a:rPr lang="it-IT" smtClean="0"/>
              <a:t>22/04/24</a:t>
            </a:fld>
            <a:endParaRPr lang="it-IT"/>
          </a:p>
        </p:txBody>
      </p:sp>
      <p:sp>
        <p:nvSpPr>
          <p:cNvPr id="7" name="Segnaposto numero diapositiva 6">
            <a:extLst>
              <a:ext uri="{FF2B5EF4-FFF2-40B4-BE49-F238E27FC236}">
                <a16:creationId xmlns:a16="http://schemas.microsoft.com/office/drawing/2014/main" id="{5713173E-90EC-C53B-F5D3-2009F3CBE68A}"/>
              </a:ext>
            </a:extLst>
          </p:cNvPr>
          <p:cNvSpPr>
            <a:spLocks noGrp="1"/>
          </p:cNvSpPr>
          <p:nvPr>
            <p:ph type="sldNum" sz="quarter" idx="12"/>
          </p:nvPr>
        </p:nvSpPr>
        <p:spPr/>
        <p:txBody>
          <a:bodyPr/>
          <a:lstStyle/>
          <a:p>
            <a:fld id="{2D461169-DEB1-6E45-A2CA-B6D74FF9440F}" type="slidenum">
              <a:rPr lang="it-IT" smtClean="0"/>
              <a:t>21</a:t>
            </a:fld>
            <a:endParaRPr lang="it-IT"/>
          </a:p>
        </p:txBody>
      </p:sp>
    </p:spTree>
    <p:extLst>
      <p:ext uri="{BB962C8B-B14F-4D97-AF65-F5344CB8AC3E}">
        <p14:creationId xmlns:p14="http://schemas.microsoft.com/office/powerpoint/2010/main" val="91377955"/>
      </p:ext>
    </p:extLst>
  </p:cSld>
  <p:clrMapOvr>
    <a:masterClrMapping/>
  </p:clrMapOvr>
  <p:transition spd="slow">
    <p:push di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200" y="365126"/>
            <a:ext cx="7974204" cy="557664"/>
          </a:xfrm>
        </p:spPr>
        <p:txBody>
          <a:bodyPr>
            <a:noAutofit/>
          </a:bodyPr>
          <a:lstStyle/>
          <a:p>
            <a:pPr algn="just"/>
            <a:r>
              <a:rPr lang="it-IT" sz="2800" b="1" dirty="0">
                <a:solidFill>
                  <a:schemeClr val="accent1"/>
                </a:solidFill>
              </a:rPr>
              <a:t>Art. 50 Procedure per l’affidamento</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rmAutofit/>
          </a:bodyPr>
          <a:lstStyle/>
          <a:p>
            <a:pPr algn="just"/>
            <a:endParaRPr lang="it-IT" sz="19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endParaRPr lang="it-IT" sz="19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algn="just"/>
            <a:endParaRPr lang="it-IT" sz="19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endParaRPr lang="it-IT" sz="19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Con riferimento all’affidamento diretto (comma 1, lett. </a:t>
            </a:r>
            <a:r>
              <a:rPr lang="it-IT" sz="2000" i="1"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a) </a:t>
            </a:r>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e </a:t>
            </a:r>
            <a:r>
              <a:rPr lang="it-IT" sz="2000" i="1"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b)</a:t>
            </a:r>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 si è riproposta la previsione del DL 76/2020.</a:t>
            </a:r>
          </a:p>
          <a:p>
            <a:pPr algn="just"/>
            <a:endPar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Il Codice fa riferimento a «</a:t>
            </a:r>
            <a:r>
              <a:rPr lang="it-IT" sz="2000" i="1"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esperienze pregresse </a:t>
            </a:r>
            <a:r>
              <a:rPr lang="it-IT" sz="2000" b="1" i="1"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idonee</a:t>
            </a:r>
            <a:r>
              <a:rPr lang="it-IT" sz="2000" i="1"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 all’esecuzione delle prestazioni contrattuali oggetto di affidamento»</a:t>
            </a:r>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 </a:t>
            </a:r>
            <a:endParaRPr lang="it-IT" sz="2000" kern="100" dirty="0">
              <a:solidFill>
                <a:schemeClr val="accent1"/>
              </a:solidFill>
              <a:effectLst/>
              <a:latin typeface="Cambria" panose="02040503050406030204" pitchFamily="18" charset="0"/>
              <a:ea typeface="Calibri" panose="020F0502020204030204" pitchFamily="34" charset="0"/>
              <a:cs typeface="Times New Roman" panose="02020603050405020304" pitchFamily="18" charset="0"/>
            </a:endParaRPr>
          </a:p>
          <a:p>
            <a:pPr marL="0" indent="0" algn="just">
              <a:buNone/>
            </a:pPr>
            <a:endParaRPr lang="it-IT" dirty="0"/>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a:bodyPr>
          <a:lstStyle/>
          <a:p>
            <a:pPr marL="0" indent="0" algn="ctr">
              <a:buNone/>
            </a:pPr>
            <a:endParaRPr lang="it-IT" sz="1900" b="1"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indent="0" algn="ctr">
              <a:buNone/>
            </a:pPr>
            <a:endParaRPr lang="it-IT" sz="1900" b="1"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marL="0" indent="0" algn="ctr">
              <a:buNone/>
            </a:pPr>
            <a:endParaRPr lang="it-IT" sz="1900" b="1"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indent="0" algn="ctr">
              <a:buNone/>
            </a:pPr>
            <a:endParaRPr lang="it-IT" sz="1900" b="1"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marL="0" indent="0" algn="ctr">
              <a:buNone/>
            </a:pPr>
            <a:endParaRPr lang="it-IT" sz="1900" b="1"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indent="0" algn="ctr">
              <a:buNone/>
            </a:pPr>
            <a:r>
              <a:rPr lang="it-IT" sz="1800" i="1" kern="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Affidamento diretto</a:t>
            </a:r>
          </a:p>
          <a:p>
            <a:pPr marL="0" indent="0" algn="just">
              <a:buNone/>
            </a:pPr>
            <a:endParaRPr lang="it-IT" sz="1800" b="1" kern="0" dirty="0">
              <a:solidFill>
                <a:srgbClr val="FF0000"/>
              </a:solidFill>
              <a:ea typeface="Calibri" panose="020F0502020204030204" pitchFamily="34" charset="0"/>
              <a:cs typeface="Times New Roman" panose="02020603050405020304" pitchFamily="18" charset="0"/>
            </a:endParaRPr>
          </a:p>
        </p:txBody>
      </p:sp>
      <p:sp>
        <p:nvSpPr>
          <p:cNvPr id="2" name="Segnaposto piè di pagina 1">
            <a:extLst>
              <a:ext uri="{FF2B5EF4-FFF2-40B4-BE49-F238E27FC236}">
                <a16:creationId xmlns:a16="http://schemas.microsoft.com/office/drawing/2014/main" id="{B5B41013-6CFB-3AE7-7283-E06C762B1F47}"/>
              </a:ext>
            </a:extLst>
          </p:cNvPr>
          <p:cNvSpPr>
            <a:spLocks noGrp="1"/>
          </p:cNvSpPr>
          <p:nvPr>
            <p:ph type="ftr" sz="quarter" idx="11"/>
          </p:nvPr>
        </p:nvSpPr>
        <p:spPr/>
        <p:txBody>
          <a:bodyPr/>
          <a:lstStyle/>
          <a:p>
            <a:r>
              <a:rPr lang="it-IT" dirty="0"/>
              <a:t>Avv. Luca Manetti</a:t>
            </a:r>
          </a:p>
        </p:txBody>
      </p:sp>
      <p:sp>
        <p:nvSpPr>
          <p:cNvPr id="3" name="Segnaposto data 2">
            <a:extLst>
              <a:ext uri="{FF2B5EF4-FFF2-40B4-BE49-F238E27FC236}">
                <a16:creationId xmlns:a16="http://schemas.microsoft.com/office/drawing/2014/main" id="{6DF16F14-4CA5-71D0-C990-92AFA649A19B}"/>
              </a:ext>
            </a:extLst>
          </p:cNvPr>
          <p:cNvSpPr>
            <a:spLocks noGrp="1"/>
          </p:cNvSpPr>
          <p:nvPr>
            <p:ph type="dt" sz="half" idx="10"/>
          </p:nvPr>
        </p:nvSpPr>
        <p:spPr/>
        <p:txBody>
          <a:bodyPr/>
          <a:lstStyle/>
          <a:p>
            <a:fld id="{98D36FC6-77B2-0F44-A065-DE32FB4DE06E}" type="datetime1">
              <a:rPr lang="it-IT" smtClean="0"/>
              <a:t>22/04/24</a:t>
            </a:fld>
            <a:endParaRPr lang="it-IT"/>
          </a:p>
        </p:txBody>
      </p:sp>
      <p:sp>
        <p:nvSpPr>
          <p:cNvPr id="7" name="Segnaposto numero diapositiva 6">
            <a:extLst>
              <a:ext uri="{FF2B5EF4-FFF2-40B4-BE49-F238E27FC236}">
                <a16:creationId xmlns:a16="http://schemas.microsoft.com/office/drawing/2014/main" id="{5713173E-90EC-C53B-F5D3-2009F3CBE68A}"/>
              </a:ext>
            </a:extLst>
          </p:cNvPr>
          <p:cNvSpPr>
            <a:spLocks noGrp="1"/>
          </p:cNvSpPr>
          <p:nvPr>
            <p:ph type="sldNum" sz="quarter" idx="12"/>
          </p:nvPr>
        </p:nvSpPr>
        <p:spPr/>
        <p:txBody>
          <a:bodyPr/>
          <a:lstStyle/>
          <a:p>
            <a:fld id="{2D461169-DEB1-6E45-A2CA-B6D74FF9440F}" type="slidenum">
              <a:rPr lang="it-IT" smtClean="0"/>
              <a:t>22</a:t>
            </a:fld>
            <a:endParaRPr lang="it-IT"/>
          </a:p>
        </p:txBody>
      </p:sp>
    </p:spTree>
    <p:extLst>
      <p:ext uri="{BB962C8B-B14F-4D97-AF65-F5344CB8AC3E}">
        <p14:creationId xmlns:p14="http://schemas.microsoft.com/office/powerpoint/2010/main" val="2838980282"/>
      </p:ext>
    </p:extLst>
  </p:cSld>
  <p:clrMapOvr>
    <a:masterClrMapping/>
  </p:clrMapOvr>
  <p:transition spd="slow">
    <p:push di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200" y="365126"/>
            <a:ext cx="7974204" cy="557664"/>
          </a:xfrm>
        </p:spPr>
        <p:txBody>
          <a:bodyPr>
            <a:noAutofit/>
          </a:bodyPr>
          <a:lstStyle/>
          <a:p>
            <a:pPr algn="just"/>
            <a:r>
              <a:rPr lang="it-IT" sz="2800" b="1" dirty="0">
                <a:solidFill>
                  <a:schemeClr val="accent1"/>
                </a:solidFill>
              </a:rPr>
              <a:t>Art. 50 Procedure per l’affidamento</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rmAutofit/>
          </a:bodyPr>
          <a:lstStyle/>
          <a:p>
            <a:pPr algn="just"/>
            <a:endPar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endPar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algn="just"/>
            <a:endPar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endPar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Nel testo della norma in esame il riferimento alle procedure negoziate senza bando (comma 1, lettere </a:t>
            </a:r>
            <a:r>
              <a:rPr lang="it-IT" sz="2000" i="1"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c)</a:t>
            </a:r>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 </a:t>
            </a:r>
            <a:r>
              <a:rPr lang="it-IT" sz="2000" i="1"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d) </a:t>
            </a:r>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ed </a:t>
            </a:r>
            <a:r>
              <a:rPr lang="it-IT" sz="2000" i="1"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e)</a:t>
            </a:r>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 non è stato accompagnato, come invece avveniva nell’art. 1, comma 2 del DL 76/2020, dal richiamo alla procedura negoziata nel soprasoglia.</a:t>
            </a:r>
            <a:endParaRPr lang="it-IT" dirty="0"/>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a:bodyPr>
          <a:lstStyle/>
          <a:p>
            <a:pPr marL="0" indent="0" algn="ctr">
              <a:buNone/>
            </a:pPr>
            <a:endParaRPr lang="it-IT" sz="1800" i="1" kern="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indent="0" algn="ctr">
              <a:buNone/>
            </a:pPr>
            <a:endParaRPr lang="it-IT" sz="1800" i="1" kern="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endParaRPr>
          </a:p>
          <a:p>
            <a:pPr marL="0" indent="0" algn="ctr">
              <a:buNone/>
            </a:pPr>
            <a:endParaRPr lang="it-IT" sz="1800" i="1" kern="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indent="0" algn="ctr">
              <a:buNone/>
            </a:pPr>
            <a:endParaRPr lang="it-IT" sz="1800" i="1" kern="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endParaRPr>
          </a:p>
          <a:p>
            <a:pPr marL="0" indent="0" algn="ctr">
              <a:buNone/>
            </a:pPr>
            <a:endParaRPr lang="it-IT" sz="1800" i="1" kern="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indent="0" algn="ctr">
              <a:buNone/>
            </a:pPr>
            <a:r>
              <a:rPr lang="it-IT" sz="1800" i="1" kern="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Procedure negoziate</a:t>
            </a:r>
          </a:p>
          <a:p>
            <a:pPr marL="0" indent="0" algn="just">
              <a:buNone/>
            </a:pPr>
            <a:endParaRPr lang="it-IT" sz="1800" b="1" kern="0" dirty="0">
              <a:solidFill>
                <a:srgbClr val="FF0000"/>
              </a:solidFill>
              <a:ea typeface="Calibri" panose="020F0502020204030204" pitchFamily="34" charset="0"/>
              <a:cs typeface="Times New Roman" panose="02020603050405020304" pitchFamily="18" charset="0"/>
            </a:endParaRPr>
          </a:p>
        </p:txBody>
      </p:sp>
      <p:sp>
        <p:nvSpPr>
          <p:cNvPr id="2" name="Segnaposto piè di pagina 1">
            <a:extLst>
              <a:ext uri="{FF2B5EF4-FFF2-40B4-BE49-F238E27FC236}">
                <a16:creationId xmlns:a16="http://schemas.microsoft.com/office/drawing/2014/main" id="{B5B41013-6CFB-3AE7-7283-E06C762B1F47}"/>
              </a:ext>
            </a:extLst>
          </p:cNvPr>
          <p:cNvSpPr>
            <a:spLocks noGrp="1"/>
          </p:cNvSpPr>
          <p:nvPr>
            <p:ph type="ftr" sz="quarter" idx="11"/>
          </p:nvPr>
        </p:nvSpPr>
        <p:spPr/>
        <p:txBody>
          <a:bodyPr/>
          <a:lstStyle/>
          <a:p>
            <a:r>
              <a:rPr lang="it-IT" dirty="0"/>
              <a:t>Avv. Luca Manetti</a:t>
            </a:r>
          </a:p>
        </p:txBody>
      </p:sp>
      <p:sp>
        <p:nvSpPr>
          <p:cNvPr id="3" name="Segnaposto data 2">
            <a:extLst>
              <a:ext uri="{FF2B5EF4-FFF2-40B4-BE49-F238E27FC236}">
                <a16:creationId xmlns:a16="http://schemas.microsoft.com/office/drawing/2014/main" id="{6DF16F14-4CA5-71D0-C990-92AFA649A19B}"/>
              </a:ext>
            </a:extLst>
          </p:cNvPr>
          <p:cNvSpPr>
            <a:spLocks noGrp="1"/>
          </p:cNvSpPr>
          <p:nvPr>
            <p:ph type="dt" sz="half" idx="10"/>
          </p:nvPr>
        </p:nvSpPr>
        <p:spPr/>
        <p:txBody>
          <a:bodyPr/>
          <a:lstStyle/>
          <a:p>
            <a:fld id="{98D36FC6-77B2-0F44-A065-DE32FB4DE06E}" type="datetime1">
              <a:rPr lang="it-IT" smtClean="0"/>
              <a:t>22/04/24</a:t>
            </a:fld>
            <a:endParaRPr lang="it-IT"/>
          </a:p>
        </p:txBody>
      </p:sp>
      <p:sp>
        <p:nvSpPr>
          <p:cNvPr id="7" name="Segnaposto numero diapositiva 6">
            <a:extLst>
              <a:ext uri="{FF2B5EF4-FFF2-40B4-BE49-F238E27FC236}">
                <a16:creationId xmlns:a16="http://schemas.microsoft.com/office/drawing/2014/main" id="{5713173E-90EC-C53B-F5D3-2009F3CBE68A}"/>
              </a:ext>
            </a:extLst>
          </p:cNvPr>
          <p:cNvSpPr>
            <a:spLocks noGrp="1"/>
          </p:cNvSpPr>
          <p:nvPr>
            <p:ph type="sldNum" sz="quarter" idx="12"/>
          </p:nvPr>
        </p:nvSpPr>
        <p:spPr/>
        <p:txBody>
          <a:bodyPr/>
          <a:lstStyle/>
          <a:p>
            <a:fld id="{2D461169-DEB1-6E45-A2CA-B6D74FF9440F}" type="slidenum">
              <a:rPr lang="it-IT" smtClean="0"/>
              <a:t>23</a:t>
            </a:fld>
            <a:endParaRPr lang="it-IT"/>
          </a:p>
        </p:txBody>
      </p:sp>
    </p:spTree>
    <p:extLst>
      <p:ext uri="{BB962C8B-B14F-4D97-AF65-F5344CB8AC3E}">
        <p14:creationId xmlns:p14="http://schemas.microsoft.com/office/powerpoint/2010/main" val="893382467"/>
      </p:ext>
    </p:extLst>
  </p:cSld>
  <p:clrMapOvr>
    <a:masterClrMapping/>
  </p:clrMapOvr>
  <p:transition spd="slow">
    <p:push dir="u"/>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200" y="365126"/>
            <a:ext cx="7974204" cy="557664"/>
          </a:xfrm>
        </p:spPr>
        <p:txBody>
          <a:bodyPr>
            <a:noAutofit/>
          </a:bodyPr>
          <a:lstStyle/>
          <a:p>
            <a:pPr algn="just"/>
            <a:r>
              <a:rPr lang="it-IT" sz="2800" b="1" dirty="0">
                <a:solidFill>
                  <a:schemeClr val="accent1"/>
                </a:solidFill>
              </a:rPr>
              <a:t>Art. 50 Procedure per l’affidamento</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Autofit/>
          </a:bodyPr>
          <a:lstStyle/>
          <a:p>
            <a:pPr algn="just"/>
            <a:endParaRPr lang="it-IT" sz="18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endPar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Il comma 1, lett. </a:t>
            </a:r>
            <a:r>
              <a:rPr lang="it-IT" sz="2000" i="1"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d) </a:t>
            </a:r>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prevede che la stazione appaltante</a:t>
            </a:r>
            <a:r>
              <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rPr>
              <a:t> </a:t>
            </a:r>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possa utilizzare le procedure ordinarie, «</a:t>
            </a:r>
            <a:r>
              <a:rPr lang="it-IT" sz="2000" i="1"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previa adeguata motivazione»</a:t>
            </a:r>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 </a:t>
            </a:r>
          </a:p>
          <a:p>
            <a:pPr algn="just"/>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La disciplina del sottosoglia di cui al decreto- legge n. 76/2020 non contemplava il possibile ricorso alle procedure ordinarie</a:t>
            </a:r>
          </a:p>
          <a:p>
            <a:pPr algn="just"/>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Al contrario il precedente Codice, prevedeva come facol</a:t>
            </a:r>
            <a:r>
              <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rPr>
              <a:t>tà</a:t>
            </a:r>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 la possibilità di ricorrere alle procedure ordinarie</a:t>
            </a:r>
          </a:p>
          <a:p>
            <a:pPr algn="just"/>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Il nuovo Codice ha adottato una via mediana</a:t>
            </a:r>
            <a:endParaRPr lang="it-IT" sz="2000" kern="100" dirty="0">
              <a:solidFill>
                <a:schemeClr val="accent1"/>
              </a:solidFill>
              <a:effectLst/>
              <a:latin typeface="Cambria" panose="02040503050406030204" pitchFamily="18" charset="0"/>
              <a:ea typeface="Calibri" panose="020F0502020204030204" pitchFamily="34" charset="0"/>
              <a:cs typeface="Times New Roman" panose="02020603050405020304" pitchFamily="18" charset="0"/>
            </a:endParaRPr>
          </a:p>
          <a:p>
            <a:pPr algn="just"/>
            <a:endPar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endParaRPr>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22572" y="1166069"/>
            <a:ext cx="4931228" cy="5010894"/>
          </a:xfrm>
        </p:spPr>
        <p:txBody>
          <a:bodyPr>
            <a:normAutofit/>
          </a:bodyPr>
          <a:lstStyle/>
          <a:p>
            <a:pPr marL="0" indent="0" algn="just">
              <a:buNone/>
            </a:pPr>
            <a:endParaRPr lang="it-IT" sz="1600" kern="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indent="0" algn="just">
              <a:buNone/>
            </a:pPr>
            <a:endParaRPr lang="it-IT" sz="1600" kern="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endParaRPr>
          </a:p>
          <a:p>
            <a:pPr marL="0" indent="0" algn="just">
              <a:buNone/>
            </a:pPr>
            <a:endParaRPr lang="it-IT" sz="1600" kern="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indent="0" algn="just">
              <a:buNone/>
            </a:pPr>
            <a:endParaRPr lang="it-IT" sz="1600" kern="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endParaRPr>
          </a:p>
          <a:p>
            <a:pPr marL="0" indent="0" algn="just">
              <a:buNone/>
            </a:pPr>
            <a:endParaRPr lang="it-IT" sz="1600" kern="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indent="0" algn="just">
              <a:buNone/>
            </a:pPr>
            <a:endParaRPr lang="it-IT" sz="1600" kern="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endParaRPr>
          </a:p>
          <a:p>
            <a:pPr marL="0" indent="0" algn="just">
              <a:buNone/>
            </a:pPr>
            <a:r>
              <a:rPr lang="it-IT" sz="1800" i="1" kern="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Procedure negoziate nei lavori di rilevante importo</a:t>
            </a:r>
          </a:p>
          <a:p>
            <a:pPr marL="0" indent="0" algn="just">
              <a:buNone/>
            </a:pPr>
            <a:endParaRPr lang="it-IT" sz="1800" b="1" kern="0" dirty="0">
              <a:solidFill>
                <a:srgbClr val="FF0000"/>
              </a:solidFill>
              <a:ea typeface="Calibri" panose="020F0502020204030204" pitchFamily="34" charset="0"/>
              <a:cs typeface="Times New Roman" panose="02020603050405020304" pitchFamily="18" charset="0"/>
            </a:endParaRPr>
          </a:p>
        </p:txBody>
      </p:sp>
      <p:sp>
        <p:nvSpPr>
          <p:cNvPr id="2" name="Segnaposto piè di pagina 1">
            <a:extLst>
              <a:ext uri="{FF2B5EF4-FFF2-40B4-BE49-F238E27FC236}">
                <a16:creationId xmlns:a16="http://schemas.microsoft.com/office/drawing/2014/main" id="{B5B41013-6CFB-3AE7-7283-E06C762B1F47}"/>
              </a:ext>
            </a:extLst>
          </p:cNvPr>
          <p:cNvSpPr>
            <a:spLocks noGrp="1"/>
          </p:cNvSpPr>
          <p:nvPr>
            <p:ph type="ftr" sz="quarter" idx="11"/>
          </p:nvPr>
        </p:nvSpPr>
        <p:spPr/>
        <p:txBody>
          <a:bodyPr/>
          <a:lstStyle/>
          <a:p>
            <a:r>
              <a:rPr lang="it-IT" dirty="0"/>
              <a:t>Avv. Luca Manetti</a:t>
            </a:r>
          </a:p>
        </p:txBody>
      </p:sp>
      <p:sp>
        <p:nvSpPr>
          <p:cNvPr id="3" name="Segnaposto data 2">
            <a:extLst>
              <a:ext uri="{FF2B5EF4-FFF2-40B4-BE49-F238E27FC236}">
                <a16:creationId xmlns:a16="http://schemas.microsoft.com/office/drawing/2014/main" id="{6DF16F14-4CA5-71D0-C990-92AFA649A19B}"/>
              </a:ext>
            </a:extLst>
          </p:cNvPr>
          <p:cNvSpPr>
            <a:spLocks noGrp="1"/>
          </p:cNvSpPr>
          <p:nvPr>
            <p:ph type="dt" sz="half" idx="10"/>
          </p:nvPr>
        </p:nvSpPr>
        <p:spPr/>
        <p:txBody>
          <a:bodyPr/>
          <a:lstStyle/>
          <a:p>
            <a:fld id="{98D36FC6-77B2-0F44-A065-DE32FB4DE06E}" type="datetime1">
              <a:rPr lang="it-IT" smtClean="0"/>
              <a:t>22/04/24</a:t>
            </a:fld>
            <a:endParaRPr lang="it-IT"/>
          </a:p>
        </p:txBody>
      </p:sp>
      <p:sp>
        <p:nvSpPr>
          <p:cNvPr id="7" name="Segnaposto numero diapositiva 6">
            <a:extLst>
              <a:ext uri="{FF2B5EF4-FFF2-40B4-BE49-F238E27FC236}">
                <a16:creationId xmlns:a16="http://schemas.microsoft.com/office/drawing/2014/main" id="{5713173E-90EC-C53B-F5D3-2009F3CBE68A}"/>
              </a:ext>
            </a:extLst>
          </p:cNvPr>
          <p:cNvSpPr>
            <a:spLocks noGrp="1"/>
          </p:cNvSpPr>
          <p:nvPr>
            <p:ph type="sldNum" sz="quarter" idx="12"/>
          </p:nvPr>
        </p:nvSpPr>
        <p:spPr/>
        <p:txBody>
          <a:bodyPr/>
          <a:lstStyle/>
          <a:p>
            <a:fld id="{2D461169-DEB1-6E45-A2CA-B6D74FF9440F}" type="slidenum">
              <a:rPr lang="it-IT" smtClean="0"/>
              <a:t>24</a:t>
            </a:fld>
            <a:endParaRPr lang="it-IT"/>
          </a:p>
        </p:txBody>
      </p:sp>
    </p:spTree>
    <p:extLst>
      <p:ext uri="{BB962C8B-B14F-4D97-AF65-F5344CB8AC3E}">
        <p14:creationId xmlns:p14="http://schemas.microsoft.com/office/powerpoint/2010/main" val="3128631759"/>
      </p:ext>
    </p:extLst>
  </p:cSld>
  <p:clrMapOvr>
    <a:masterClrMapping/>
  </p:clrMapOvr>
  <p:transition spd="slow">
    <p:push dir="u"/>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200" y="365126"/>
            <a:ext cx="7974204" cy="557664"/>
          </a:xfrm>
        </p:spPr>
        <p:txBody>
          <a:bodyPr>
            <a:noAutofit/>
          </a:bodyPr>
          <a:lstStyle/>
          <a:p>
            <a:pPr algn="just"/>
            <a:r>
              <a:rPr lang="it-IT" sz="2800" b="1" dirty="0">
                <a:solidFill>
                  <a:schemeClr val="accent1"/>
                </a:solidFill>
              </a:rPr>
              <a:t>Art. 50 Procedure per l’affidamento</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rmAutofit/>
          </a:bodyPr>
          <a:lstStyle/>
          <a:p>
            <a:pPr marL="0" indent="0" algn="just">
              <a:buNone/>
            </a:pPr>
            <a:endParaRPr lang="it-IT" sz="2000" kern="0" dirty="0">
              <a:effectLst/>
              <a:latin typeface="Cambria" panose="02040503050406030204" pitchFamily="18" charset="0"/>
              <a:ea typeface="Times New Roman" panose="02020603050405020304" pitchFamily="18" charset="0"/>
              <a:cs typeface="Times New Roman" panose="02020603050405020304" pitchFamily="18" charset="0"/>
            </a:endParaRPr>
          </a:p>
          <a:p>
            <a:pPr algn="just"/>
            <a:endPar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endPar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algn="just"/>
            <a:endPar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Si rinvia all’allegato II.1 per l’individuazione delle modalità di gestione degli elenchi e delle indagini di mercato</a:t>
            </a:r>
          </a:p>
          <a:p>
            <a:pPr marL="0" indent="0" algn="just">
              <a:buNone/>
            </a:pPr>
            <a:endPar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Previsto il divieto del sorteggio, costituente come visto  uno dei criteri della legge delega. </a:t>
            </a:r>
            <a:endParaRPr lang="it-IT" sz="2000" kern="100" dirty="0">
              <a:solidFill>
                <a:schemeClr val="accent1"/>
              </a:solidFill>
              <a:effectLst/>
              <a:latin typeface="Cambria" panose="02040503050406030204" pitchFamily="18" charset="0"/>
              <a:ea typeface="Calibri" panose="020F0502020204030204" pitchFamily="34" charset="0"/>
              <a:cs typeface="Times New Roman" panose="02020603050405020304" pitchFamily="18" charset="0"/>
            </a:endParaRPr>
          </a:p>
          <a:p>
            <a:pPr marL="0" indent="0" algn="just">
              <a:buNone/>
            </a:pPr>
            <a:endParaRPr lang="it-IT" sz="18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endParaRPr>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a:bodyPr>
          <a:lstStyle/>
          <a:p>
            <a:pPr marL="0" indent="0" algn="ctr">
              <a:buNone/>
            </a:pPr>
            <a:endParaRPr lang="it-IT" sz="1800" i="1" kern="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endParaRPr>
          </a:p>
          <a:p>
            <a:pPr marL="0" indent="0" algn="ctr">
              <a:buNone/>
            </a:pPr>
            <a:r>
              <a:rPr lang="it-IT" sz="1800" i="1" kern="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rPr>
              <a:t>Comma 2</a:t>
            </a:r>
          </a:p>
          <a:p>
            <a:pPr marL="0" indent="0" algn="just">
              <a:buNone/>
            </a:pPr>
            <a:endParaRPr lang="it-IT" sz="1800" i="1" kern="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endParaRPr>
          </a:p>
          <a:p>
            <a:pPr marL="0" indent="0" algn="just">
              <a:buNone/>
            </a:pPr>
            <a:r>
              <a:rPr lang="it-IT" sz="1800" i="1" kern="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rPr>
              <a:t>Gli elenchi e le indagini di mercato sono gestiti con le modalità previste nell'allegato II.1. Per la selezione degli operatori da invitare alle procedure negoziate, le stazioni appaltanti non possono utilizzare il sorteggio o altro metodo di estrazione casuale dei nominativi, se non in presenza di situazioni particolari e specificamente motivate, nei casi in cui non risulti praticabile nessun altro metodo di selezione degli operatori. Le stazioni appaltanti pubblicano sul proprio sito istituzionale i nominativi degli operatori consultati nell'ambito delle procedure di cui al comma 1.</a:t>
            </a:r>
          </a:p>
          <a:p>
            <a:pPr marL="0" indent="0" algn="ctr">
              <a:buNone/>
            </a:pPr>
            <a:endParaRPr lang="it-IT" sz="1800" b="1" kern="0" dirty="0">
              <a:solidFill>
                <a:srgbClr val="FF0000"/>
              </a:solidFill>
              <a:ea typeface="Calibri" panose="020F0502020204030204" pitchFamily="34" charset="0"/>
              <a:cs typeface="Times New Roman" panose="02020603050405020304" pitchFamily="18" charset="0"/>
            </a:endParaRPr>
          </a:p>
        </p:txBody>
      </p:sp>
      <p:sp>
        <p:nvSpPr>
          <p:cNvPr id="2" name="Segnaposto piè di pagina 1">
            <a:extLst>
              <a:ext uri="{FF2B5EF4-FFF2-40B4-BE49-F238E27FC236}">
                <a16:creationId xmlns:a16="http://schemas.microsoft.com/office/drawing/2014/main" id="{B5B41013-6CFB-3AE7-7283-E06C762B1F47}"/>
              </a:ext>
            </a:extLst>
          </p:cNvPr>
          <p:cNvSpPr>
            <a:spLocks noGrp="1"/>
          </p:cNvSpPr>
          <p:nvPr>
            <p:ph type="ftr" sz="quarter" idx="11"/>
          </p:nvPr>
        </p:nvSpPr>
        <p:spPr/>
        <p:txBody>
          <a:bodyPr/>
          <a:lstStyle/>
          <a:p>
            <a:r>
              <a:rPr lang="it-IT" dirty="0"/>
              <a:t>Avv. Luca Manetti</a:t>
            </a:r>
          </a:p>
        </p:txBody>
      </p:sp>
      <p:sp>
        <p:nvSpPr>
          <p:cNvPr id="3" name="Segnaposto data 2">
            <a:extLst>
              <a:ext uri="{FF2B5EF4-FFF2-40B4-BE49-F238E27FC236}">
                <a16:creationId xmlns:a16="http://schemas.microsoft.com/office/drawing/2014/main" id="{6DF16F14-4CA5-71D0-C990-92AFA649A19B}"/>
              </a:ext>
            </a:extLst>
          </p:cNvPr>
          <p:cNvSpPr>
            <a:spLocks noGrp="1"/>
          </p:cNvSpPr>
          <p:nvPr>
            <p:ph type="dt" sz="half" idx="10"/>
          </p:nvPr>
        </p:nvSpPr>
        <p:spPr/>
        <p:txBody>
          <a:bodyPr/>
          <a:lstStyle/>
          <a:p>
            <a:fld id="{98D36FC6-77B2-0F44-A065-DE32FB4DE06E}" type="datetime1">
              <a:rPr lang="it-IT" smtClean="0"/>
              <a:t>22/04/24</a:t>
            </a:fld>
            <a:endParaRPr lang="it-IT"/>
          </a:p>
        </p:txBody>
      </p:sp>
      <p:sp>
        <p:nvSpPr>
          <p:cNvPr id="7" name="Segnaposto numero diapositiva 6">
            <a:extLst>
              <a:ext uri="{FF2B5EF4-FFF2-40B4-BE49-F238E27FC236}">
                <a16:creationId xmlns:a16="http://schemas.microsoft.com/office/drawing/2014/main" id="{5713173E-90EC-C53B-F5D3-2009F3CBE68A}"/>
              </a:ext>
            </a:extLst>
          </p:cNvPr>
          <p:cNvSpPr>
            <a:spLocks noGrp="1"/>
          </p:cNvSpPr>
          <p:nvPr>
            <p:ph type="sldNum" sz="quarter" idx="12"/>
          </p:nvPr>
        </p:nvSpPr>
        <p:spPr/>
        <p:txBody>
          <a:bodyPr/>
          <a:lstStyle/>
          <a:p>
            <a:fld id="{2D461169-DEB1-6E45-A2CA-B6D74FF9440F}" type="slidenum">
              <a:rPr lang="it-IT" smtClean="0"/>
              <a:t>25</a:t>
            </a:fld>
            <a:endParaRPr lang="it-IT"/>
          </a:p>
        </p:txBody>
      </p:sp>
    </p:spTree>
    <p:extLst>
      <p:ext uri="{BB962C8B-B14F-4D97-AF65-F5344CB8AC3E}">
        <p14:creationId xmlns:p14="http://schemas.microsoft.com/office/powerpoint/2010/main" val="1247236237"/>
      </p:ext>
    </p:extLst>
  </p:cSld>
  <p:clrMapOvr>
    <a:masterClrMapping/>
  </p:clrMapOvr>
  <p:transition spd="slow">
    <p:push dir="u"/>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200" y="365126"/>
            <a:ext cx="7974204" cy="557664"/>
          </a:xfrm>
        </p:spPr>
        <p:txBody>
          <a:bodyPr>
            <a:noAutofit/>
          </a:bodyPr>
          <a:lstStyle/>
          <a:p>
            <a:pPr algn="just"/>
            <a:r>
              <a:rPr lang="it-IT" sz="2800" b="1" dirty="0">
                <a:solidFill>
                  <a:schemeClr val="accent1"/>
                </a:solidFill>
              </a:rPr>
              <a:t>Art. 50 Procedure per l’affidamento</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rmAutofit/>
          </a:bodyPr>
          <a:lstStyle/>
          <a:p>
            <a:pPr marL="0" indent="0" algn="just">
              <a:buNone/>
            </a:pPr>
            <a:endParaRPr lang="it-IT" sz="18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endParaRPr lang="it-IT" sz="18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endParaRPr lang="it-IT" sz="18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algn="just"/>
            <a:endParaRPr lang="it-IT" sz="18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algn="just"/>
            <a:endPar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rPr>
              <a:t>Modifica con </a:t>
            </a:r>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regolamento di cui all’art. 17 della l. n. 400 del 1988, attuandosi quindi una forma di delegificazione. </a:t>
            </a:r>
            <a:endParaRPr lang="it-IT" sz="2000" kern="100" dirty="0">
              <a:solidFill>
                <a:schemeClr val="accent1"/>
              </a:solidFill>
              <a:effectLst/>
              <a:latin typeface="Cambria" panose="02040503050406030204" pitchFamily="18" charset="0"/>
              <a:ea typeface="Calibri" panose="020F0502020204030204" pitchFamily="34" charset="0"/>
              <a:cs typeface="Times New Roman" panose="02020603050405020304" pitchFamily="18" charset="0"/>
            </a:endParaRPr>
          </a:p>
          <a:p>
            <a:pPr marL="0" indent="0" algn="ctr">
              <a:buNone/>
            </a:pPr>
            <a:endParaRPr lang="it-IT" sz="1800" kern="0" dirty="0">
              <a:effectLst/>
              <a:latin typeface="Garamond" panose="02020404030301010803" pitchFamily="18" charset="0"/>
              <a:ea typeface="Times New Roman" panose="02020603050405020304" pitchFamily="18" charset="0"/>
              <a:cs typeface="Times New Roman" panose="02020603050405020304" pitchFamily="18" charset="0"/>
            </a:endParaRPr>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a:bodyPr>
          <a:lstStyle/>
          <a:p>
            <a:pPr marL="0" indent="0" algn="ctr">
              <a:buNone/>
            </a:pPr>
            <a:endParaRPr lang="it-IT" sz="1600" i="1"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marL="0" indent="0" algn="ctr">
              <a:buNone/>
            </a:pPr>
            <a:endParaRPr lang="it-IT" sz="1600" i="1"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marL="0" indent="0" algn="ctr">
              <a:buNone/>
            </a:pPr>
            <a:endParaRPr lang="it-IT" sz="1600" i="1"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marL="0" indent="0" algn="ctr">
              <a:buNone/>
            </a:pPr>
            <a:endParaRPr lang="it-IT" sz="1600" i="1"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marL="0" indent="0" algn="ctr">
              <a:buNone/>
            </a:pPr>
            <a:r>
              <a:rPr lang="it-IT" sz="1600" i="1" kern="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rPr>
              <a:t>Comma 3</a:t>
            </a:r>
          </a:p>
          <a:p>
            <a:pPr marL="0" indent="0" algn="just">
              <a:buNone/>
            </a:pPr>
            <a:r>
              <a:rPr lang="it-IT" sz="1600" i="1" kern="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rPr>
              <a:t>In sede di prima applicazione del codice, l'allegato II.1 è abrogato a decorrere dalla data di entrata in vigore di un corrispondente regolamento adottato ai sensi dell'articolo 17, comma 3, della legge 23 agosto 1988, n. 400, con decreto del Ministro delle infrastrutture e dei trasporti, previo parere dell'ANAC, che lo sostituisce integralmente anche in qualità di allegato al codice.</a:t>
            </a:r>
          </a:p>
          <a:p>
            <a:pPr marL="0" indent="0" algn="just">
              <a:buNone/>
            </a:pPr>
            <a:endParaRPr lang="it-IT" sz="1800" kern="0" dirty="0">
              <a:solidFill>
                <a:srgbClr val="FF0000"/>
              </a:solidFill>
              <a:latin typeface="Garamond" panose="02020404030301010803" pitchFamily="18" charset="0"/>
              <a:ea typeface="Times New Roman" panose="02020603050405020304" pitchFamily="18" charset="0"/>
              <a:cs typeface="Times New Roman" panose="02020603050405020304" pitchFamily="18" charset="0"/>
            </a:endParaRPr>
          </a:p>
          <a:p>
            <a:pPr marL="0" indent="0" algn="just">
              <a:buNone/>
            </a:pPr>
            <a:endParaRPr lang="it-IT" sz="1800" b="1" kern="0" dirty="0">
              <a:solidFill>
                <a:srgbClr val="FF0000"/>
              </a:solidFill>
              <a:ea typeface="Calibri" panose="020F0502020204030204" pitchFamily="34" charset="0"/>
              <a:cs typeface="Times New Roman" panose="02020603050405020304" pitchFamily="18" charset="0"/>
            </a:endParaRPr>
          </a:p>
        </p:txBody>
      </p:sp>
      <p:sp>
        <p:nvSpPr>
          <p:cNvPr id="2" name="Segnaposto piè di pagina 1">
            <a:extLst>
              <a:ext uri="{FF2B5EF4-FFF2-40B4-BE49-F238E27FC236}">
                <a16:creationId xmlns:a16="http://schemas.microsoft.com/office/drawing/2014/main" id="{B5B41013-6CFB-3AE7-7283-E06C762B1F47}"/>
              </a:ext>
            </a:extLst>
          </p:cNvPr>
          <p:cNvSpPr>
            <a:spLocks noGrp="1"/>
          </p:cNvSpPr>
          <p:nvPr>
            <p:ph type="ftr" sz="quarter" idx="11"/>
          </p:nvPr>
        </p:nvSpPr>
        <p:spPr/>
        <p:txBody>
          <a:bodyPr/>
          <a:lstStyle/>
          <a:p>
            <a:r>
              <a:rPr lang="it-IT" dirty="0"/>
              <a:t>Avv. Luca Manetti</a:t>
            </a:r>
          </a:p>
        </p:txBody>
      </p:sp>
      <p:sp>
        <p:nvSpPr>
          <p:cNvPr id="3" name="Segnaposto data 2">
            <a:extLst>
              <a:ext uri="{FF2B5EF4-FFF2-40B4-BE49-F238E27FC236}">
                <a16:creationId xmlns:a16="http://schemas.microsoft.com/office/drawing/2014/main" id="{6DF16F14-4CA5-71D0-C990-92AFA649A19B}"/>
              </a:ext>
            </a:extLst>
          </p:cNvPr>
          <p:cNvSpPr>
            <a:spLocks noGrp="1"/>
          </p:cNvSpPr>
          <p:nvPr>
            <p:ph type="dt" sz="half" idx="10"/>
          </p:nvPr>
        </p:nvSpPr>
        <p:spPr/>
        <p:txBody>
          <a:bodyPr/>
          <a:lstStyle/>
          <a:p>
            <a:fld id="{98D36FC6-77B2-0F44-A065-DE32FB4DE06E}" type="datetime1">
              <a:rPr lang="it-IT" smtClean="0"/>
              <a:t>22/04/24</a:t>
            </a:fld>
            <a:endParaRPr lang="it-IT"/>
          </a:p>
        </p:txBody>
      </p:sp>
      <p:sp>
        <p:nvSpPr>
          <p:cNvPr id="7" name="Segnaposto numero diapositiva 6">
            <a:extLst>
              <a:ext uri="{FF2B5EF4-FFF2-40B4-BE49-F238E27FC236}">
                <a16:creationId xmlns:a16="http://schemas.microsoft.com/office/drawing/2014/main" id="{5713173E-90EC-C53B-F5D3-2009F3CBE68A}"/>
              </a:ext>
            </a:extLst>
          </p:cNvPr>
          <p:cNvSpPr>
            <a:spLocks noGrp="1"/>
          </p:cNvSpPr>
          <p:nvPr>
            <p:ph type="sldNum" sz="quarter" idx="12"/>
          </p:nvPr>
        </p:nvSpPr>
        <p:spPr/>
        <p:txBody>
          <a:bodyPr/>
          <a:lstStyle/>
          <a:p>
            <a:fld id="{2D461169-DEB1-6E45-A2CA-B6D74FF9440F}" type="slidenum">
              <a:rPr lang="it-IT" smtClean="0"/>
              <a:t>26</a:t>
            </a:fld>
            <a:endParaRPr lang="it-IT"/>
          </a:p>
        </p:txBody>
      </p:sp>
    </p:spTree>
    <p:extLst>
      <p:ext uri="{BB962C8B-B14F-4D97-AF65-F5344CB8AC3E}">
        <p14:creationId xmlns:p14="http://schemas.microsoft.com/office/powerpoint/2010/main" val="3518709254"/>
      </p:ext>
    </p:extLst>
  </p:cSld>
  <p:clrMapOvr>
    <a:masterClrMapping/>
  </p:clrMapOvr>
  <p:transition spd="slow">
    <p:push dir="u"/>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200" y="365126"/>
            <a:ext cx="7974204" cy="557664"/>
          </a:xfrm>
        </p:spPr>
        <p:txBody>
          <a:bodyPr>
            <a:noAutofit/>
          </a:bodyPr>
          <a:lstStyle/>
          <a:p>
            <a:pPr algn="just"/>
            <a:r>
              <a:rPr lang="it-IT" sz="2800" b="1" dirty="0">
                <a:solidFill>
                  <a:schemeClr val="accent1"/>
                </a:solidFill>
              </a:rPr>
              <a:t>Art. 50 Procedure per l’affidamento</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rmAutofit fontScale="32500" lnSpcReduction="20000"/>
          </a:bodyPr>
          <a:lstStyle/>
          <a:p>
            <a:pPr algn="just"/>
            <a:endParaRPr lang="it-IT" sz="1800" kern="0" dirty="0">
              <a:solidFill>
                <a:schemeClr val="accent1"/>
              </a:solidFill>
              <a:effectLst/>
              <a:highlight>
                <a:srgbClr val="FFFF00"/>
              </a:highlight>
              <a:latin typeface="Cambria" panose="02040503050406030204" pitchFamily="18" charset="0"/>
              <a:ea typeface="Times New Roman" panose="02020603050405020304" pitchFamily="18" charset="0"/>
              <a:cs typeface="Times New Roman" panose="02020603050405020304" pitchFamily="18" charset="0"/>
            </a:endParaRPr>
          </a:p>
          <a:p>
            <a:pPr algn="just"/>
            <a:endParaRPr lang="it-IT" sz="72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algn="just">
              <a:lnSpc>
                <a:spcPct val="120000"/>
              </a:lnSpc>
              <a:spcBef>
                <a:spcPts val="0"/>
              </a:spcBef>
            </a:pPr>
            <a:endParaRPr lang="it-IT" sz="62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marL="0" algn="just">
              <a:lnSpc>
                <a:spcPct val="120000"/>
              </a:lnSpc>
              <a:spcBef>
                <a:spcPts val="0"/>
              </a:spcBef>
            </a:pPr>
            <a:endParaRPr lang="it-IT" sz="62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algn="just">
              <a:lnSpc>
                <a:spcPct val="120000"/>
              </a:lnSpc>
              <a:spcBef>
                <a:spcPts val="0"/>
              </a:spcBef>
            </a:pPr>
            <a:r>
              <a:rPr lang="it-IT" sz="62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Con riferimento ai contratti indicati dal comma 4, con il riferimento all’art. 108, comma 2, si impone alle stazioni appaltati l’utilizzo dell’offerta economicamente più vantaggiosa in termini di qualità/prezzo.</a:t>
            </a:r>
          </a:p>
          <a:p>
            <a:pPr marL="0" algn="just">
              <a:lnSpc>
                <a:spcPct val="120000"/>
              </a:lnSpc>
              <a:spcBef>
                <a:spcPts val="0"/>
              </a:spcBef>
            </a:pPr>
            <a:endParaRPr lang="it-IT" sz="62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algn="just">
              <a:lnSpc>
                <a:spcPct val="120000"/>
              </a:lnSpc>
              <a:spcBef>
                <a:spcPts val="0"/>
              </a:spcBef>
            </a:pPr>
            <a:r>
              <a:rPr lang="it-IT" sz="62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Elenco delle eccezioni di cui all’ art. 108, comma 2.</a:t>
            </a:r>
          </a:p>
          <a:p>
            <a:pPr algn="just"/>
            <a:endParaRPr lang="it-IT" sz="72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endParaRPr lang="it-IT" sz="72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indent="0" algn="just">
              <a:buNone/>
            </a:pPr>
            <a:endParaRPr lang="it-IT" sz="7200" kern="100" dirty="0">
              <a:effectLst/>
              <a:latin typeface="Cambria" panose="02040503050406030204" pitchFamily="18" charset="0"/>
              <a:ea typeface="Calibri" panose="020F0502020204030204" pitchFamily="34" charset="0"/>
              <a:cs typeface="Times New Roman" panose="02020603050405020304" pitchFamily="18" charset="0"/>
            </a:endParaRPr>
          </a:p>
          <a:p>
            <a:pPr marL="0" indent="0" algn="ctr">
              <a:buNone/>
            </a:pPr>
            <a:endParaRPr lang="it-IT" sz="1800" kern="0" dirty="0">
              <a:effectLst/>
              <a:latin typeface="Garamond" panose="02020404030301010803" pitchFamily="18" charset="0"/>
              <a:ea typeface="Times New Roman" panose="02020603050405020304" pitchFamily="18" charset="0"/>
              <a:cs typeface="Times New Roman" panose="02020603050405020304" pitchFamily="18" charset="0"/>
            </a:endParaRPr>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fontScale="32500" lnSpcReduction="20000"/>
          </a:bodyPr>
          <a:lstStyle/>
          <a:p>
            <a:pPr marL="0" indent="0" algn="ctr">
              <a:lnSpc>
                <a:spcPct val="120000"/>
              </a:lnSpc>
              <a:spcBef>
                <a:spcPts val="0"/>
              </a:spcBef>
              <a:buNone/>
            </a:pPr>
            <a:endParaRPr lang="it-IT" sz="7200" i="1" kern="0" dirty="0">
              <a:solidFill>
                <a:srgbClr val="FF0000"/>
              </a:solidFill>
              <a:latin typeface="Cambria" panose="02040503050406030204" pitchFamily="18" charset="0"/>
              <a:ea typeface="Calibri" panose="020F0502020204030204" pitchFamily="34" charset="0"/>
              <a:cs typeface="Times New Roman" panose="02020603050405020304" pitchFamily="18" charset="0"/>
            </a:endParaRPr>
          </a:p>
          <a:p>
            <a:pPr marL="0" indent="0" algn="ctr">
              <a:lnSpc>
                <a:spcPct val="120000"/>
              </a:lnSpc>
              <a:spcBef>
                <a:spcPts val="0"/>
              </a:spcBef>
              <a:buNone/>
            </a:pPr>
            <a:endParaRPr lang="it-IT" sz="7200" i="1" kern="0" dirty="0">
              <a:solidFill>
                <a:srgbClr val="FF0000"/>
              </a:solidFill>
              <a:latin typeface="Cambria" panose="02040503050406030204" pitchFamily="18" charset="0"/>
              <a:ea typeface="Calibri" panose="020F0502020204030204" pitchFamily="34" charset="0"/>
              <a:cs typeface="Times New Roman" panose="02020603050405020304" pitchFamily="18" charset="0"/>
            </a:endParaRPr>
          </a:p>
          <a:p>
            <a:pPr marL="0" indent="0" algn="ctr">
              <a:lnSpc>
                <a:spcPct val="120000"/>
              </a:lnSpc>
              <a:spcBef>
                <a:spcPts val="0"/>
              </a:spcBef>
              <a:buNone/>
            </a:pPr>
            <a:endParaRPr lang="it-IT" sz="7200" i="1" kern="0" dirty="0">
              <a:solidFill>
                <a:srgbClr val="FF0000"/>
              </a:solidFill>
              <a:latin typeface="Cambria" panose="02040503050406030204" pitchFamily="18" charset="0"/>
              <a:ea typeface="Calibri" panose="020F0502020204030204" pitchFamily="34" charset="0"/>
              <a:cs typeface="Times New Roman" panose="02020603050405020304" pitchFamily="18" charset="0"/>
            </a:endParaRPr>
          </a:p>
          <a:p>
            <a:pPr marL="0" indent="0" algn="ctr">
              <a:lnSpc>
                <a:spcPct val="120000"/>
              </a:lnSpc>
              <a:spcBef>
                <a:spcPts val="0"/>
              </a:spcBef>
              <a:buNone/>
            </a:pPr>
            <a:r>
              <a:rPr lang="it-IT" sz="7200" i="1" kern="0" dirty="0">
                <a:solidFill>
                  <a:srgbClr val="FF0000"/>
                </a:solidFill>
                <a:latin typeface="Cambria" panose="02040503050406030204" pitchFamily="18" charset="0"/>
                <a:ea typeface="Calibri" panose="020F0502020204030204" pitchFamily="34" charset="0"/>
                <a:cs typeface="Times New Roman" panose="02020603050405020304" pitchFamily="18" charset="0"/>
              </a:rPr>
              <a:t>Comma 4</a:t>
            </a:r>
          </a:p>
          <a:p>
            <a:pPr marL="0" indent="0" algn="just">
              <a:lnSpc>
                <a:spcPct val="120000"/>
              </a:lnSpc>
              <a:spcBef>
                <a:spcPts val="0"/>
              </a:spcBef>
              <a:buNone/>
            </a:pPr>
            <a:r>
              <a:rPr lang="it-IT" sz="7200" i="1" kern="0" dirty="0">
                <a:solidFill>
                  <a:srgbClr val="FF0000"/>
                </a:solidFill>
                <a:latin typeface="Cambria" panose="02040503050406030204" pitchFamily="18" charset="0"/>
                <a:ea typeface="Calibri" panose="020F0502020204030204" pitchFamily="34" charset="0"/>
                <a:cs typeface="Times New Roman" panose="02020603050405020304" pitchFamily="18" charset="0"/>
              </a:rPr>
              <a:t>Per gli affidamenti di cui al comma 1, lettere c), d) ed e), le stazioni appaltanti procedono all'aggiudicazione dei relativi appalti sulla base del criterio dell'offerta economicamente più vantaggiosa oppure del prezzo più basso ad eccezione delle ipotesi di cui all'articolo 108, comma 2.</a:t>
            </a:r>
          </a:p>
          <a:p>
            <a:pPr marL="0" indent="0" algn="ctr">
              <a:lnSpc>
                <a:spcPct val="120000"/>
              </a:lnSpc>
              <a:spcBef>
                <a:spcPts val="0"/>
              </a:spcBef>
              <a:buNone/>
            </a:pPr>
            <a:endParaRPr lang="it-IT" sz="7200" i="1" u="sng" kern="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indent="0" algn="ctr">
              <a:lnSpc>
                <a:spcPct val="120000"/>
              </a:lnSpc>
              <a:spcBef>
                <a:spcPts val="0"/>
              </a:spcBef>
              <a:buNone/>
            </a:pPr>
            <a:endParaRPr lang="it-IT" sz="7200" i="1" u="sng" kern="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endParaRPr>
          </a:p>
          <a:p>
            <a:pPr marL="0" indent="0" algn="just">
              <a:buNone/>
            </a:pPr>
            <a:endParaRPr lang="it-IT" sz="7200" u="sng" kern="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indent="0" algn="just">
              <a:lnSpc>
                <a:spcPct val="120000"/>
              </a:lnSpc>
              <a:spcBef>
                <a:spcPts val="0"/>
              </a:spcBef>
              <a:buNone/>
            </a:pPr>
            <a:endParaRPr lang="it-IT" sz="4900" i="1" kern="0" dirty="0">
              <a:solidFill>
                <a:srgbClr val="FF0000"/>
              </a:solidFill>
              <a:latin typeface="Cambria" panose="02040503050406030204" pitchFamily="18" charset="0"/>
              <a:ea typeface="Calibri" panose="020F0502020204030204" pitchFamily="34" charset="0"/>
              <a:cs typeface="Times New Roman" panose="02020603050405020304" pitchFamily="18" charset="0"/>
            </a:endParaRPr>
          </a:p>
          <a:p>
            <a:pPr marL="0" indent="0" algn="just">
              <a:lnSpc>
                <a:spcPct val="120000"/>
              </a:lnSpc>
              <a:spcBef>
                <a:spcPts val="0"/>
              </a:spcBef>
              <a:buNone/>
            </a:pPr>
            <a:endParaRPr lang="it-IT" sz="1700" i="1" kern="0" dirty="0">
              <a:solidFill>
                <a:srgbClr val="FF0000"/>
              </a:solidFill>
              <a:latin typeface="Cambria" panose="02040503050406030204" pitchFamily="18" charset="0"/>
              <a:ea typeface="Calibri" panose="020F0502020204030204" pitchFamily="34" charset="0"/>
              <a:cs typeface="Times New Roman" panose="02020603050405020304" pitchFamily="18" charset="0"/>
            </a:endParaRPr>
          </a:p>
        </p:txBody>
      </p:sp>
      <p:sp>
        <p:nvSpPr>
          <p:cNvPr id="2" name="Segnaposto piè di pagina 1">
            <a:extLst>
              <a:ext uri="{FF2B5EF4-FFF2-40B4-BE49-F238E27FC236}">
                <a16:creationId xmlns:a16="http://schemas.microsoft.com/office/drawing/2014/main" id="{B5B41013-6CFB-3AE7-7283-E06C762B1F47}"/>
              </a:ext>
            </a:extLst>
          </p:cNvPr>
          <p:cNvSpPr>
            <a:spLocks noGrp="1"/>
          </p:cNvSpPr>
          <p:nvPr>
            <p:ph type="ftr" sz="quarter" idx="11"/>
          </p:nvPr>
        </p:nvSpPr>
        <p:spPr/>
        <p:txBody>
          <a:bodyPr/>
          <a:lstStyle/>
          <a:p>
            <a:r>
              <a:rPr lang="it-IT" dirty="0"/>
              <a:t>Avv. Luca Manetti</a:t>
            </a:r>
          </a:p>
        </p:txBody>
      </p:sp>
      <p:sp>
        <p:nvSpPr>
          <p:cNvPr id="3" name="Segnaposto data 2">
            <a:extLst>
              <a:ext uri="{FF2B5EF4-FFF2-40B4-BE49-F238E27FC236}">
                <a16:creationId xmlns:a16="http://schemas.microsoft.com/office/drawing/2014/main" id="{6DF16F14-4CA5-71D0-C990-92AFA649A19B}"/>
              </a:ext>
            </a:extLst>
          </p:cNvPr>
          <p:cNvSpPr>
            <a:spLocks noGrp="1"/>
          </p:cNvSpPr>
          <p:nvPr>
            <p:ph type="dt" sz="half" idx="10"/>
          </p:nvPr>
        </p:nvSpPr>
        <p:spPr/>
        <p:txBody>
          <a:bodyPr/>
          <a:lstStyle/>
          <a:p>
            <a:fld id="{98D36FC6-77B2-0F44-A065-DE32FB4DE06E}" type="datetime1">
              <a:rPr lang="it-IT" smtClean="0"/>
              <a:t>22/04/24</a:t>
            </a:fld>
            <a:endParaRPr lang="it-IT"/>
          </a:p>
        </p:txBody>
      </p:sp>
      <p:sp>
        <p:nvSpPr>
          <p:cNvPr id="7" name="Segnaposto numero diapositiva 6">
            <a:extLst>
              <a:ext uri="{FF2B5EF4-FFF2-40B4-BE49-F238E27FC236}">
                <a16:creationId xmlns:a16="http://schemas.microsoft.com/office/drawing/2014/main" id="{5713173E-90EC-C53B-F5D3-2009F3CBE68A}"/>
              </a:ext>
            </a:extLst>
          </p:cNvPr>
          <p:cNvSpPr>
            <a:spLocks noGrp="1"/>
          </p:cNvSpPr>
          <p:nvPr>
            <p:ph type="sldNum" sz="quarter" idx="12"/>
          </p:nvPr>
        </p:nvSpPr>
        <p:spPr/>
        <p:txBody>
          <a:bodyPr/>
          <a:lstStyle/>
          <a:p>
            <a:fld id="{2D461169-DEB1-6E45-A2CA-B6D74FF9440F}" type="slidenum">
              <a:rPr lang="it-IT" smtClean="0"/>
              <a:t>27</a:t>
            </a:fld>
            <a:endParaRPr lang="it-IT" dirty="0"/>
          </a:p>
        </p:txBody>
      </p:sp>
    </p:spTree>
    <p:extLst>
      <p:ext uri="{BB962C8B-B14F-4D97-AF65-F5344CB8AC3E}">
        <p14:creationId xmlns:p14="http://schemas.microsoft.com/office/powerpoint/2010/main" val="1523044545"/>
      </p:ext>
    </p:extLst>
  </p:cSld>
  <p:clrMapOvr>
    <a:masterClrMapping/>
  </p:clrMapOvr>
  <p:transition spd="slow">
    <p:push dir="u"/>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200" y="365126"/>
            <a:ext cx="7974204" cy="557664"/>
          </a:xfrm>
        </p:spPr>
        <p:txBody>
          <a:bodyPr>
            <a:noAutofit/>
          </a:bodyPr>
          <a:lstStyle/>
          <a:p>
            <a:pPr algn="just"/>
            <a:r>
              <a:rPr lang="it-IT" sz="2800" b="1" dirty="0">
                <a:solidFill>
                  <a:schemeClr val="accent1"/>
                </a:solidFill>
              </a:rPr>
              <a:t>Art. 50 Procedure per l’affidamento</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Autofit/>
          </a:bodyPr>
          <a:lstStyle/>
          <a:p>
            <a:pPr algn="just">
              <a:lnSpc>
                <a:spcPct val="100000"/>
              </a:lnSpc>
              <a:spcBef>
                <a:spcPts val="0"/>
              </a:spcBef>
            </a:pPr>
            <a:endParaRPr lang="it-IT" sz="18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algn="just">
              <a:lnSpc>
                <a:spcPct val="100000"/>
              </a:lnSpc>
              <a:spcBef>
                <a:spcPts val="0"/>
              </a:spcBef>
            </a:pPr>
            <a:endParaRPr lang="it-IT" sz="18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algn="just">
              <a:lnSpc>
                <a:spcPct val="100000"/>
              </a:lnSpc>
              <a:spcBef>
                <a:spcPts val="0"/>
              </a:spcBef>
            </a:pPr>
            <a:endPar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algn="just">
              <a:lnSpc>
                <a:spcPct val="100000"/>
              </a:lnSpc>
              <a:spcBef>
                <a:spcPts val="0"/>
              </a:spcBef>
            </a:pPr>
            <a:r>
              <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rPr>
              <a:t>L</a:t>
            </a:r>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a norma stabilisce che le imprese pubbliche che operano nei settori </a:t>
            </a:r>
            <a:r>
              <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rPr>
              <a:t>s</a:t>
            </a:r>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peciali (146 - 152) applicano la disciplina stabilita nei rispettivi regolamenti</a:t>
            </a:r>
            <a:r>
              <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rPr>
              <a:t> che </a:t>
            </a:r>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deve essere conforme ai principi del Trattato UE a tutela della concorrenza</a:t>
            </a:r>
            <a:r>
              <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rPr>
              <a:t>.</a:t>
            </a:r>
          </a:p>
          <a:p>
            <a:pPr algn="just">
              <a:lnSpc>
                <a:spcPct val="100000"/>
              </a:lnSpc>
              <a:spcBef>
                <a:spcPts val="0"/>
              </a:spcBef>
            </a:pPr>
            <a:endPar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marL="0" indent="0" algn="just">
              <a:lnSpc>
                <a:spcPct val="100000"/>
              </a:lnSpc>
              <a:spcBef>
                <a:spcPts val="0"/>
              </a:spcBef>
              <a:buNone/>
            </a:pPr>
            <a:endPar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algn="just">
              <a:lnSpc>
                <a:spcPct val="100000"/>
              </a:lnSpc>
              <a:spcBef>
                <a:spcPts val="0"/>
              </a:spcBef>
            </a:pPr>
            <a:r>
              <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rPr>
              <a:t>Per gli operatori dei settori speciali in forza di diritti esclusivi </a:t>
            </a:r>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non pare consentito di affidare a terzi appalti con strumenti più flessibili</a:t>
            </a:r>
            <a:r>
              <a:rPr lang="it-IT" sz="18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a:t>
            </a:r>
            <a:endParaRPr lang="it-IT" sz="1800" kern="100" dirty="0">
              <a:solidFill>
                <a:schemeClr val="accent1"/>
              </a:solidFill>
              <a:effectLst/>
              <a:latin typeface="Cambria" panose="02040503050406030204" pitchFamily="18" charset="0"/>
              <a:ea typeface="Calibri" panose="020F0502020204030204" pitchFamily="34" charset="0"/>
              <a:cs typeface="Times New Roman" panose="02020603050405020304" pitchFamily="18" charset="0"/>
            </a:endParaRPr>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fontScale="25000" lnSpcReduction="20000"/>
          </a:bodyPr>
          <a:lstStyle/>
          <a:p>
            <a:pPr marL="0" indent="0" algn="ctr">
              <a:buNone/>
            </a:pPr>
            <a:endParaRPr lang="it-IT" sz="7200" i="1" kern="0" dirty="0">
              <a:solidFill>
                <a:srgbClr val="FF0000"/>
              </a:solidFill>
              <a:latin typeface="Cambria" panose="02040503050406030204" pitchFamily="18" charset="0"/>
              <a:ea typeface="Calibri" panose="020F0502020204030204" pitchFamily="34" charset="0"/>
              <a:cs typeface="Times New Roman" panose="02020603050405020304" pitchFamily="18" charset="0"/>
            </a:endParaRPr>
          </a:p>
          <a:p>
            <a:pPr marL="0" indent="0" algn="ctr">
              <a:buNone/>
            </a:pPr>
            <a:endParaRPr lang="it-IT" sz="7200" i="1" kern="0" dirty="0">
              <a:solidFill>
                <a:srgbClr val="FF0000"/>
              </a:solidFill>
              <a:latin typeface="Cambria" panose="02040503050406030204" pitchFamily="18" charset="0"/>
              <a:ea typeface="Calibri" panose="020F0502020204030204" pitchFamily="34" charset="0"/>
              <a:cs typeface="Times New Roman" panose="02020603050405020304" pitchFamily="18" charset="0"/>
            </a:endParaRPr>
          </a:p>
          <a:p>
            <a:pPr marL="0" indent="0" algn="ctr">
              <a:lnSpc>
                <a:spcPct val="120000"/>
              </a:lnSpc>
              <a:spcBef>
                <a:spcPts val="0"/>
              </a:spcBef>
              <a:buNone/>
            </a:pPr>
            <a:r>
              <a:rPr lang="it-IT" sz="7200" i="1" kern="0" dirty="0">
                <a:solidFill>
                  <a:srgbClr val="FF0000"/>
                </a:solidFill>
                <a:latin typeface="Cambria" panose="02040503050406030204" pitchFamily="18" charset="0"/>
                <a:ea typeface="Calibri" panose="020F0502020204030204" pitchFamily="34" charset="0"/>
                <a:cs typeface="Times New Roman" panose="02020603050405020304" pitchFamily="18" charset="0"/>
              </a:rPr>
              <a:t>Comma 5</a:t>
            </a:r>
          </a:p>
          <a:p>
            <a:pPr marL="0" indent="0" algn="just">
              <a:lnSpc>
                <a:spcPct val="120000"/>
              </a:lnSpc>
              <a:spcBef>
                <a:spcPts val="0"/>
              </a:spcBef>
              <a:buNone/>
            </a:pPr>
            <a:r>
              <a:rPr lang="it-IT" sz="7200" i="1" kern="0" dirty="0">
                <a:solidFill>
                  <a:srgbClr val="FF0000"/>
                </a:solidFill>
                <a:latin typeface="Cambria" panose="02040503050406030204" pitchFamily="18" charset="0"/>
                <a:ea typeface="Calibri" panose="020F0502020204030204" pitchFamily="34" charset="0"/>
                <a:cs typeface="Times New Roman" panose="02020603050405020304" pitchFamily="18" charset="0"/>
              </a:rPr>
              <a:t>Le imprese pubbliche, per i contratti di lavori, forniture e servizi di importo inferiore alle soglie europee di cui all'articolo 14, rientranti nell'ambito definito dagli articoli da 146 a 152, applicano la disciplina stabilita nei rispettivi regolamenti, la quale, se i contratti presentano un interesse transfrontaliero certo, deve essere conforme ai principi del Trattato sull'Unione europea a tutela della concorrenza. Gli altri soggetti di cui all'articolo 141, comma 1, secondo periodo, applicano la disciplina stabilita nei rispettivi regolamenti, la quale deve essere conforme ai predetti principi del Trattato sull'Unione europea.</a:t>
            </a:r>
          </a:p>
          <a:p>
            <a:pPr marL="0" indent="0" algn="just">
              <a:buNone/>
            </a:pPr>
            <a:endParaRPr lang="it-IT" sz="1800" b="1" kern="0" dirty="0">
              <a:solidFill>
                <a:srgbClr val="FF0000"/>
              </a:solidFill>
              <a:ea typeface="Calibri" panose="020F0502020204030204" pitchFamily="34" charset="0"/>
              <a:cs typeface="Times New Roman" panose="02020603050405020304" pitchFamily="18" charset="0"/>
            </a:endParaRPr>
          </a:p>
        </p:txBody>
      </p:sp>
      <p:sp>
        <p:nvSpPr>
          <p:cNvPr id="2" name="Segnaposto piè di pagina 1">
            <a:extLst>
              <a:ext uri="{FF2B5EF4-FFF2-40B4-BE49-F238E27FC236}">
                <a16:creationId xmlns:a16="http://schemas.microsoft.com/office/drawing/2014/main" id="{B5B41013-6CFB-3AE7-7283-E06C762B1F47}"/>
              </a:ext>
            </a:extLst>
          </p:cNvPr>
          <p:cNvSpPr>
            <a:spLocks noGrp="1"/>
          </p:cNvSpPr>
          <p:nvPr>
            <p:ph type="ftr" sz="quarter" idx="11"/>
          </p:nvPr>
        </p:nvSpPr>
        <p:spPr/>
        <p:txBody>
          <a:bodyPr/>
          <a:lstStyle/>
          <a:p>
            <a:r>
              <a:rPr lang="it-IT" dirty="0"/>
              <a:t>Avv. Luca Manetti</a:t>
            </a:r>
          </a:p>
        </p:txBody>
      </p:sp>
      <p:sp>
        <p:nvSpPr>
          <p:cNvPr id="3" name="Segnaposto data 2">
            <a:extLst>
              <a:ext uri="{FF2B5EF4-FFF2-40B4-BE49-F238E27FC236}">
                <a16:creationId xmlns:a16="http://schemas.microsoft.com/office/drawing/2014/main" id="{6DF16F14-4CA5-71D0-C990-92AFA649A19B}"/>
              </a:ext>
            </a:extLst>
          </p:cNvPr>
          <p:cNvSpPr>
            <a:spLocks noGrp="1"/>
          </p:cNvSpPr>
          <p:nvPr>
            <p:ph type="dt" sz="half" idx="10"/>
          </p:nvPr>
        </p:nvSpPr>
        <p:spPr/>
        <p:txBody>
          <a:bodyPr/>
          <a:lstStyle/>
          <a:p>
            <a:fld id="{98D36FC6-77B2-0F44-A065-DE32FB4DE06E}" type="datetime1">
              <a:rPr lang="it-IT" smtClean="0"/>
              <a:t>22/04/24</a:t>
            </a:fld>
            <a:endParaRPr lang="it-IT"/>
          </a:p>
        </p:txBody>
      </p:sp>
      <p:sp>
        <p:nvSpPr>
          <p:cNvPr id="7" name="Segnaposto numero diapositiva 6">
            <a:extLst>
              <a:ext uri="{FF2B5EF4-FFF2-40B4-BE49-F238E27FC236}">
                <a16:creationId xmlns:a16="http://schemas.microsoft.com/office/drawing/2014/main" id="{5713173E-90EC-C53B-F5D3-2009F3CBE68A}"/>
              </a:ext>
            </a:extLst>
          </p:cNvPr>
          <p:cNvSpPr>
            <a:spLocks noGrp="1"/>
          </p:cNvSpPr>
          <p:nvPr>
            <p:ph type="sldNum" sz="quarter" idx="12"/>
          </p:nvPr>
        </p:nvSpPr>
        <p:spPr/>
        <p:txBody>
          <a:bodyPr/>
          <a:lstStyle/>
          <a:p>
            <a:fld id="{2D461169-DEB1-6E45-A2CA-B6D74FF9440F}" type="slidenum">
              <a:rPr lang="it-IT" smtClean="0"/>
              <a:t>28</a:t>
            </a:fld>
            <a:endParaRPr lang="it-IT"/>
          </a:p>
        </p:txBody>
      </p:sp>
    </p:spTree>
    <p:extLst>
      <p:ext uri="{BB962C8B-B14F-4D97-AF65-F5344CB8AC3E}">
        <p14:creationId xmlns:p14="http://schemas.microsoft.com/office/powerpoint/2010/main" val="2911773071"/>
      </p:ext>
    </p:extLst>
  </p:cSld>
  <p:clrMapOvr>
    <a:masterClrMapping/>
  </p:clrMapOvr>
  <p:transition spd="slow">
    <p:push dir="u"/>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200" y="365126"/>
            <a:ext cx="7974204" cy="557664"/>
          </a:xfrm>
        </p:spPr>
        <p:txBody>
          <a:bodyPr>
            <a:noAutofit/>
          </a:bodyPr>
          <a:lstStyle/>
          <a:p>
            <a:pPr algn="just"/>
            <a:r>
              <a:rPr lang="it-IT" sz="2800" b="1" dirty="0">
                <a:solidFill>
                  <a:schemeClr val="accent1"/>
                </a:solidFill>
              </a:rPr>
              <a:t>Art. 50 Procedure per l’affidamento </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rmAutofit fontScale="62500" lnSpcReduction="20000"/>
          </a:bodyPr>
          <a:lstStyle/>
          <a:p>
            <a:pPr marL="0" indent="0" algn="just">
              <a:buNone/>
            </a:pPr>
            <a:endParaRPr lang="it-IT" sz="1800" kern="0" dirty="0">
              <a:effectLst/>
              <a:latin typeface="Garamond" panose="02020404030301010803" pitchFamily="18" charset="0"/>
              <a:ea typeface="Times New Roman" panose="02020603050405020304" pitchFamily="18" charset="0"/>
              <a:cs typeface="Times New Roman" panose="02020603050405020304" pitchFamily="18" charset="0"/>
            </a:endParaRPr>
          </a:p>
          <a:p>
            <a:pPr algn="just"/>
            <a:endParaRPr lang="it-IT" sz="29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endParaRPr lang="it-IT" sz="29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algn="just"/>
            <a:endParaRPr lang="it-IT" sz="29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32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Esecuzione anticipata</a:t>
            </a:r>
          </a:p>
          <a:p>
            <a:pPr marL="0" indent="0" algn="just">
              <a:buNone/>
            </a:pPr>
            <a:endParaRPr lang="it-IT" sz="32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32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rPr>
              <a:t>C</a:t>
            </a:r>
            <a:r>
              <a:rPr lang="it-IT" sz="32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ertificato di regolare esecuzione, che è emesso dal direttore dei lavori, dal RUP o dal direttore dell’esecuzione non oltre tre mesi dalla data di ultimazione delle prestazioni oggetto del contratto. </a:t>
            </a:r>
            <a:r>
              <a:rPr lang="it-IT" sz="32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rPr>
              <a:t>Ciò </a:t>
            </a:r>
            <a:r>
              <a:rPr lang="it-IT" sz="32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in un’ottica di semplificazione.</a:t>
            </a:r>
            <a:endParaRPr lang="it-IT" sz="3200" kern="100" dirty="0">
              <a:solidFill>
                <a:schemeClr val="accent1"/>
              </a:solidFill>
              <a:effectLst/>
              <a:latin typeface="Cambria" panose="02040503050406030204" pitchFamily="18" charset="0"/>
              <a:ea typeface="Calibri" panose="020F0502020204030204" pitchFamily="34" charset="0"/>
              <a:cs typeface="Times New Roman" panose="02020603050405020304" pitchFamily="18" charset="0"/>
            </a:endParaRPr>
          </a:p>
          <a:p>
            <a:pPr algn="just"/>
            <a:endParaRPr lang="it-IT" sz="32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32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rPr>
              <a:t>S</a:t>
            </a:r>
            <a:r>
              <a:rPr lang="it-IT" sz="32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emplificazione delle procedure di pubblicità</a:t>
            </a:r>
            <a:endParaRPr lang="it-IT" sz="3200" kern="0" dirty="0">
              <a:effectLst/>
              <a:latin typeface="Garamond" panose="02020404030301010803" pitchFamily="18" charset="0"/>
              <a:ea typeface="Times New Roman" panose="02020603050405020304" pitchFamily="18" charset="0"/>
              <a:cs typeface="Times New Roman" panose="02020603050405020304" pitchFamily="18" charset="0"/>
            </a:endParaRPr>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fontScale="62500" lnSpcReduction="20000"/>
          </a:bodyPr>
          <a:lstStyle/>
          <a:p>
            <a:pPr marL="0" indent="0" algn="ctr">
              <a:buNone/>
            </a:pPr>
            <a:r>
              <a:rPr lang="it-IT" sz="2600" i="1" kern="0" dirty="0">
                <a:solidFill>
                  <a:srgbClr val="FF0000"/>
                </a:solidFill>
                <a:latin typeface="Cambria" panose="02040503050406030204" pitchFamily="18" charset="0"/>
                <a:ea typeface="Calibri" panose="020F0502020204030204" pitchFamily="34" charset="0"/>
                <a:cs typeface="Times New Roman" panose="02020603050405020304" pitchFamily="18" charset="0"/>
              </a:rPr>
              <a:t>Comma 6</a:t>
            </a:r>
          </a:p>
          <a:p>
            <a:pPr marL="0" indent="0" algn="just">
              <a:buNone/>
            </a:pPr>
            <a:r>
              <a:rPr lang="it-IT" sz="2600" i="1" kern="0" dirty="0">
                <a:solidFill>
                  <a:srgbClr val="FF0000"/>
                </a:solidFill>
                <a:latin typeface="Cambria" panose="02040503050406030204" pitchFamily="18" charset="0"/>
                <a:ea typeface="Calibri" panose="020F0502020204030204" pitchFamily="34" charset="0"/>
                <a:cs typeface="Times New Roman" panose="02020603050405020304" pitchFamily="18" charset="0"/>
              </a:rPr>
              <a:t>Dopo la verifica dei requisiti dell'aggiudicatario la stazione appaltante può procedere all'esecuzione anticipata del contratto; nel caso di mancata stipulazione l'aggiudicatario ha diritto al rimborso delle spese sostenute per l'esecuzione dei lavori ordinati dal direttore dei lavori e, nel caso di servizi e forniture, per le prestazioni eseguite su ordine del direttore dell'esecuzione.</a:t>
            </a:r>
          </a:p>
          <a:p>
            <a:pPr marL="0" indent="0" algn="ctr">
              <a:buNone/>
            </a:pPr>
            <a:r>
              <a:rPr lang="it-IT" sz="2600" i="1" kern="0" dirty="0">
                <a:solidFill>
                  <a:srgbClr val="FF0000"/>
                </a:solidFill>
                <a:latin typeface="Cambria" panose="02040503050406030204" pitchFamily="18" charset="0"/>
                <a:ea typeface="Calibri" panose="020F0502020204030204" pitchFamily="34" charset="0"/>
                <a:cs typeface="Times New Roman" panose="02020603050405020304" pitchFamily="18" charset="0"/>
              </a:rPr>
              <a:t>Comma 7</a:t>
            </a:r>
          </a:p>
          <a:p>
            <a:pPr marL="0" indent="0" algn="just">
              <a:buNone/>
            </a:pPr>
            <a:r>
              <a:rPr lang="it-IT" sz="2600" i="1" kern="0" dirty="0">
                <a:solidFill>
                  <a:srgbClr val="FF0000"/>
                </a:solidFill>
                <a:latin typeface="Cambria" panose="02040503050406030204" pitchFamily="18" charset="0"/>
                <a:ea typeface="Calibri" panose="020F0502020204030204" pitchFamily="34" charset="0"/>
                <a:cs typeface="Times New Roman" panose="02020603050405020304" pitchFamily="18" charset="0"/>
              </a:rPr>
              <a:t>Per i contratti di cui alla presente Parte la stazione appaltante può sostituire il certificato di collaudo o il certificato di verifica di conformità con il certificato di regolare esecuzione, rilasciato per i lavori dal direttore dei lavori e per le forniture e i servizi dal RUP o dal direttore dell'esecuzione, se nominato. Il certificato di regolare esecuzione è emesso non oltre tre mesi dalla data di ultimazione delle prestazioni oggetto del contratto.</a:t>
            </a:r>
          </a:p>
          <a:p>
            <a:pPr marL="0" indent="0" algn="ctr">
              <a:buNone/>
            </a:pPr>
            <a:r>
              <a:rPr lang="it-IT" sz="2600" i="1" kern="0" dirty="0">
                <a:solidFill>
                  <a:srgbClr val="FF0000"/>
                </a:solidFill>
                <a:latin typeface="Cambria" panose="02040503050406030204" pitchFamily="18" charset="0"/>
                <a:ea typeface="Calibri" panose="020F0502020204030204" pitchFamily="34" charset="0"/>
                <a:cs typeface="Times New Roman" panose="02020603050405020304" pitchFamily="18" charset="0"/>
              </a:rPr>
              <a:t>Comma 8</a:t>
            </a:r>
          </a:p>
          <a:p>
            <a:pPr marL="0" indent="0" algn="just">
              <a:buNone/>
            </a:pPr>
            <a:r>
              <a:rPr lang="it-IT" sz="2600" i="1" kern="0" dirty="0">
                <a:solidFill>
                  <a:srgbClr val="FF0000"/>
                </a:solidFill>
                <a:latin typeface="Cambria" panose="02040503050406030204" pitchFamily="18" charset="0"/>
                <a:ea typeface="Calibri" panose="020F0502020204030204" pitchFamily="34" charset="0"/>
                <a:cs typeface="Times New Roman" panose="02020603050405020304" pitchFamily="18" charset="0"/>
              </a:rPr>
              <a:t>I bandi e gli avvisi di pre-informazione relativi ai contratti di cui alla presente Parte sono pubblicati a livello nazionale con le modalità di cui all'articolo 85, con esclusione della trasmissione del bando di gara all'Ufficio delle pubblicazioni dell'Unione europea.</a:t>
            </a:r>
          </a:p>
          <a:p>
            <a:pPr marL="0" indent="0" algn="just">
              <a:buNone/>
            </a:pPr>
            <a:endParaRPr lang="it-IT" sz="1800" b="1" kern="0" dirty="0">
              <a:solidFill>
                <a:srgbClr val="FF0000"/>
              </a:solidFill>
              <a:ea typeface="Calibri" panose="020F0502020204030204" pitchFamily="34" charset="0"/>
              <a:cs typeface="Times New Roman" panose="02020603050405020304" pitchFamily="18" charset="0"/>
            </a:endParaRPr>
          </a:p>
        </p:txBody>
      </p:sp>
      <p:sp>
        <p:nvSpPr>
          <p:cNvPr id="2" name="Segnaposto piè di pagina 1">
            <a:extLst>
              <a:ext uri="{FF2B5EF4-FFF2-40B4-BE49-F238E27FC236}">
                <a16:creationId xmlns:a16="http://schemas.microsoft.com/office/drawing/2014/main" id="{B5B41013-6CFB-3AE7-7283-E06C762B1F47}"/>
              </a:ext>
            </a:extLst>
          </p:cNvPr>
          <p:cNvSpPr>
            <a:spLocks noGrp="1"/>
          </p:cNvSpPr>
          <p:nvPr>
            <p:ph type="ftr" sz="quarter" idx="11"/>
          </p:nvPr>
        </p:nvSpPr>
        <p:spPr/>
        <p:txBody>
          <a:bodyPr/>
          <a:lstStyle/>
          <a:p>
            <a:r>
              <a:rPr lang="it-IT" dirty="0"/>
              <a:t>Avv. Luca Manetti</a:t>
            </a:r>
          </a:p>
        </p:txBody>
      </p:sp>
      <p:sp>
        <p:nvSpPr>
          <p:cNvPr id="3" name="Segnaposto data 2">
            <a:extLst>
              <a:ext uri="{FF2B5EF4-FFF2-40B4-BE49-F238E27FC236}">
                <a16:creationId xmlns:a16="http://schemas.microsoft.com/office/drawing/2014/main" id="{6DF16F14-4CA5-71D0-C990-92AFA649A19B}"/>
              </a:ext>
            </a:extLst>
          </p:cNvPr>
          <p:cNvSpPr>
            <a:spLocks noGrp="1"/>
          </p:cNvSpPr>
          <p:nvPr>
            <p:ph type="dt" sz="half" idx="10"/>
          </p:nvPr>
        </p:nvSpPr>
        <p:spPr/>
        <p:txBody>
          <a:bodyPr/>
          <a:lstStyle/>
          <a:p>
            <a:fld id="{98D36FC6-77B2-0F44-A065-DE32FB4DE06E}" type="datetime1">
              <a:rPr lang="it-IT" smtClean="0"/>
              <a:t>22/04/24</a:t>
            </a:fld>
            <a:endParaRPr lang="it-IT"/>
          </a:p>
        </p:txBody>
      </p:sp>
      <p:sp>
        <p:nvSpPr>
          <p:cNvPr id="7" name="Segnaposto numero diapositiva 6">
            <a:extLst>
              <a:ext uri="{FF2B5EF4-FFF2-40B4-BE49-F238E27FC236}">
                <a16:creationId xmlns:a16="http://schemas.microsoft.com/office/drawing/2014/main" id="{5713173E-90EC-C53B-F5D3-2009F3CBE68A}"/>
              </a:ext>
            </a:extLst>
          </p:cNvPr>
          <p:cNvSpPr>
            <a:spLocks noGrp="1"/>
          </p:cNvSpPr>
          <p:nvPr>
            <p:ph type="sldNum" sz="quarter" idx="12"/>
          </p:nvPr>
        </p:nvSpPr>
        <p:spPr/>
        <p:txBody>
          <a:bodyPr/>
          <a:lstStyle/>
          <a:p>
            <a:fld id="{2D461169-DEB1-6E45-A2CA-B6D74FF9440F}" type="slidenum">
              <a:rPr lang="it-IT" smtClean="0"/>
              <a:t>29</a:t>
            </a:fld>
            <a:endParaRPr lang="it-IT"/>
          </a:p>
        </p:txBody>
      </p:sp>
    </p:spTree>
    <p:extLst>
      <p:ext uri="{BB962C8B-B14F-4D97-AF65-F5344CB8AC3E}">
        <p14:creationId xmlns:p14="http://schemas.microsoft.com/office/powerpoint/2010/main" val="850050385"/>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200" y="365126"/>
            <a:ext cx="7974204" cy="557664"/>
          </a:xfrm>
        </p:spPr>
        <p:txBody>
          <a:bodyPr>
            <a:noAutofit/>
          </a:bodyPr>
          <a:lstStyle/>
          <a:p>
            <a:pPr algn="just"/>
            <a:r>
              <a:rPr lang="it-IT" sz="2800" b="1" i="1" dirty="0">
                <a:solidFill>
                  <a:schemeClr val="accent1"/>
                </a:solidFill>
              </a:rPr>
              <a:t>Sintesi dell’impostazione del CCP</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rmAutofit/>
          </a:bodyPr>
          <a:lstStyle/>
          <a:p>
            <a:pPr marL="0" indent="0" algn="ctr">
              <a:buNone/>
            </a:pPr>
            <a:r>
              <a:rPr lang="it-IT" sz="2000" b="1"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La nuova impostazione</a:t>
            </a:r>
          </a:p>
          <a:p>
            <a:pPr marL="0" indent="0" algn="just">
              <a:buNone/>
            </a:pPr>
            <a:endParaRPr lang="it-IT" sz="2000"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indent="0" algn="just">
              <a:buNone/>
            </a:pPr>
            <a:r>
              <a:rPr lang="it-IT" sz="2000"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rPr>
              <a:t>Il </a:t>
            </a:r>
            <a:r>
              <a:rPr lang="it-IT" sz="2000" b="1"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rPr>
              <a:t>modello</a:t>
            </a:r>
            <a:r>
              <a:rPr lang="it-IT" sz="2000"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rPr>
              <a:t>: regolamentazione emergenziale dei DDLL n. 76/2020 e n. 77/2021</a:t>
            </a:r>
            <a:endParaRPr lang="it-IT" sz="2000" b="1"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marL="0" indent="0" algn="just">
              <a:buNone/>
            </a:pPr>
            <a:endPar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marL="0" indent="0" algn="just">
              <a:buNone/>
            </a:pPr>
            <a:endPar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marL="0" indent="0" algn="just">
              <a:buNone/>
            </a:pPr>
            <a:r>
              <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rPr>
              <a:t>L</a:t>
            </a:r>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e previsioni normative per i contratti sotto-soglia </a:t>
            </a:r>
            <a:r>
              <a:rPr lang="it-IT" sz="2000" b="1"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erano sparse </a:t>
            </a:r>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nell’intera disciplina codicistica, </a:t>
            </a:r>
            <a:r>
              <a:rPr lang="it-IT" sz="2000" b="1"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rPr>
              <a:t>o</a:t>
            </a:r>
            <a:r>
              <a:rPr lang="it-IT" sz="2000" b="1"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ra </a:t>
            </a:r>
            <a:r>
              <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rPr>
              <a:t>sono in</a:t>
            </a:r>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 un’unica parte .</a:t>
            </a:r>
          </a:p>
          <a:p>
            <a:pPr marL="0" indent="0" algn="just">
              <a:buNone/>
            </a:pPr>
            <a:endPar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marL="0" indent="0" algn="just">
              <a:buNone/>
            </a:pPr>
            <a:endPar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marL="0" indent="0" algn="just">
              <a:buNone/>
            </a:pPr>
            <a:r>
              <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rPr>
              <a:t>M</a:t>
            </a:r>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igliore </a:t>
            </a:r>
            <a:r>
              <a:rPr lang="it-IT" sz="2000" b="1"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individuazione</a:t>
            </a:r>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 delle norme </a:t>
            </a:r>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a:bodyPr>
          <a:lstStyle/>
          <a:p>
            <a:pPr marL="0" indent="0" algn="ctr">
              <a:lnSpc>
                <a:spcPct val="100000"/>
              </a:lnSpc>
              <a:spcBef>
                <a:spcPts val="0"/>
              </a:spcBef>
              <a:buNone/>
            </a:pPr>
            <a:endParaRPr lang="it-IT" sz="1600" b="1" kern="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endParaRPr>
          </a:p>
          <a:p>
            <a:pPr marL="0" indent="0" algn="ctr">
              <a:lnSpc>
                <a:spcPct val="100000"/>
              </a:lnSpc>
              <a:spcBef>
                <a:spcPts val="0"/>
              </a:spcBef>
              <a:buNone/>
            </a:pPr>
            <a:endParaRPr lang="it-IT" sz="1600" b="1" kern="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endParaRPr>
          </a:p>
          <a:p>
            <a:pPr marL="0" indent="0" algn="ctr">
              <a:lnSpc>
                <a:spcPct val="100000"/>
              </a:lnSpc>
              <a:spcBef>
                <a:spcPts val="0"/>
              </a:spcBef>
              <a:buNone/>
            </a:pPr>
            <a:endParaRPr lang="it-IT" sz="1600" b="1" kern="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endParaRPr>
          </a:p>
          <a:p>
            <a:pPr marL="0" indent="0" algn="ctr">
              <a:lnSpc>
                <a:spcPct val="100000"/>
              </a:lnSpc>
              <a:spcBef>
                <a:spcPts val="0"/>
              </a:spcBef>
              <a:buNone/>
            </a:pPr>
            <a:endParaRPr lang="it-IT" sz="1600" b="1" kern="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endParaRPr>
          </a:p>
          <a:p>
            <a:pPr marL="0" indent="0" algn="ctr">
              <a:lnSpc>
                <a:spcPct val="100000"/>
              </a:lnSpc>
              <a:spcBef>
                <a:spcPts val="0"/>
              </a:spcBef>
              <a:buNone/>
            </a:pPr>
            <a:endParaRPr lang="it-IT" sz="1600" b="1" kern="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endParaRPr>
          </a:p>
          <a:p>
            <a:pPr marL="0" indent="0" algn="ctr">
              <a:lnSpc>
                <a:spcPct val="100000"/>
              </a:lnSpc>
              <a:spcBef>
                <a:spcPts val="0"/>
              </a:spcBef>
              <a:buNone/>
            </a:pPr>
            <a:endParaRPr lang="it-IT" sz="1600" b="1" kern="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endParaRPr>
          </a:p>
          <a:p>
            <a:pPr marL="0" indent="0" algn="ctr">
              <a:lnSpc>
                <a:spcPct val="100000"/>
              </a:lnSpc>
              <a:spcBef>
                <a:spcPts val="0"/>
              </a:spcBef>
              <a:buNone/>
            </a:pPr>
            <a:r>
              <a:rPr lang="it-IT" sz="1800" b="1" kern="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rPr>
              <a:t>I principi della legge </a:t>
            </a:r>
            <a:r>
              <a:rPr lang="it-IT" sz="1800" kern="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rPr>
              <a:t>delega</a:t>
            </a:r>
            <a:r>
              <a:rPr lang="it-IT" sz="1800" kern="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 n. 78/2022</a:t>
            </a:r>
            <a:endParaRPr lang="it-IT" sz="1800" kern="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endParaRPr>
          </a:p>
          <a:p>
            <a:pPr marL="0" indent="0" algn="just">
              <a:lnSpc>
                <a:spcPct val="100000"/>
              </a:lnSpc>
              <a:spcBef>
                <a:spcPts val="0"/>
              </a:spcBef>
              <a:buNone/>
            </a:pPr>
            <a:endParaRPr lang="it-IT" sz="1800" kern="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it-IT" sz="1800" b="1" kern="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art. 1, comma 2, </a:t>
            </a:r>
            <a:endParaRPr lang="it-IT" sz="1800" b="1" kern="100" dirty="0">
              <a:solidFill>
                <a:srgbClr val="FF0000"/>
              </a:solidFill>
              <a:effectLst/>
              <a:latin typeface="Cambria" panose="02040503050406030204" pitchFamily="18" charset="0"/>
              <a:ea typeface="Calibri" panose="020F0502020204030204" pitchFamily="34" charset="0"/>
              <a:cs typeface="Times New Roman" panose="02020603050405020304" pitchFamily="18" charset="0"/>
            </a:endParaRPr>
          </a:p>
          <a:p>
            <a:pPr marL="0" indent="0" algn="just">
              <a:lnSpc>
                <a:spcPct val="100000"/>
              </a:lnSpc>
              <a:spcBef>
                <a:spcPts val="0"/>
              </a:spcBef>
              <a:buNone/>
            </a:pPr>
            <a:endParaRPr lang="it-IT" sz="1800" b="1" kern="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it-IT" sz="1800" b="1" kern="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lett. e</a:t>
            </a:r>
            <a:r>
              <a:rPr lang="it-IT" sz="1800" kern="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 </a:t>
            </a:r>
            <a:r>
              <a:rPr lang="it-IT" sz="1800" kern="100" dirty="0">
                <a:solidFill>
                  <a:srgbClr val="FF0000"/>
                </a:solidFill>
                <a:effectLst/>
                <a:highlight>
                  <a:srgbClr val="FFFFFF"/>
                </a:highlight>
                <a:latin typeface="Cambria" panose="02040503050406030204" pitchFamily="18" charset="0"/>
                <a:ea typeface="Calibri" panose="020F0502020204030204" pitchFamily="34" charset="0"/>
                <a:cs typeface="Times New Roman" panose="02020603050405020304" pitchFamily="18" charset="0"/>
              </a:rPr>
              <a:t> semplificazione </a:t>
            </a:r>
          </a:p>
          <a:p>
            <a:pPr marL="0" indent="0" algn="just">
              <a:lnSpc>
                <a:spcPct val="100000"/>
              </a:lnSpc>
              <a:spcBef>
                <a:spcPts val="0"/>
              </a:spcBef>
              <a:buNone/>
            </a:pPr>
            <a:endParaRPr lang="it-IT" sz="1800" b="1" kern="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it-IT" sz="1800" b="1" kern="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lett. t)</a:t>
            </a:r>
            <a:r>
              <a:rPr lang="it-IT" sz="1800" kern="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 </a:t>
            </a:r>
            <a:r>
              <a:rPr lang="it-IT" sz="1800" kern="100" dirty="0">
                <a:solidFill>
                  <a:srgbClr val="FF0000"/>
                </a:solidFill>
                <a:effectLst/>
                <a:highlight>
                  <a:srgbClr val="FFFFFF"/>
                </a:highlight>
                <a:latin typeface="Cambria" panose="02040503050406030204" pitchFamily="18" charset="0"/>
                <a:ea typeface="Calibri" panose="020F0502020204030204" pitchFamily="34" charset="0"/>
                <a:cs typeface="Times New Roman" panose="02020603050405020304" pitchFamily="18" charset="0"/>
              </a:rPr>
              <a:t>individuazione delle ipotesi di automatismo nella valutazione </a:t>
            </a:r>
          </a:p>
          <a:p>
            <a:pPr marL="0" indent="0" algn="just">
              <a:buNone/>
            </a:pPr>
            <a:endParaRPr lang="it-IT" sz="2000" kern="100" dirty="0">
              <a:solidFill>
                <a:srgbClr val="FF0000"/>
              </a:solidFill>
              <a:effectLst/>
              <a:latin typeface="Fira Sans" panose="020B0503050000020004" pitchFamily="34" charset="0"/>
              <a:ea typeface="Calibri" panose="020F0502020204030204" pitchFamily="34" charset="0"/>
              <a:cs typeface="Times New Roman" panose="02020603050405020304" pitchFamily="18" charset="0"/>
            </a:endParaRPr>
          </a:p>
        </p:txBody>
      </p:sp>
      <p:sp>
        <p:nvSpPr>
          <p:cNvPr id="2" name="Segnaposto piè di pagina 1">
            <a:extLst>
              <a:ext uri="{FF2B5EF4-FFF2-40B4-BE49-F238E27FC236}">
                <a16:creationId xmlns:a16="http://schemas.microsoft.com/office/drawing/2014/main" id="{B5B41013-6CFB-3AE7-7283-E06C762B1F47}"/>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6DF16F14-4CA5-71D0-C990-92AFA649A19B}"/>
              </a:ext>
            </a:extLst>
          </p:cNvPr>
          <p:cNvSpPr>
            <a:spLocks noGrp="1"/>
          </p:cNvSpPr>
          <p:nvPr>
            <p:ph type="dt" sz="half" idx="10"/>
          </p:nvPr>
        </p:nvSpPr>
        <p:spPr/>
        <p:txBody>
          <a:bodyPr/>
          <a:lstStyle/>
          <a:p>
            <a:fld id="{98D36FC6-77B2-0F44-A065-DE32FB4DE06E}" type="datetime1">
              <a:rPr lang="it-IT" smtClean="0"/>
              <a:t>22/04/24</a:t>
            </a:fld>
            <a:endParaRPr lang="it-IT"/>
          </a:p>
        </p:txBody>
      </p:sp>
      <p:sp>
        <p:nvSpPr>
          <p:cNvPr id="7" name="Segnaposto numero diapositiva 6">
            <a:extLst>
              <a:ext uri="{FF2B5EF4-FFF2-40B4-BE49-F238E27FC236}">
                <a16:creationId xmlns:a16="http://schemas.microsoft.com/office/drawing/2014/main" id="{5713173E-90EC-C53B-F5D3-2009F3CBE68A}"/>
              </a:ext>
            </a:extLst>
          </p:cNvPr>
          <p:cNvSpPr>
            <a:spLocks noGrp="1"/>
          </p:cNvSpPr>
          <p:nvPr>
            <p:ph type="sldNum" sz="quarter" idx="12"/>
          </p:nvPr>
        </p:nvSpPr>
        <p:spPr/>
        <p:txBody>
          <a:bodyPr/>
          <a:lstStyle/>
          <a:p>
            <a:fld id="{2D461169-DEB1-6E45-A2CA-B6D74FF9440F}" type="slidenum">
              <a:rPr lang="it-IT" smtClean="0"/>
              <a:t>3</a:t>
            </a:fld>
            <a:endParaRPr lang="it-IT"/>
          </a:p>
        </p:txBody>
      </p:sp>
    </p:spTree>
    <p:extLst>
      <p:ext uri="{BB962C8B-B14F-4D97-AF65-F5344CB8AC3E}">
        <p14:creationId xmlns:p14="http://schemas.microsoft.com/office/powerpoint/2010/main" val="867112683"/>
      </p:ext>
    </p:extLst>
  </p:cSld>
  <p:clrMapOvr>
    <a:masterClrMapping/>
  </p:clrMapOvr>
  <p:transition spd="slow">
    <p:push dir="u"/>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200" y="365126"/>
            <a:ext cx="7974204" cy="557664"/>
          </a:xfrm>
        </p:spPr>
        <p:txBody>
          <a:bodyPr>
            <a:noAutofit/>
          </a:bodyPr>
          <a:lstStyle/>
          <a:p>
            <a:pPr algn="just"/>
            <a:r>
              <a:rPr lang="it-IT" sz="2800" b="1" dirty="0">
                <a:solidFill>
                  <a:schemeClr val="accent1"/>
                </a:solidFill>
              </a:rPr>
              <a:t>Art. 50 Procedure per l’affidamento</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rmAutofit/>
          </a:bodyPr>
          <a:lstStyle/>
          <a:p>
            <a:pPr marL="0" indent="0" algn="just">
              <a:buNone/>
            </a:pPr>
            <a:endParaRPr lang="it-IT" sz="18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algn="just"/>
            <a:endParaRPr lang="it-IT" sz="18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algn="just"/>
            <a:endParaRPr lang="it-IT" sz="18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rPr>
              <a:t>P</a:t>
            </a:r>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ubblicazione dell’avviso dei risultati</a:t>
            </a:r>
            <a:endPar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algn="just"/>
            <a:endPar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endPar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marL="0" indent="0" algn="just">
              <a:buNone/>
            </a:pPr>
            <a:endPar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rPr>
              <a:t>S</a:t>
            </a:r>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i è resa più estesa la trasparenza dell’operato della PA; infatti l’obbligo di pubblicazione dell’avviso dei risultati viene necessariamente a coinvolgere anche gli affidamenti diretti. </a:t>
            </a:r>
            <a:endParaRPr lang="it-IT" sz="2000" kern="100" dirty="0">
              <a:solidFill>
                <a:schemeClr val="accent1"/>
              </a:solidFill>
              <a:effectLst/>
              <a:latin typeface="Cambria" panose="02040503050406030204" pitchFamily="18" charset="0"/>
              <a:ea typeface="Calibri" panose="020F0502020204030204" pitchFamily="34" charset="0"/>
              <a:cs typeface="Times New Roman" panose="02020603050405020304" pitchFamily="18" charset="0"/>
            </a:endParaRPr>
          </a:p>
          <a:p>
            <a:pPr marL="0" indent="0" algn="ctr">
              <a:buNone/>
            </a:pPr>
            <a:endParaRPr lang="it-IT" sz="1800" kern="0" dirty="0">
              <a:effectLst/>
              <a:latin typeface="Garamond" panose="02020404030301010803" pitchFamily="18" charset="0"/>
              <a:ea typeface="Times New Roman" panose="02020603050405020304" pitchFamily="18" charset="0"/>
              <a:cs typeface="Times New Roman" panose="02020603050405020304" pitchFamily="18" charset="0"/>
            </a:endParaRPr>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a:bodyPr>
          <a:lstStyle/>
          <a:p>
            <a:pPr marL="0" indent="0" algn="ctr">
              <a:buNone/>
            </a:pPr>
            <a:endParaRPr lang="it-IT" sz="1700" i="1" kern="0" dirty="0">
              <a:solidFill>
                <a:srgbClr val="FF0000"/>
              </a:solidFill>
              <a:latin typeface="Cambria" panose="02040503050406030204" pitchFamily="18" charset="0"/>
              <a:ea typeface="Calibri" panose="020F0502020204030204" pitchFamily="34" charset="0"/>
              <a:cs typeface="Times New Roman" panose="02020603050405020304" pitchFamily="18" charset="0"/>
            </a:endParaRPr>
          </a:p>
          <a:p>
            <a:pPr marL="0" indent="0" algn="ctr">
              <a:buNone/>
            </a:pPr>
            <a:endParaRPr lang="it-IT" sz="1700" i="1" kern="0" dirty="0">
              <a:solidFill>
                <a:srgbClr val="FF0000"/>
              </a:solidFill>
              <a:latin typeface="Cambria" panose="02040503050406030204" pitchFamily="18" charset="0"/>
              <a:ea typeface="Calibri" panose="020F0502020204030204" pitchFamily="34" charset="0"/>
              <a:cs typeface="Times New Roman" panose="02020603050405020304" pitchFamily="18" charset="0"/>
            </a:endParaRPr>
          </a:p>
          <a:p>
            <a:pPr marL="0" indent="0" algn="ctr">
              <a:buNone/>
            </a:pPr>
            <a:endParaRPr lang="it-IT" sz="1700" i="1" kern="0" dirty="0">
              <a:solidFill>
                <a:srgbClr val="FF0000"/>
              </a:solidFill>
              <a:latin typeface="Cambria" panose="02040503050406030204" pitchFamily="18" charset="0"/>
              <a:ea typeface="Calibri" panose="020F0502020204030204" pitchFamily="34" charset="0"/>
              <a:cs typeface="Times New Roman" panose="02020603050405020304" pitchFamily="18" charset="0"/>
            </a:endParaRPr>
          </a:p>
          <a:p>
            <a:pPr marL="0" indent="0" algn="ctr">
              <a:buNone/>
            </a:pPr>
            <a:r>
              <a:rPr lang="it-IT" sz="1800" i="1" kern="0" dirty="0">
                <a:solidFill>
                  <a:srgbClr val="FF0000"/>
                </a:solidFill>
                <a:latin typeface="Cambria" panose="02040503050406030204" pitchFamily="18" charset="0"/>
                <a:ea typeface="Calibri" panose="020F0502020204030204" pitchFamily="34" charset="0"/>
                <a:cs typeface="Times New Roman" panose="02020603050405020304" pitchFamily="18" charset="0"/>
              </a:rPr>
              <a:t>Comma 9</a:t>
            </a:r>
          </a:p>
          <a:p>
            <a:pPr marL="0" indent="0" algn="just">
              <a:buNone/>
            </a:pPr>
            <a:r>
              <a:rPr lang="it-IT" sz="1800" i="1" kern="0" dirty="0">
                <a:solidFill>
                  <a:srgbClr val="FF0000"/>
                </a:solidFill>
                <a:latin typeface="Cambria" panose="02040503050406030204" pitchFamily="18" charset="0"/>
                <a:ea typeface="Calibri" panose="020F0502020204030204" pitchFamily="34" charset="0"/>
                <a:cs typeface="Times New Roman" panose="02020603050405020304" pitchFamily="18" charset="0"/>
              </a:rPr>
              <a:t>Con le stesse modalità di cui al comma 8 è pubblicato l'avviso sui risultati delle procedure di affidamento di cui al presente articolo. Nei casi di cui alle lettere c), d) ed e) del comma 1, tale avviso contiene anche l'indicazione dei soggetti invitati.</a:t>
            </a:r>
          </a:p>
          <a:p>
            <a:pPr marL="0" indent="0" algn="just">
              <a:buNone/>
            </a:pPr>
            <a:endParaRPr lang="it-IT" sz="1800" b="1" kern="0" dirty="0">
              <a:solidFill>
                <a:srgbClr val="FF0000"/>
              </a:solidFill>
              <a:ea typeface="Calibri" panose="020F0502020204030204" pitchFamily="34" charset="0"/>
              <a:cs typeface="Times New Roman" panose="02020603050405020304" pitchFamily="18" charset="0"/>
            </a:endParaRPr>
          </a:p>
        </p:txBody>
      </p:sp>
      <p:sp>
        <p:nvSpPr>
          <p:cNvPr id="2" name="Segnaposto piè di pagina 1">
            <a:extLst>
              <a:ext uri="{FF2B5EF4-FFF2-40B4-BE49-F238E27FC236}">
                <a16:creationId xmlns:a16="http://schemas.microsoft.com/office/drawing/2014/main" id="{B5B41013-6CFB-3AE7-7283-E06C762B1F47}"/>
              </a:ext>
            </a:extLst>
          </p:cNvPr>
          <p:cNvSpPr>
            <a:spLocks noGrp="1"/>
          </p:cNvSpPr>
          <p:nvPr>
            <p:ph type="ftr" sz="quarter" idx="11"/>
          </p:nvPr>
        </p:nvSpPr>
        <p:spPr/>
        <p:txBody>
          <a:bodyPr/>
          <a:lstStyle/>
          <a:p>
            <a:r>
              <a:rPr lang="it-IT" dirty="0"/>
              <a:t>Avv. Luca Manetti</a:t>
            </a:r>
          </a:p>
        </p:txBody>
      </p:sp>
      <p:sp>
        <p:nvSpPr>
          <p:cNvPr id="3" name="Segnaposto data 2">
            <a:extLst>
              <a:ext uri="{FF2B5EF4-FFF2-40B4-BE49-F238E27FC236}">
                <a16:creationId xmlns:a16="http://schemas.microsoft.com/office/drawing/2014/main" id="{6DF16F14-4CA5-71D0-C990-92AFA649A19B}"/>
              </a:ext>
            </a:extLst>
          </p:cNvPr>
          <p:cNvSpPr>
            <a:spLocks noGrp="1"/>
          </p:cNvSpPr>
          <p:nvPr>
            <p:ph type="dt" sz="half" idx="10"/>
          </p:nvPr>
        </p:nvSpPr>
        <p:spPr/>
        <p:txBody>
          <a:bodyPr/>
          <a:lstStyle/>
          <a:p>
            <a:fld id="{98D36FC6-77B2-0F44-A065-DE32FB4DE06E}" type="datetime1">
              <a:rPr lang="it-IT" smtClean="0"/>
              <a:t>22/04/24</a:t>
            </a:fld>
            <a:endParaRPr lang="it-IT"/>
          </a:p>
        </p:txBody>
      </p:sp>
      <p:sp>
        <p:nvSpPr>
          <p:cNvPr id="7" name="Segnaposto numero diapositiva 6">
            <a:extLst>
              <a:ext uri="{FF2B5EF4-FFF2-40B4-BE49-F238E27FC236}">
                <a16:creationId xmlns:a16="http://schemas.microsoft.com/office/drawing/2014/main" id="{5713173E-90EC-C53B-F5D3-2009F3CBE68A}"/>
              </a:ext>
            </a:extLst>
          </p:cNvPr>
          <p:cNvSpPr>
            <a:spLocks noGrp="1"/>
          </p:cNvSpPr>
          <p:nvPr>
            <p:ph type="sldNum" sz="quarter" idx="12"/>
          </p:nvPr>
        </p:nvSpPr>
        <p:spPr/>
        <p:txBody>
          <a:bodyPr/>
          <a:lstStyle/>
          <a:p>
            <a:fld id="{2D461169-DEB1-6E45-A2CA-B6D74FF9440F}" type="slidenum">
              <a:rPr lang="it-IT" smtClean="0"/>
              <a:t>30</a:t>
            </a:fld>
            <a:endParaRPr lang="it-IT"/>
          </a:p>
        </p:txBody>
      </p:sp>
    </p:spTree>
    <p:extLst>
      <p:ext uri="{BB962C8B-B14F-4D97-AF65-F5344CB8AC3E}">
        <p14:creationId xmlns:p14="http://schemas.microsoft.com/office/powerpoint/2010/main" val="3899587833"/>
      </p:ext>
    </p:extLst>
  </p:cSld>
  <p:clrMapOvr>
    <a:masterClrMapping/>
  </p:clrMapOvr>
  <p:transition spd="slow">
    <p:push dir="u"/>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200" y="365126"/>
            <a:ext cx="7974204" cy="557664"/>
          </a:xfrm>
        </p:spPr>
        <p:txBody>
          <a:bodyPr>
            <a:noAutofit/>
          </a:bodyPr>
          <a:lstStyle/>
          <a:p>
            <a:pPr algn="just"/>
            <a:r>
              <a:rPr lang="it-IT" sz="2800" b="1" dirty="0">
                <a:solidFill>
                  <a:schemeClr val="accent1"/>
                </a:solidFill>
              </a:rPr>
              <a:t>Art. 50 Procedure per l’affidamento - Allegato II.1</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rmAutofit/>
          </a:bodyPr>
          <a:lstStyle/>
          <a:p>
            <a:pPr algn="just">
              <a:lnSpc>
                <a:spcPct val="120000"/>
              </a:lnSpc>
              <a:spcBef>
                <a:spcPts val="0"/>
              </a:spcBef>
            </a:pPr>
            <a:r>
              <a:rPr lang="it-IT" sz="22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rPr>
              <a:t>L</a:t>
            </a:r>
            <a:r>
              <a:rPr lang="it-IT" sz="22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avori di importo pari o superiore a 150.000</a:t>
            </a:r>
          </a:p>
          <a:p>
            <a:pPr algn="just">
              <a:lnSpc>
                <a:spcPct val="120000"/>
              </a:lnSpc>
              <a:spcBef>
                <a:spcPts val="0"/>
              </a:spcBef>
            </a:pPr>
            <a:r>
              <a:rPr lang="it-IT" sz="22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rPr>
              <a:t>S</a:t>
            </a:r>
            <a:r>
              <a:rPr lang="it-IT" sz="22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ervizi e forniture di importo pari o superiore a 140.000 euro</a:t>
            </a:r>
          </a:p>
          <a:p>
            <a:pPr marL="0" indent="0" algn="just">
              <a:lnSpc>
                <a:spcPct val="120000"/>
              </a:lnSpc>
              <a:spcBef>
                <a:spcPts val="0"/>
              </a:spcBef>
              <a:buNone/>
            </a:pPr>
            <a:endParaRPr lang="it-IT" sz="22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indent="0" algn="just">
              <a:lnSpc>
                <a:spcPct val="120000"/>
              </a:lnSpc>
              <a:spcBef>
                <a:spcPts val="0"/>
              </a:spcBef>
              <a:buNone/>
            </a:pPr>
            <a:r>
              <a:rPr lang="it-IT" sz="22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Determina di avvio del procedimento</a:t>
            </a:r>
            <a:endParaRPr lang="it-IT" sz="22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marL="0" indent="0" algn="just">
              <a:lnSpc>
                <a:spcPct val="120000"/>
              </a:lnSpc>
              <a:spcBef>
                <a:spcPts val="0"/>
              </a:spcBef>
              <a:buNone/>
            </a:pPr>
            <a:endParaRPr lang="it-IT" sz="22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indent="0" algn="just">
              <a:lnSpc>
                <a:spcPct val="120000"/>
              </a:lnSpc>
              <a:spcBef>
                <a:spcPts val="0"/>
              </a:spcBef>
              <a:buNone/>
            </a:pPr>
            <a:endParaRPr lang="it-IT" sz="22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marL="0" indent="0" algn="just">
              <a:lnSpc>
                <a:spcPct val="120000"/>
              </a:lnSpc>
              <a:spcBef>
                <a:spcPts val="0"/>
              </a:spcBef>
              <a:buNone/>
            </a:pPr>
            <a:r>
              <a:rPr lang="it-IT" sz="22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Facoltà di autoregolamentazione</a:t>
            </a:r>
            <a:endParaRPr lang="it-IT" sz="2200" kern="100" dirty="0">
              <a:solidFill>
                <a:schemeClr val="accent1"/>
              </a:solidFill>
              <a:effectLst/>
              <a:latin typeface="Cambria" panose="02040503050406030204" pitchFamily="18" charset="0"/>
              <a:ea typeface="Calibri" panose="020F0502020204030204" pitchFamily="34" charset="0"/>
              <a:cs typeface="Times New Roman" panose="02020603050405020304" pitchFamily="18" charset="0"/>
            </a:endParaRPr>
          </a:p>
          <a:p>
            <a:pPr marL="0" indent="0" algn="ctr">
              <a:buNone/>
            </a:pPr>
            <a:endParaRPr lang="it-IT" sz="1800" kern="0" dirty="0">
              <a:effectLst/>
              <a:latin typeface="Garamond" panose="02020404030301010803" pitchFamily="18" charset="0"/>
              <a:ea typeface="Times New Roman" panose="02020603050405020304" pitchFamily="18" charset="0"/>
              <a:cs typeface="Times New Roman" panose="02020603050405020304" pitchFamily="18" charset="0"/>
            </a:endParaRPr>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a:bodyPr>
          <a:lstStyle/>
          <a:p>
            <a:pPr marL="0" indent="0" algn="ctr">
              <a:buNone/>
            </a:pPr>
            <a:endParaRPr lang="it-IT" sz="1700" i="1" kern="0" dirty="0">
              <a:solidFill>
                <a:srgbClr val="FF0000"/>
              </a:solidFill>
              <a:latin typeface="Cambria" panose="02040503050406030204" pitchFamily="18" charset="0"/>
              <a:ea typeface="Calibri" panose="020F0502020204030204" pitchFamily="34" charset="0"/>
              <a:cs typeface="Times New Roman" panose="02020603050405020304" pitchFamily="18" charset="0"/>
            </a:endParaRPr>
          </a:p>
          <a:p>
            <a:pPr marL="0" indent="0" algn="ctr">
              <a:buNone/>
            </a:pPr>
            <a:endParaRPr lang="it-IT" sz="1700" i="1" kern="0" dirty="0">
              <a:solidFill>
                <a:srgbClr val="FF0000"/>
              </a:solidFill>
              <a:latin typeface="Cambria" panose="02040503050406030204" pitchFamily="18" charset="0"/>
              <a:ea typeface="Calibri" panose="020F0502020204030204" pitchFamily="34" charset="0"/>
              <a:cs typeface="Times New Roman" panose="02020603050405020304" pitchFamily="18" charset="0"/>
            </a:endParaRPr>
          </a:p>
          <a:p>
            <a:pPr marL="0" indent="0" algn="ctr">
              <a:buNone/>
            </a:pPr>
            <a:endParaRPr lang="it-IT" sz="1900" i="1" kern="0" dirty="0">
              <a:solidFill>
                <a:srgbClr val="FF0000"/>
              </a:solidFill>
              <a:latin typeface="Cambria" panose="02040503050406030204" pitchFamily="18" charset="0"/>
              <a:ea typeface="Calibri" panose="020F0502020204030204" pitchFamily="34" charset="0"/>
              <a:cs typeface="Times New Roman" panose="02020603050405020304" pitchFamily="18" charset="0"/>
            </a:endParaRPr>
          </a:p>
          <a:p>
            <a:pPr marL="0" indent="0" algn="ctr">
              <a:lnSpc>
                <a:spcPts val="2250"/>
              </a:lnSpc>
              <a:buNone/>
            </a:pPr>
            <a:r>
              <a:rPr lang="it-IT" sz="1900" i="1" kern="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Art. 1 Disposizioni generali</a:t>
            </a:r>
          </a:p>
          <a:p>
            <a:pPr marL="0" indent="0" algn="ctr">
              <a:lnSpc>
                <a:spcPts val="2250"/>
              </a:lnSpc>
              <a:buNone/>
            </a:pPr>
            <a:r>
              <a:rPr lang="it-IT" sz="1900" i="1" kern="0" dirty="0">
                <a:solidFill>
                  <a:srgbClr val="FF0000"/>
                </a:solidFill>
                <a:latin typeface="Cambria" panose="02040503050406030204" pitchFamily="18" charset="0"/>
                <a:ea typeface="Calibri" panose="020F0502020204030204" pitchFamily="34" charset="0"/>
                <a:cs typeface="Times New Roman" panose="02020603050405020304" pitchFamily="18" charset="0"/>
              </a:rPr>
              <a:t>Allegato II.1</a:t>
            </a:r>
            <a:endParaRPr lang="it-IT" sz="1900" i="1" kern="100" dirty="0">
              <a:solidFill>
                <a:srgbClr val="FF0000"/>
              </a:solidFill>
              <a:effectLst/>
              <a:latin typeface="Cambria" panose="02040503050406030204" pitchFamily="18" charset="0"/>
              <a:ea typeface="Calibri" panose="020F0502020204030204" pitchFamily="34" charset="0"/>
              <a:cs typeface="Times New Roman" panose="02020603050405020304" pitchFamily="18" charset="0"/>
            </a:endParaRPr>
          </a:p>
        </p:txBody>
      </p:sp>
      <p:sp>
        <p:nvSpPr>
          <p:cNvPr id="2" name="Segnaposto piè di pagina 1">
            <a:extLst>
              <a:ext uri="{FF2B5EF4-FFF2-40B4-BE49-F238E27FC236}">
                <a16:creationId xmlns:a16="http://schemas.microsoft.com/office/drawing/2014/main" id="{B5B41013-6CFB-3AE7-7283-E06C762B1F47}"/>
              </a:ext>
            </a:extLst>
          </p:cNvPr>
          <p:cNvSpPr>
            <a:spLocks noGrp="1"/>
          </p:cNvSpPr>
          <p:nvPr>
            <p:ph type="ftr" sz="quarter" idx="11"/>
          </p:nvPr>
        </p:nvSpPr>
        <p:spPr/>
        <p:txBody>
          <a:bodyPr/>
          <a:lstStyle/>
          <a:p>
            <a:r>
              <a:rPr lang="it-IT" dirty="0"/>
              <a:t>Avv. Luca Manetti</a:t>
            </a:r>
          </a:p>
        </p:txBody>
      </p:sp>
      <p:sp>
        <p:nvSpPr>
          <p:cNvPr id="3" name="Segnaposto data 2">
            <a:extLst>
              <a:ext uri="{FF2B5EF4-FFF2-40B4-BE49-F238E27FC236}">
                <a16:creationId xmlns:a16="http://schemas.microsoft.com/office/drawing/2014/main" id="{6DF16F14-4CA5-71D0-C990-92AFA649A19B}"/>
              </a:ext>
            </a:extLst>
          </p:cNvPr>
          <p:cNvSpPr>
            <a:spLocks noGrp="1"/>
          </p:cNvSpPr>
          <p:nvPr>
            <p:ph type="dt" sz="half" idx="10"/>
          </p:nvPr>
        </p:nvSpPr>
        <p:spPr/>
        <p:txBody>
          <a:bodyPr/>
          <a:lstStyle/>
          <a:p>
            <a:fld id="{98D36FC6-77B2-0F44-A065-DE32FB4DE06E}" type="datetime1">
              <a:rPr lang="it-IT" smtClean="0"/>
              <a:t>22/04/24</a:t>
            </a:fld>
            <a:endParaRPr lang="it-IT"/>
          </a:p>
        </p:txBody>
      </p:sp>
      <p:sp>
        <p:nvSpPr>
          <p:cNvPr id="7" name="Segnaposto numero diapositiva 6">
            <a:extLst>
              <a:ext uri="{FF2B5EF4-FFF2-40B4-BE49-F238E27FC236}">
                <a16:creationId xmlns:a16="http://schemas.microsoft.com/office/drawing/2014/main" id="{5713173E-90EC-C53B-F5D3-2009F3CBE68A}"/>
              </a:ext>
            </a:extLst>
          </p:cNvPr>
          <p:cNvSpPr>
            <a:spLocks noGrp="1"/>
          </p:cNvSpPr>
          <p:nvPr>
            <p:ph type="sldNum" sz="quarter" idx="12"/>
          </p:nvPr>
        </p:nvSpPr>
        <p:spPr/>
        <p:txBody>
          <a:bodyPr/>
          <a:lstStyle/>
          <a:p>
            <a:fld id="{2D461169-DEB1-6E45-A2CA-B6D74FF9440F}" type="slidenum">
              <a:rPr lang="it-IT" smtClean="0"/>
              <a:t>31</a:t>
            </a:fld>
            <a:endParaRPr lang="it-IT"/>
          </a:p>
        </p:txBody>
      </p:sp>
    </p:spTree>
    <p:extLst>
      <p:ext uri="{BB962C8B-B14F-4D97-AF65-F5344CB8AC3E}">
        <p14:creationId xmlns:p14="http://schemas.microsoft.com/office/powerpoint/2010/main" val="187520720"/>
      </p:ext>
    </p:extLst>
  </p:cSld>
  <p:clrMapOvr>
    <a:masterClrMapping/>
  </p:clrMapOvr>
  <p:transition spd="slow">
    <p:push dir="u"/>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200" y="365126"/>
            <a:ext cx="7974204" cy="557664"/>
          </a:xfrm>
        </p:spPr>
        <p:txBody>
          <a:bodyPr>
            <a:noAutofit/>
          </a:bodyPr>
          <a:lstStyle/>
          <a:p>
            <a:pPr algn="just"/>
            <a:r>
              <a:rPr lang="it-IT" sz="2800" b="1" dirty="0">
                <a:solidFill>
                  <a:schemeClr val="accent1"/>
                </a:solidFill>
              </a:rPr>
              <a:t>Art. 50 Procedure per l’affidamento - Allegato II.1</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rmAutofit fontScale="92500" lnSpcReduction="20000"/>
          </a:bodyPr>
          <a:lstStyle/>
          <a:p>
            <a:pPr marL="0" indent="0" algn="just">
              <a:lnSpc>
                <a:spcPct val="120000"/>
              </a:lnSpc>
              <a:spcBef>
                <a:spcPts val="0"/>
              </a:spcBef>
              <a:buNone/>
            </a:pPr>
            <a:r>
              <a:rPr lang="it-IT" sz="2000" b="1"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L'indagine di mercato:</a:t>
            </a:r>
          </a:p>
          <a:p>
            <a:pPr marL="342900" indent="-342900" algn="just">
              <a:lnSpc>
                <a:spcPct val="120000"/>
              </a:lnSpc>
              <a:spcBef>
                <a:spcPts val="0"/>
              </a:spcBef>
              <a:buFont typeface="+mj-lt"/>
              <a:buAutoNum type="alphaLcPeriod"/>
            </a:pPr>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 no affidamento</a:t>
            </a:r>
            <a:endParaRPr lang="it-IT" sz="2000" kern="10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marL="342900" indent="-342900" algn="just">
              <a:lnSpc>
                <a:spcPct val="120000"/>
              </a:lnSpc>
              <a:spcBef>
                <a:spcPts val="0"/>
              </a:spcBef>
              <a:buFont typeface="+mj-lt"/>
              <a:buAutoNum type="alphaLcPeriod"/>
            </a:pPr>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modalità di svolgimento,</a:t>
            </a:r>
            <a:endParaRPr lang="it-IT" sz="2000" kern="10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marL="342900" indent="-342900" algn="just">
              <a:lnSpc>
                <a:spcPct val="120000"/>
              </a:lnSpc>
              <a:spcBef>
                <a:spcPts val="0"/>
              </a:spcBef>
              <a:buFont typeface="+mj-lt"/>
              <a:buAutoNum type="alphaLcPeriod"/>
            </a:pPr>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Informazioni circo il know-how</a:t>
            </a:r>
            <a:endParaRPr lang="it-IT" sz="2000" kern="10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marL="342900" indent="-342900" algn="just">
              <a:lnSpc>
                <a:spcPct val="120000"/>
              </a:lnSpc>
              <a:spcBef>
                <a:spcPts val="0"/>
              </a:spcBef>
              <a:buFont typeface="+mj-lt"/>
              <a:buAutoNum type="alphaLcPeriod"/>
            </a:pPr>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opportuna pubblicità</a:t>
            </a:r>
            <a:endParaRPr lang="it-IT" sz="2000" kern="0" dirty="0">
              <a:solidFill>
                <a:schemeClr val="accent1"/>
              </a:solidFill>
              <a:latin typeface="Cambria" panose="02040503050406030204" pitchFamily="18" charset="0"/>
              <a:ea typeface="Calibri" panose="020F0502020204030204" pitchFamily="34" charset="0"/>
              <a:cs typeface="Times New Roman" panose="02020603050405020304" pitchFamily="18" charset="0"/>
            </a:endParaRPr>
          </a:p>
          <a:p>
            <a:pPr marL="0" indent="0" algn="just">
              <a:lnSpc>
                <a:spcPct val="110000"/>
              </a:lnSpc>
              <a:spcBef>
                <a:spcPts val="0"/>
              </a:spcBef>
              <a:buNone/>
            </a:pPr>
            <a:r>
              <a:rPr lang="it-IT" sz="2000" b="1"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L’avviso di avvio dell'indagine contiene:</a:t>
            </a:r>
          </a:p>
          <a:p>
            <a:pPr algn="just">
              <a:lnSpc>
                <a:spcPct val="110000"/>
              </a:lnSpc>
              <a:spcBef>
                <a:spcPts val="0"/>
              </a:spcBef>
            </a:pPr>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elementi essenziali</a:t>
            </a:r>
          </a:p>
          <a:p>
            <a:pPr algn="just">
              <a:lnSpc>
                <a:spcPct val="110000"/>
              </a:lnSpc>
              <a:spcBef>
                <a:spcPts val="0"/>
              </a:spcBef>
            </a:pPr>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i requisiti</a:t>
            </a:r>
          </a:p>
          <a:p>
            <a:pPr algn="just">
              <a:lnSpc>
                <a:spcPct val="110000"/>
              </a:lnSpc>
              <a:spcBef>
                <a:spcPts val="0"/>
              </a:spcBef>
            </a:pPr>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il numero minimo e massimo di operatori</a:t>
            </a:r>
          </a:p>
          <a:p>
            <a:pPr algn="just">
              <a:lnSpc>
                <a:spcPct val="110000"/>
              </a:lnSpc>
              <a:spcBef>
                <a:spcPts val="0"/>
              </a:spcBef>
            </a:pPr>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i criteri di selezione</a:t>
            </a:r>
            <a:endParaRPr lang="it-IT" sz="2000" kern="0" dirty="0">
              <a:effectLst/>
              <a:latin typeface="Cambria" panose="02040503050406030204" pitchFamily="18" charset="0"/>
              <a:ea typeface="Times New Roman" panose="02020603050405020304" pitchFamily="18" charset="0"/>
              <a:cs typeface="Times New Roman" panose="02020603050405020304" pitchFamily="18" charset="0"/>
            </a:endParaRPr>
          </a:p>
          <a:p>
            <a:pPr marL="0" indent="0" algn="just">
              <a:lnSpc>
                <a:spcPct val="120000"/>
              </a:lnSpc>
              <a:spcBef>
                <a:spcPts val="0"/>
              </a:spcBef>
              <a:buNone/>
            </a:pPr>
            <a:r>
              <a:rPr lang="it-IT" sz="2000" b="1"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Selezione da elenchi costituiti a seguito di avviso pubblico </a:t>
            </a:r>
          </a:p>
          <a:p>
            <a:pPr marL="342900" indent="-342900" algn="just">
              <a:lnSpc>
                <a:spcPct val="120000"/>
              </a:lnSpc>
              <a:spcBef>
                <a:spcPts val="0"/>
              </a:spcBef>
              <a:buFont typeface="+mj-lt"/>
              <a:buAutoNum type="alphaLcPeriod"/>
            </a:pPr>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Avviso</a:t>
            </a:r>
          </a:p>
          <a:p>
            <a:pPr marL="342900" indent="-342900" algn="just">
              <a:lnSpc>
                <a:spcPct val="120000"/>
              </a:lnSpc>
              <a:spcBef>
                <a:spcPts val="0"/>
              </a:spcBef>
              <a:buFont typeface="+mj-lt"/>
              <a:buAutoNum type="alphaLcPeriod"/>
            </a:pPr>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iscrizione agli elenchi consentita senza limitazioni temporali. </a:t>
            </a:r>
            <a:endParaRPr lang="it-IT" sz="2000" kern="10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marL="342900" indent="-342900" algn="just">
              <a:lnSpc>
                <a:spcPct val="120000"/>
              </a:lnSpc>
              <a:spcBef>
                <a:spcPts val="0"/>
              </a:spcBef>
              <a:buFont typeface="+mj-lt"/>
              <a:buAutoNum type="alphaLcPeriod"/>
            </a:pPr>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attestazione </a:t>
            </a:r>
            <a:r>
              <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rPr>
              <a:t>dei requisiti</a:t>
            </a:r>
          </a:p>
          <a:p>
            <a:pPr marL="0" indent="0" algn="just">
              <a:lnSpc>
                <a:spcPct val="120000"/>
              </a:lnSpc>
              <a:spcBef>
                <a:spcPts val="0"/>
              </a:spcBef>
              <a:buNone/>
            </a:pPr>
            <a:endParaRPr lang="it-IT" sz="2000" kern="100" dirty="0">
              <a:solidFill>
                <a:schemeClr val="accent1"/>
              </a:solidFill>
              <a:effectLst/>
              <a:latin typeface="Cambria" panose="02040503050406030204" pitchFamily="18" charset="0"/>
              <a:ea typeface="Calibri" panose="020F0502020204030204" pitchFamily="34" charset="0"/>
              <a:cs typeface="Times New Roman" panose="02020603050405020304" pitchFamily="18" charset="0"/>
            </a:endParaRPr>
          </a:p>
          <a:p>
            <a:pPr marL="0" indent="0" algn="ctr">
              <a:buNone/>
            </a:pPr>
            <a:endParaRPr lang="it-IT" sz="1800" kern="0" dirty="0">
              <a:effectLst/>
              <a:latin typeface="Garamond" panose="02020404030301010803" pitchFamily="18" charset="0"/>
              <a:ea typeface="Times New Roman" panose="02020603050405020304" pitchFamily="18" charset="0"/>
              <a:cs typeface="Times New Roman" panose="02020603050405020304" pitchFamily="18" charset="0"/>
            </a:endParaRPr>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fontScale="92500" lnSpcReduction="20000"/>
          </a:bodyPr>
          <a:lstStyle/>
          <a:p>
            <a:pPr marL="0" indent="0" algn="ctr">
              <a:buNone/>
            </a:pPr>
            <a:endParaRPr lang="it-IT" sz="1700" i="1" kern="0" dirty="0">
              <a:solidFill>
                <a:srgbClr val="FF0000"/>
              </a:solidFill>
              <a:latin typeface="Cambria" panose="02040503050406030204" pitchFamily="18" charset="0"/>
              <a:ea typeface="Calibri" panose="020F0502020204030204" pitchFamily="34" charset="0"/>
              <a:cs typeface="Times New Roman" panose="02020603050405020304" pitchFamily="18" charset="0"/>
            </a:endParaRPr>
          </a:p>
          <a:p>
            <a:pPr marL="0" indent="0" algn="ctr">
              <a:buNone/>
            </a:pPr>
            <a:endParaRPr lang="it-IT" sz="1700" i="1" kern="0" dirty="0">
              <a:solidFill>
                <a:srgbClr val="FF0000"/>
              </a:solidFill>
              <a:latin typeface="Cambria" panose="02040503050406030204" pitchFamily="18" charset="0"/>
              <a:ea typeface="Calibri" panose="020F0502020204030204" pitchFamily="34" charset="0"/>
              <a:cs typeface="Times New Roman" panose="02020603050405020304" pitchFamily="18" charset="0"/>
            </a:endParaRPr>
          </a:p>
          <a:p>
            <a:pPr marL="0" indent="0" algn="ctr">
              <a:buNone/>
            </a:pPr>
            <a:endParaRPr lang="it-IT" sz="1900" i="1" kern="0" dirty="0">
              <a:solidFill>
                <a:srgbClr val="FF0000"/>
              </a:solidFill>
              <a:latin typeface="Cambria" panose="02040503050406030204" pitchFamily="18" charset="0"/>
              <a:ea typeface="Calibri" panose="020F0502020204030204" pitchFamily="34" charset="0"/>
              <a:cs typeface="Times New Roman" panose="02020603050405020304" pitchFamily="18" charset="0"/>
            </a:endParaRPr>
          </a:p>
          <a:p>
            <a:pPr marL="0" indent="0" algn="ctr">
              <a:lnSpc>
                <a:spcPts val="2250"/>
              </a:lnSpc>
              <a:buNone/>
            </a:pPr>
            <a:r>
              <a:rPr lang="it-IT" sz="1800" i="1" kern="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Art. 2 Indagini di mercato</a:t>
            </a:r>
          </a:p>
          <a:p>
            <a:pPr marL="0" indent="0" algn="ctr">
              <a:lnSpc>
                <a:spcPts val="2250"/>
              </a:lnSpc>
              <a:buNone/>
            </a:pPr>
            <a:r>
              <a:rPr lang="it-IT" sz="1800" i="1" kern="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Art. </a:t>
            </a:r>
            <a:r>
              <a:rPr lang="it-IT" sz="1800" i="1" kern="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rPr>
              <a:t>3 Elenchi di operatori economici</a:t>
            </a:r>
            <a:endParaRPr lang="it-IT" sz="1800" i="1" kern="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indent="0" algn="ctr">
              <a:lnSpc>
                <a:spcPts val="2250"/>
              </a:lnSpc>
              <a:buNone/>
            </a:pPr>
            <a:r>
              <a:rPr lang="it-IT" sz="1800" i="1" kern="0" dirty="0">
                <a:solidFill>
                  <a:srgbClr val="FF0000"/>
                </a:solidFill>
                <a:latin typeface="Cambria" panose="02040503050406030204" pitchFamily="18" charset="0"/>
                <a:ea typeface="Calibri" panose="020F0502020204030204" pitchFamily="34" charset="0"/>
                <a:cs typeface="Times New Roman" panose="02020603050405020304" pitchFamily="18" charset="0"/>
              </a:rPr>
              <a:t>Allegato II.1</a:t>
            </a:r>
          </a:p>
          <a:p>
            <a:pPr marL="0" indent="0" algn="ctr">
              <a:lnSpc>
                <a:spcPts val="2250"/>
              </a:lnSpc>
              <a:buNone/>
            </a:pPr>
            <a:endParaRPr lang="it-IT" sz="1900" i="1" kern="100" dirty="0">
              <a:solidFill>
                <a:srgbClr val="FF0000"/>
              </a:solidFill>
              <a:effectLst/>
              <a:latin typeface="Cambria" panose="02040503050406030204" pitchFamily="18" charset="0"/>
              <a:ea typeface="Calibri" panose="020F0502020204030204" pitchFamily="34" charset="0"/>
              <a:cs typeface="Times New Roman" panose="02020603050405020304" pitchFamily="18" charset="0"/>
            </a:endParaRPr>
          </a:p>
        </p:txBody>
      </p:sp>
      <p:sp>
        <p:nvSpPr>
          <p:cNvPr id="2" name="Segnaposto piè di pagina 1">
            <a:extLst>
              <a:ext uri="{FF2B5EF4-FFF2-40B4-BE49-F238E27FC236}">
                <a16:creationId xmlns:a16="http://schemas.microsoft.com/office/drawing/2014/main" id="{B5B41013-6CFB-3AE7-7283-E06C762B1F47}"/>
              </a:ext>
            </a:extLst>
          </p:cNvPr>
          <p:cNvSpPr>
            <a:spLocks noGrp="1"/>
          </p:cNvSpPr>
          <p:nvPr>
            <p:ph type="ftr" sz="quarter" idx="11"/>
          </p:nvPr>
        </p:nvSpPr>
        <p:spPr/>
        <p:txBody>
          <a:bodyPr/>
          <a:lstStyle/>
          <a:p>
            <a:r>
              <a:rPr lang="it-IT" dirty="0"/>
              <a:t>Avv. Luca Manetti</a:t>
            </a:r>
          </a:p>
        </p:txBody>
      </p:sp>
      <p:sp>
        <p:nvSpPr>
          <p:cNvPr id="3" name="Segnaposto data 2">
            <a:extLst>
              <a:ext uri="{FF2B5EF4-FFF2-40B4-BE49-F238E27FC236}">
                <a16:creationId xmlns:a16="http://schemas.microsoft.com/office/drawing/2014/main" id="{6DF16F14-4CA5-71D0-C990-92AFA649A19B}"/>
              </a:ext>
            </a:extLst>
          </p:cNvPr>
          <p:cNvSpPr>
            <a:spLocks noGrp="1"/>
          </p:cNvSpPr>
          <p:nvPr>
            <p:ph type="dt" sz="half" idx="10"/>
          </p:nvPr>
        </p:nvSpPr>
        <p:spPr/>
        <p:txBody>
          <a:bodyPr/>
          <a:lstStyle/>
          <a:p>
            <a:fld id="{98D36FC6-77B2-0F44-A065-DE32FB4DE06E}" type="datetime1">
              <a:rPr lang="it-IT" smtClean="0"/>
              <a:t>22/04/24</a:t>
            </a:fld>
            <a:endParaRPr lang="it-IT"/>
          </a:p>
        </p:txBody>
      </p:sp>
      <p:sp>
        <p:nvSpPr>
          <p:cNvPr id="7" name="Segnaposto numero diapositiva 6">
            <a:extLst>
              <a:ext uri="{FF2B5EF4-FFF2-40B4-BE49-F238E27FC236}">
                <a16:creationId xmlns:a16="http://schemas.microsoft.com/office/drawing/2014/main" id="{5713173E-90EC-C53B-F5D3-2009F3CBE68A}"/>
              </a:ext>
            </a:extLst>
          </p:cNvPr>
          <p:cNvSpPr>
            <a:spLocks noGrp="1"/>
          </p:cNvSpPr>
          <p:nvPr>
            <p:ph type="sldNum" sz="quarter" idx="12"/>
          </p:nvPr>
        </p:nvSpPr>
        <p:spPr/>
        <p:txBody>
          <a:bodyPr/>
          <a:lstStyle/>
          <a:p>
            <a:fld id="{2D461169-DEB1-6E45-A2CA-B6D74FF9440F}" type="slidenum">
              <a:rPr lang="it-IT" smtClean="0"/>
              <a:t>32</a:t>
            </a:fld>
            <a:endParaRPr lang="it-IT"/>
          </a:p>
        </p:txBody>
      </p:sp>
    </p:spTree>
    <p:extLst>
      <p:ext uri="{BB962C8B-B14F-4D97-AF65-F5344CB8AC3E}">
        <p14:creationId xmlns:p14="http://schemas.microsoft.com/office/powerpoint/2010/main" val="1210343114"/>
      </p:ext>
    </p:extLst>
  </p:cSld>
  <p:clrMapOvr>
    <a:masterClrMapping/>
  </p:clrMapOvr>
  <p:transition spd="slow">
    <p:push dir="u"/>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199" y="365126"/>
            <a:ext cx="9813053" cy="557664"/>
          </a:xfrm>
        </p:spPr>
        <p:txBody>
          <a:bodyPr>
            <a:noAutofit/>
          </a:bodyPr>
          <a:lstStyle/>
          <a:p>
            <a:pPr algn="just"/>
            <a:r>
              <a:rPr lang="it-IT" sz="2800" b="1" dirty="0">
                <a:solidFill>
                  <a:schemeClr val="accent1"/>
                </a:solidFill>
              </a:rPr>
              <a:t>Art. 51 Commissione giudicatrice</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rmAutofit fontScale="77500" lnSpcReduction="20000"/>
          </a:bodyPr>
          <a:lstStyle/>
          <a:p>
            <a:pPr algn="just"/>
            <a:endParaRPr lang="it-IT" sz="33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endParaRPr lang="it-IT" sz="33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algn="just"/>
            <a:endParaRPr lang="it-IT" sz="26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26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RUP  può presiedere la commissione</a:t>
            </a:r>
            <a:endParaRPr lang="it-IT" sz="2600" kern="10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algn="just"/>
            <a:endParaRPr lang="it-IT" sz="26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26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Semplificazione </a:t>
            </a:r>
            <a:endParaRPr lang="it-IT" sz="2600" kern="100" dirty="0">
              <a:solidFill>
                <a:schemeClr val="accent1"/>
              </a:solidFill>
              <a:effectLst/>
              <a:latin typeface="Cambria" panose="02040503050406030204" pitchFamily="18" charset="0"/>
              <a:ea typeface="Calibri" panose="020F0502020204030204" pitchFamily="34" charset="0"/>
              <a:cs typeface="Times New Roman" panose="02020603050405020304" pitchFamily="18" charset="0"/>
            </a:endParaRPr>
          </a:p>
          <a:p>
            <a:pPr algn="just"/>
            <a:endParaRPr lang="it-IT" sz="26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26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rPr>
              <a:t>No </a:t>
            </a:r>
            <a:r>
              <a:rPr lang="it-IT" sz="26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incompatibilità assoluta tra i ruoli di RUP e di componente della commissione</a:t>
            </a:r>
          </a:p>
          <a:p>
            <a:pPr algn="just"/>
            <a:endParaRPr lang="it-IT" sz="26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2600" b="0" i="0" u="none" strike="noStrike" kern="0" dirty="0">
                <a:solidFill>
                  <a:schemeClr val="accent1"/>
                </a:solidFill>
                <a:effectLst/>
                <a:latin typeface="Cambria" panose="02040503050406030204" pitchFamily="18" charset="0"/>
                <a:cs typeface="Times New Roman" panose="02020603050405020304" pitchFamily="18" charset="0"/>
              </a:rPr>
              <a:t>Coordinamento con l’art. 107, comma 3, TUEL </a:t>
            </a:r>
            <a:endParaRPr lang="it-IT" sz="2600" b="0" i="0" u="none" strike="noStrike" dirty="0">
              <a:solidFill>
                <a:schemeClr val="accent1"/>
              </a:solidFill>
              <a:effectLst/>
              <a:latin typeface="Cambria" panose="02040503050406030204" pitchFamily="18" charset="0"/>
            </a:endParaRPr>
          </a:p>
          <a:p>
            <a:pPr marL="0" indent="0" algn="just">
              <a:buNone/>
            </a:pPr>
            <a:endParaRPr lang="it-IT" dirty="0"/>
          </a:p>
          <a:p>
            <a:pPr marL="0" indent="0" algn="just">
              <a:buNone/>
            </a:pPr>
            <a:endParaRPr lang="it-IT" dirty="0"/>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fontScale="77500" lnSpcReduction="20000"/>
          </a:bodyPr>
          <a:lstStyle/>
          <a:p>
            <a:pPr marL="0" indent="0" algn="ctr">
              <a:buNone/>
            </a:pPr>
            <a:endParaRPr lang="it-IT" sz="1800" dirty="0"/>
          </a:p>
          <a:p>
            <a:pPr marL="0" indent="0" algn="ctr">
              <a:buNone/>
            </a:pPr>
            <a:endParaRPr lang="it-IT" sz="2600" dirty="0">
              <a:latin typeface="Cambria" panose="02040503050406030204" pitchFamily="18" charset="0"/>
            </a:endParaRPr>
          </a:p>
          <a:p>
            <a:pPr marL="0" indent="0" algn="ctr">
              <a:buNone/>
            </a:pPr>
            <a:r>
              <a:rPr lang="it-IT" sz="2600" i="1" dirty="0">
                <a:solidFill>
                  <a:srgbClr val="FF0000"/>
                </a:solidFill>
                <a:latin typeface="Cambria" panose="02040503050406030204" pitchFamily="18" charset="0"/>
              </a:rPr>
              <a:t>Comma 1</a:t>
            </a:r>
          </a:p>
          <a:p>
            <a:pPr marL="0" indent="0" algn="just">
              <a:buNone/>
            </a:pPr>
            <a:r>
              <a:rPr lang="it-IT" sz="2600" b="0" i="1" u="none" strike="noStrike" dirty="0">
                <a:solidFill>
                  <a:srgbClr val="FF0000"/>
                </a:solidFill>
                <a:effectLst/>
                <a:latin typeface="Cambria" panose="02040503050406030204" pitchFamily="18" charset="0"/>
              </a:rPr>
              <a:t>Nel caso di aggiudicazione dei contratti di cui alla presente Parte con il criterio dell'offerta economicamente più vantaggiosa, alla commissione giudicatrice può partecipare il RUP, anche in qualità di presidente.</a:t>
            </a:r>
          </a:p>
          <a:p>
            <a:pPr marL="0" indent="0" algn="ctr">
              <a:buNone/>
            </a:pPr>
            <a:r>
              <a:rPr lang="it-IT" sz="2600" i="1" kern="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Art. 93, comma 3</a:t>
            </a:r>
          </a:p>
          <a:p>
            <a:pPr marL="0" indent="0" algn="just">
              <a:buNone/>
            </a:pPr>
            <a:r>
              <a:rPr lang="it-IT" sz="2600" i="1" kern="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La commissione è presieduta da un dipendente della stazione appaltante ed è composta da suoi funzionari, in possesso del necessario inquadramento giuridico e di adeguate competenze professionali. Della commissione giudicatrice può far parte il RUP.</a:t>
            </a:r>
          </a:p>
          <a:p>
            <a:pPr marL="0" indent="0" algn="just">
              <a:buNone/>
            </a:pPr>
            <a:r>
              <a:rPr lang="it-IT" sz="2600" i="1" kern="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La norma non prevede esplicitamente che il RUP possa anche presiedere la commissione. </a:t>
            </a:r>
            <a:endParaRPr lang="it-IT" sz="2600" i="1" kern="100" dirty="0">
              <a:solidFill>
                <a:srgbClr val="FF0000"/>
              </a:solidFill>
              <a:effectLst/>
              <a:latin typeface="Cambria" panose="02040503050406030204" pitchFamily="18" charset="0"/>
              <a:ea typeface="Calibri" panose="020F0502020204030204" pitchFamily="34" charset="0"/>
              <a:cs typeface="Times New Roman" panose="02020603050405020304" pitchFamily="18" charset="0"/>
            </a:endParaRPr>
          </a:p>
          <a:p>
            <a:pPr marL="0" indent="0" algn="ctr">
              <a:buNone/>
            </a:pPr>
            <a:endParaRPr lang="it-IT" sz="1800" b="0" i="0" u="none" strike="noStrike" dirty="0">
              <a:effectLst/>
            </a:endParaRPr>
          </a:p>
        </p:txBody>
      </p:sp>
      <p:sp>
        <p:nvSpPr>
          <p:cNvPr id="2" name="Segnaposto piè di pagina 1">
            <a:extLst>
              <a:ext uri="{FF2B5EF4-FFF2-40B4-BE49-F238E27FC236}">
                <a16:creationId xmlns:a16="http://schemas.microsoft.com/office/drawing/2014/main" id="{4EFEB76B-E497-2E60-1CB7-B9244E3F4A0B}"/>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D09A8E83-F7E5-7E61-FC52-857B01FD3C71}"/>
              </a:ext>
            </a:extLst>
          </p:cNvPr>
          <p:cNvSpPr>
            <a:spLocks noGrp="1"/>
          </p:cNvSpPr>
          <p:nvPr>
            <p:ph type="dt" sz="half" idx="10"/>
          </p:nvPr>
        </p:nvSpPr>
        <p:spPr/>
        <p:txBody>
          <a:bodyPr/>
          <a:lstStyle/>
          <a:p>
            <a:fld id="{449B764C-9150-7046-9E4F-BE71EA003DC4}" type="datetime1">
              <a:rPr lang="it-IT" smtClean="0"/>
              <a:t>22/04/24</a:t>
            </a:fld>
            <a:endParaRPr lang="it-IT"/>
          </a:p>
        </p:txBody>
      </p:sp>
      <p:sp>
        <p:nvSpPr>
          <p:cNvPr id="7" name="Segnaposto numero diapositiva 6">
            <a:extLst>
              <a:ext uri="{FF2B5EF4-FFF2-40B4-BE49-F238E27FC236}">
                <a16:creationId xmlns:a16="http://schemas.microsoft.com/office/drawing/2014/main" id="{B403A6F1-C332-2233-61BC-2898C02294A8}"/>
              </a:ext>
            </a:extLst>
          </p:cNvPr>
          <p:cNvSpPr>
            <a:spLocks noGrp="1"/>
          </p:cNvSpPr>
          <p:nvPr>
            <p:ph type="sldNum" sz="quarter" idx="12"/>
          </p:nvPr>
        </p:nvSpPr>
        <p:spPr/>
        <p:txBody>
          <a:bodyPr/>
          <a:lstStyle/>
          <a:p>
            <a:fld id="{2D461169-DEB1-6E45-A2CA-B6D74FF9440F}" type="slidenum">
              <a:rPr lang="it-IT" smtClean="0"/>
              <a:t>33</a:t>
            </a:fld>
            <a:endParaRPr lang="it-IT"/>
          </a:p>
        </p:txBody>
      </p:sp>
    </p:spTree>
    <p:extLst>
      <p:ext uri="{BB962C8B-B14F-4D97-AF65-F5344CB8AC3E}">
        <p14:creationId xmlns:p14="http://schemas.microsoft.com/office/powerpoint/2010/main" val="192745028"/>
      </p:ext>
    </p:extLst>
  </p:cSld>
  <p:clrMapOvr>
    <a:masterClrMapping/>
  </p:clrMapOvr>
  <p:transition spd="slow">
    <p:push dir="u"/>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199" y="365126"/>
            <a:ext cx="9813053" cy="557664"/>
          </a:xfrm>
        </p:spPr>
        <p:txBody>
          <a:bodyPr>
            <a:noAutofit/>
          </a:bodyPr>
          <a:lstStyle/>
          <a:p>
            <a:pPr algn="just"/>
            <a:r>
              <a:rPr lang="it-IT" sz="2800" b="1" dirty="0">
                <a:solidFill>
                  <a:schemeClr val="accent1"/>
                </a:solidFill>
              </a:rPr>
              <a:t>Art. 52 Controllo requisiti</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rmAutofit fontScale="92500" lnSpcReduction="10000"/>
          </a:bodyPr>
          <a:lstStyle/>
          <a:p>
            <a:pPr marL="0" indent="0" algn="just">
              <a:buNone/>
            </a:pPr>
            <a:endPar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algn="just"/>
            <a:endPar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rPr>
              <a:t>E</a:t>
            </a:r>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sonero dall’obbligo di verifica puntuale dei requisiti dell’affidatario </a:t>
            </a:r>
          </a:p>
          <a:p>
            <a:pPr algn="just"/>
            <a:endPar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Obbligo di verifica tramite sorteggio</a:t>
            </a:r>
          </a:p>
          <a:p>
            <a:pPr algn="just"/>
            <a:endPar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Cauzione, sospensione  e comunicazione ANAC</a:t>
            </a:r>
          </a:p>
          <a:p>
            <a:pPr algn="just"/>
            <a:endParaRPr lang="it-IT" sz="19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indent="0" algn="just">
              <a:buNone/>
            </a:pPr>
            <a:endParaRPr lang="it-IT" sz="2100" b="0" i="0" u="none" strike="noStrike" dirty="0">
              <a:effectLst/>
              <a:latin typeface="Fira Sans" panose="020B0503050000020004" pitchFamily="34" charset="0"/>
            </a:endParaRPr>
          </a:p>
          <a:p>
            <a:pPr algn="just"/>
            <a:endParaRPr lang="it-IT" b="0" i="0" u="none" strike="noStrike" dirty="0">
              <a:solidFill>
                <a:srgbClr val="474747"/>
              </a:solidFill>
              <a:effectLst/>
              <a:latin typeface="Fira Sans" panose="020B0503050000020004" pitchFamily="34" charset="0"/>
            </a:endParaRPr>
          </a:p>
          <a:p>
            <a:pPr marL="0" indent="0" algn="just">
              <a:buNone/>
            </a:pPr>
            <a:endParaRPr lang="it-IT" dirty="0"/>
          </a:p>
          <a:p>
            <a:pPr marL="0" indent="0" algn="just">
              <a:buNone/>
            </a:pPr>
            <a:endParaRPr lang="it-IT" dirty="0"/>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fontScale="92500" lnSpcReduction="10000"/>
          </a:bodyPr>
          <a:lstStyle/>
          <a:p>
            <a:pPr marL="0" indent="0" algn="ctr">
              <a:buNone/>
            </a:pPr>
            <a:r>
              <a:rPr lang="it-IT" sz="1700" b="0" i="1" u="none" strike="noStrike" dirty="0">
                <a:solidFill>
                  <a:srgbClr val="FF0000"/>
                </a:solidFill>
                <a:effectLst/>
                <a:latin typeface="Cambria" panose="02040503050406030204" pitchFamily="18" charset="0"/>
              </a:rPr>
              <a:t>Comma 1 </a:t>
            </a:r>
          </a:p>
          <a:p>
            <a:pPr marL="0" indent="0" algn="just">
              <a:buNone/>
            </a:pPr>
            <a:r>
              <a:rPr lang="it-IT" sz="1700" b="0" i="1" u="none" strike="noStrike" dirty="0">
                <a:solidFill>
                  <a:srgbClr val="FF0000"/>
                </a:solidFill>
                <a:effectLst/>
                <a:latin typeface="Cambria" panose="02040503050406030204" pitchFamily="18" charset="0"/>
              </a:rPr>
              <a:t>Nelle procedure di affidamento di cui all'articolo 50, comma 1, lettere a) e b), di importo inferiore a 40.000 euro, gli operatori economici attestano con dichiarazione sostitutiva di atto di notorietà il possesso dei requisiti di partecipazione e di qualificazione richiesti. La stazione appaltante verifica le dichiarazioni, anche previo sorteggio di un campione individuato con modalità predeterminate ogni anno.</a:t>
            </a:r>
          </a:p>
          <a:p>
            <a:pPr marL="0" indent="0" algn="ctr">
              <a:buNone/>
            </a:pPr>
            <a:r>
              <a:rPr lang="it-IT" sz="1800" i="1" kern="100" dirty="0">
                <a:solidFill>
                  <a:srgbClr val="FF0000"/>
                </a:solidFill>
                <a:effectLst/>
                <a:latin typeface="Cambria" panose="02040503050406030204" pitchFamily="18" charset="0"/>
                <a:ea typeface="Calibri" panose="020F0502020204030204" pitchFamily="34" charset="0"/>
                <a:cs typeface="Times New Roman" panose="02020603050405020304" pitchFamily="18" charset="0"/>
              </a:rPr>
              <a:t>Comma 2</a:t>
            </a:r>
          </a:p>
          <a:p>
            <a:pPr marL="0" indent="0" algn="just">
              <a:buNone/>
            </a:pPr>
            <a:r>
              <a:rPr lang="it-IT" sz="1800" i="1" kern="100" dirty="0">
                <a:solidFill>
                  <a:srgbClr val="FF0000"/>
                </a:solidFill>
                <a:effectLst/>
                <a:latin typeface="Cambria" panose="02040503050406030204" pitchFamily="18" charset="0"/>
                <a:ea typeface="Calibri" panose="020F0502020204030204" pitchFamily="34" charset="0"/>
                <a:cs typeface="Times New Roman" panose="02020603050405020304" pitchFamily="18" charset="0"/>
              </a:rPr>
              <a:t>Quando in conseguenza della verifica non sia confermato il possesso dei requisiti generali o speciali dichiarati, la stazione appaltante procede alla risoluzione del contratto, all'escussione della </a:t>
            </a:r>
            <a:r>
              <a:rPr lang="it-IT" sz="1800" i="1" dirty="0">
                <a:solidFill>
                  <a:srgbClr val="FF0000"/>
                </a:solidFill>
                <a:effectLst/>
                <a:latin typeface="Cambria" panose="02040503050406030204" pitchFamily="18" charset="0"/>
                <a:ea typeface="Calibri" panose="020F0502020204030204" pitchFamily="34" charset="0"/>
                <a:cs typeface="Times New Roman" panose="02020603050405020304" pitchFamily="18" charset="0"/>
              </a:rPr>
              <a:t>eventuale garanzia definitiva, alla comunicazione all'ANAC e alla sospensione dell'operatore economico dalla partecipazione alle procedure di affidamento indette dalla medesima stazione appaltante per un periodo da uno a dodici mesi decorrenti dall'adozione del provvedimento.</a:t>
            </a:r>
            <a:r>
              <a:rPr lang="it-IT" sz="1800" i="1" dirty="0">
                <a:solidFill>
                  <a:srgbClr val="FF0000"/>
                </a:solidFill>
                <a:effectLst/>
                <a:latin typeface="Cambria" panose="02040503050406030204" pitchFamily="18" charset="0"/>
              </a:rPr>
              <a:t> </a:t>
            </a:r>
            <a:endParaRPr lang="it-IT" sz="1800" b="0" i="1" u="none" strike="noStrike" dirty="0">
              <a:solidFill>
                <a:srgbClr val="FF0000"/>
              </a:solidFill>
              <a:effectLst/>
              <a:latin typeface="Cambria" panose="02040503050406030204" pitchFamily="18" charset="0"/>
            </a:endParaRPr>
          </a:p>
          <a:p>
            <a:pPr marL="0" indent="0" algn="just">
              <a:buNone/>
            </a:pPr>
            <a:endParaRPr lang="it-IT" sz="1700" b="0" i="1" u="none" strike="noStrike" dirty="0">
              <a:solidFill>
                <a:srgbClr val="FF0000"/>
              </a:solidFill>
              <a:effectLst/>
              <a:latin typeface="Cambria" panose="02040503050406030204" pitchFamily="18" charset="0"/>
            </a:endParaRPr>
          </a:p>
          <a:p>
            <a:pPr marL="0" indent="0" algn="ctr">
              <a:buNone/>
            </a:pPr>
            <a:endParaRPr lang="it-IT" sz="1800" b="0" i="0" u="none" strike="noStrike" dirty="0">
              <a:effectLst/>
            </a:endParaRPr>
          </a:p>
        </p:txBody>
      </p:sp>
      <p:sp>
        <p:nvSpPr>
          <p:cNvPr id="2" name="Segnaposto piè di pagina 1">
            <a:extLst>
              <a:ext uri="{FF2B5EF4-FFF2-40B4-BE49-F238E27FC236}">
                <a16:creationId xmlns:a16="http://schemas.microsoft.com/office/drawing/2014/main" id="{4EFEB76B-E497-2E60-1CB7-B9244E3F4A0B}"/>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D09A8E83-F7E5-7E61-FC52-857B01FD3C71}"/>
              </a:ext>
            </a:extLst>
          </p:cNvPr>
          <p:cNvSpPr>
            <a:spLocks noGrp="1"/>
          </p:cNvSpPr>
          <p:nvPr>
            <p:ph type="dt" sz="half" idx="10"/>
          </p:nvPr>
        </p:nvSpPr>
        <p:spPr/>
        <p:txBody>
          <a:bodyPr/>
          <a:lstStyle/>
          <a:p>
            <a:fld id="{449B764C-9150-7046-9E4F-BE71EA003DC4}" type="datetime1">
              <a:rPr lang="it-IT" smtClean="0"/>
              <a:t>22/04/24</a:t>
            </a:fld>
            <a:endParaRPr lang="it-IT"/>
          </a:p>
        </p:txBody>
      </p:sp>
      <p:sp>
        <p:nvSpPr>
          <p:cNvPr id="7" name="Segnaposto numero diapositiva 6">
            <a:extLst>
              <a:ext uri="{FF2B5EF4-FFF2-40B4-BE49-F238E27FC236}">
                <a16:creationId xmlns:a16="http://schemas.microsoft.com/office/drawing/2014/main" id="{B403A6F1-C332-2233-61BC-2898C02294A8}"/>
              </a:ext>
            </a:extLst>
          </p:cNvPr>
          <p:cNvSpPr>
            <a:spLocks noGrp="1"/>
          </p:cNvSpPr>
          <p:nvPr>
            <p:ph type="sldNum" sz="quarter" idx="12"/>
          </p:nvPr>
        </p:nvSpPr>
        <p:spPr/>
        <p:txBody>
          <a:bodyPr/>
          <a:lstStyle/>
          <a:p>
            <a:fld id="{2D461169-DEB1-6E45-A2CA-B6D74FF9440F}" type="slidenum">
              <a:rPr lang="it-IT" smtClean="0"/>
              <a:t>34</a:t>
            </a:fld>
            <a:endParaRPr lang="it-IT"/>
          </a:p>
        </p:txBody>
      </p:sp>
    </p:spTree>
    <p:extLst>
      <p:ext uri="{BB962C8B-B14F-4D97-AF65-F5344CB8AC3E}">
        <p14:creationId xmlns:p14="http://schemas.microsoft.com/office/powerpoint/2010/main" val="1088071437"/>
      </p:ext>
    </p:extLst>
  </p:cSld>
  <p:clrMapOvr>
    <a:masterClrMapping/>
  </p:clrMapOvr>
  <p:transition spd="slow">
    <p:push dir="u"/>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199" y="365126"/>
            <a:ext cx="9813053" cy="557664"/>
          </a:xfrm>
        </p:spPr>
        <p:txBody>
          <a:bodyPr>
            <a:noAutofit/>
          </a:bodyPr>
          <a:lstStyle/>
          <a:p>
            <a:pPr algn="just"/>
            <a:r>
              <a:rPr lang="it-IT" sz="2800" b="1" dirty="0">
                <a:solidFill>
                  <a:schemeClr val="accent1"/>
                </a:solidFill>
              </a:rPr>
              <a:t>Art. 53 Garanzie provvisorie e definitive – Deroga all’art. 106</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rmAutofit/>
          </a:bodyPr>
          <a:lstStyle/>
          <a:p>
            <a:pPr algn="just"/>
            <a:endParaRPr lang="it-IT" sz="19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19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L'offerta è corredata da una garanzia provvisoria o da una cauzione (art. 106)</a:t>
            </a:r>
            <a:endParaRPr lang="it-IT" sz="1900" kern="10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1800" dirty="0">
                <a:solidFill>
                  <a:schemeClr val="accent1"/>
                </a:solidFill>
                <a:latin typeface="Cambria" panose="02040503050406030204" pitchFamily="18" charset="0"/>
              </a:rPr>
              <a:t>Soccorso istruttorio su garanzia provvisoria (Cons. Stato, Sez. V, 12 febbraio 2024, n. 1365)</a:t>
            </a:r>
          </a:p>
          <a:p>
            <a:pPr algn="just"/>
            <a:r>
              <a:rPr lang="it-IT" sz="1800" dirty="0">
                <a:solidFill>
                  <a:schemeClr val="accent1"/>
                </a:solidFill>
                <a:effectLst/>
                <a:latin typeface="Cambria" panose="02040503050406030204" pitchFamily="18" charset="0"/>
              </a:rPr>
              <a:t>In sede di stipula rilascio di una garanzia definitiva pari al 10 % dell’’importo contrattuale (art. 107)</a:t>
            </a:r>
          </a:p>
          <a:p>
            <a:pPr algn="just"/>
            <a:r>
              <a:rPr lang="it-IT" sz="1800" dirty="0">
                <a:solidFill>
                  <a:schemeClr val="accent1"/>
                </a:solidFill>
                <a:latin typeface="Cambria" panose="02040503050406030204" pitchFamily="18" charset="0"/>
              </a:rPr>
              <a:t>L’Art. 53 per il sottosoglia non prevede garanzie provvisorie</a:t>
            </a:r>
          </a:p>
          <a:p>
            <a:pPr marL="0" indent="0" algn="just">
              <a:buNone/>
            </a:pP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it-IT" sz="2100" b="0" i="0" u="none" strike="noStrike" dirty="0">
              <a:effectLst/>
              <a:latin typeface="Fira Sans" panose="020B0503050000020004" pitchFamily="34" charset="0"/>
            </a:endParaRPr>
          </a:p>
          <a:p>
            <a:pPr marL="0" indent="0" algn="just">
              <a:buNone/>
            </a:pPr>
            <a:endParaRPr lang="it-IT" sz="2100" b="0" i="0" u="none" strike="noStrike" dirty="0">
              <a:effectLst/>
              <a:latin typeface="Fira Sans" panose="020B0503050000020004" pitchFamily="34" charset="0"/>
            </a:endParaRPr>
          </a:p>
          <a:p>
            <a:pPr algn="just"/>
            <a:endParaRPr lang="it-IT" b="0" i="0" u="none" strike="noStrike" dirty="0">
              <a:solidFill>
                <a:srgbClr val="474747"/>
              </a:solidFill>
              <a:effectLst/>
              <a:latin typeface="Fira Sans" panose="020B0503050000020004" pitchFamily="34" charset="0"/>
            </a:endParaRPr>
          </a:p>
          <a:p>
            <a:pPr marL="0" indent="0" algn="just">
              <a:buNone/>
            </a:pPr>
            <a:endParaRPr lang="it-IT" dirty="0"/>
          </a:p>
          <a:p>
            <a:pPr marL="0" indent="0" algn="just">
              <a:buNone/>
            </a:pPr>
            <a:endParaRPr lang="it-IT" dirty="0"/>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a:bodyPr>
          <a:lstStyle/>
          <a:p>
            <a:pPr marL="0" indent="0" algn="ctr">
              <a:buNone/>
            </a:pPr>
            <a:endParaRPr lang="it-IT" sz="1900" kern="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endParaRPr>
          </a:p>
          <a:p>
            <a:pPr marL="0" indent="0" algn="ctr">
              <a:buNone/>
            </a:pPr>
            <a:r>
              <a:rPr lang="it-IT" sz="2000" i="1" kern="0" dirty="0">
                <a:solidFill>
                  <a:srgbClr val="FF0000"/>
                </a:solidFill>
                <a:effectLst/>
                <a:latin typeface="Garamond" panose="02020404030301010803" pitchFamily="18" charset="0"/>
                <a:ea typeface="Times New Roman" panose="02020603050405020304" pitchFamily="18" charset="0"/>
                <a:cs typeface="Times New Roman" panose="02020603050405020304" pitchFamily="18" charset="0"/>
              </a:rPr>
              <a:t>Comma 1</a:t>
            </a:r>
          </a:p>
          <a:p>
            <a:pPr marL="0" indent="0" algn="just">
              <a:buNone/>
            </a:pPr>
            <a:r>
              <a:rPr lang="it-IT" sz="2000" i="1" kern="0" dirty="0">
                <a:solidFill>
                  <a:srgbClr val="FF0000"/>
                </a:solidFill>
                <a:effectLst/>
                <a:latin typeface="Garamond" panose="02020404030301010803" pitchFamily="18" charset="0"/>
                <a:ea typeface="Times New Roman" panose="02020603050405020304" pitchFamily="18" charset="0"/>
                <a:cs typeface="Times New Roman" panose="02020603050405020304" pitchFamily="18" charset="0"/>
              </a:rPr>
              <a:t>Nelle procedure di affidamento di cui all'articolo 50, comma 1, la stazione appaltante non richiede le garanzie provvisorie di cui all'articolo 106 salvo che, nelle procedure di cui alle lettere c), d) ed e) dello stesso comma 1 dell'articolo 50, in considerazione della tipologia e specificità della singola procedura, ricorrano particolari esigenze che ne giustifichino la richiesta. Le esigenze particolari sono indicate nella decisione di contrarre oppure nell'avviso di indizione della procedura o in altro atto equivalente.</a:t>
            </a:r>
          </a:p>
          <a:p>
            <a:pPr marL="0" indent="0" algn="just">
              <a:buNone/>
            </a:pPr>
            <a:endParaRPr lang="it-IT" sz="1900" i="1" kern="0" dirty="0">
              <a:solidFill>
                <a:srgbClr val="FF0000"/>
              </a:solidFill>
              <a:latin typeface="Cambria" panose="02040503050406030204" pitchFamily="18" charset="0"/>
              <a:ea typeface="Calibri" panose="020F0502020204030204" pitchFamily="34" charset="0"/>
              <a:cs typeface="Times New Roman" panose="02020603050405020304" pitchFamily="18" charset="0"/>
            </a:endParaRPr>
          </a:p>
        </p:txBody>
      </p:sp>
      <p:sp>
        <p:nvSpPr>
          <p:cNvPr id="2" name="Segnaposto piè di pagina 1">
            <a:extLst>
              <a:ext uri="{FF2B5EF4-FFF2-40B4-BE49-F238E27FC236}">
                <a16:creationId xmlns:a16="http://schemas.microsoft.com/office/drawing/2014/main" id="{4EFEB76B-E497-2E60-1CB7-B9244E3F4A0B}"/>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D09A8E83-F7E5-7E61-FC52-857B01FD3C71}"/>
              </a:ext>
            </a:extLst>
          </p:cNvPr>
          <p:cNvSpPr>
            <a:spLocks noGrp="1"/>
          </p:cNvSpPr>
          <p:nvPr>
            <p:ph type="dt" sz="half" idx="10"/>
          </p:nvPr>
        </p:nvSpPr>
        <p:spPr/>
        <p:txBody>
          <a:bodyPr/>
          <a:lstStyle/>
          <a:p>
            <a:fld id="{449B764C-9150-7046-9E4F-BE71EA003DC4}" type="datetime1">
              <a:rPr lang="it-IT" smtClean="0"/>
              <a:t>22/04/24</a:t>
            </a:fld>
            <a:endParaRPr lang="it-IT"/>
          </a:p>
        </p:txBody>
      </p:sp>
      <p:sp>
        <p:nvSpPr>
          <p:cNvPr id="7" name="Segnaposto numero diapositiva 6">
            <a:extLst>
              <a:ext uri="{FF2B5EF4-FFF2-40B4-BE49-F238E27FC236}">
                <a16:creationId xmlns:a16="http://schemas.microsoft.com/office/drawing/2014/main" id="{B403A6F1-C332-2233-61BC-2898C02294A8}"/>
              </a:ext>
            </a:extLst>
          </p:cNvPr>
          <p:cNvSpPr>
            <a:spLocks noGrp="1"/>
          </p:cNvSpPr>
          <p:nvPr>
            <p:ph type="sldNum" sz="quarter" idx="12"/>
          </p:nvPr>
        </p:nvSpPr>
        <p:spPr/>
        <p:txBody>
          <a:bodyPr/>
          <a:lstStyle/>
          <a:p>
            <a:fld id="{2D461169-DEB1-6E45-A2CA-B6D74FF9440F}" type="slidenum">
              <a:rPr lang="it-IT" smtClean="0"/>
              <a:t>35</a:t>
            </a:fld>
            <a:endParaRPr lang="it-IT"/>
          </a:p>
        </p:txBody>
      </p:sp>
    </p:spTree>
    <p:extLst>
      <p:ext uri="{BB962C8B-B14F-4D97-AF65-F5344CB8AC3E}">
        <p14:creationId xmlns:p14="http://schemas.microsoft.com/office/powerpoint/2010/main" val="2618632419"/>
      </p:ext>
    </p:extLst>
  </p:cSld>
  <p:clrMapOvr>
    <a:masterClrMapping/>
  </p:clrMapOvr>
  <p:transition spd="slow">
    <p:push dir="u"/>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199" y="365126"/>
            <a:ext cx="9813053" cy="557664"/>
          </a:xfrm>
        </p:spPr>
        <p:txBody>
          <a:bodyPr>
            <a:noAutofit/>
          </a:bodyPr>
          <a:lstStyle/>
          <a:p>
            <a:pPr algn="just"/>
            <a:r>
              <a:rPr lang="it-IT" sz="2800" b="1" dirty="0">
                <a:solidFill>
                  <a:schemeClr val="accent1"/>
                </a:solidFill>
              </a:rPr>
              <a:t>Art. 53 Garanzie provvisorie e definitive</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rmAutofit/>
          </a:bodyPr>
          <a:lstStyle/>
          <a:p>
            <a:pPr algn="just"/>
            <a:endParaRPr lang="it-IT" sz="1800" dirty="0">
              <a:solidFill>
                <a:schemeClr val="accent1"/>
              </a:solidFill>
              <a:effectLst/>
              <a:latin typeface="Cambria" panose="02040503050406030204" pitchFamily="18" charset="0"/>
            </a:endParaRPr>
          </a:p>
          <a:p>
            <a:pPr algn="just"/>
            <a:endParaRPr lang="it-IT" sz="1800" dirty="0">
              <a:solidFill>
                <a:schemeClr val="accent1"/>
              </a:solidFill>
              <a:latin typeface="Cambria" panose="02040503050406030204" pitchFamily="18" charset="0"/>
            </a:endParaRPr>
          </a:p>
          <a:p>
            <a:pPr algn="just"/>
            <a:endParaRPr lang="it-IT" sz="1800" dirty="0">
              <a:solidFill>
                <a:schemeClr val="accent1"/>
              </a:solidFill>
              <a:effectLst/>
              <a:latin typeface="Cambria" panose="02040503050406030204" pitchFamily="18" charset="0"/>
            </a:endParaRPr>
          </a:p>
          <a:p>
            <a:pPr algn="just"/>
            <a:r>
              <a:rPr lang="it-IT" sz="2000" dirty="0">
                <a:solidFill>
                  <a:schemeClr val="accent1"/>
                </a:solidFill>
                <a:effectLst/>
                <a:latin typeface="Cambria" panose="02040503050406030204" pitchFamily="18" charset="0"/>
              </a:rPr>
              <a:t>Cauzione o fideiussione</a:t>
            </a:r>
          </a:p>
          <a:p>
            <a:pPr marL="0" indent="0" algn="just">
              <a:buNone/>
            </a:pPr>
            <a:endParaRPr lang="it-IT" sz="2000" dirty="0">
              <a:solidFill>
                <a:schemeClr val="accent1"/>
              </a:solidFill>
              <a:effectLst/>
              <a:latin typeface="Cambria" panose="02040503050406030204" pitchFamily="18" charset="0"/>
            </a:endParaRPr>
          </a:p>
          <a:p>
            <a:pPr algn="just"/>
            <a:r>
              <a:rPr lang="it-IT" sz="2000" dirty="0">
                <a:solidFill>
                  <a:schemeClr val="accent1"/>
                </a:solidFill>
                <a:latin typeface="Cambria" panose="02040503050406030204" pitchFamily="18" charset="0"/>
              </a:rPr>
              <a:t>Soglie della garanzia</a:t>
            </a:r>
          </a:p>
          <a:p>
            <a:pPr algn="just"/>
            <a:endParaRPr lang="it-IT" sz="2000" dirty="0">
              <a:solidFill>
                <a:schemeClr val="accent1"/>
              </a:solidFill>
              <a:latin typeface="Cambria" panose="02040503050406030204" pitchFamily="18" charset="0"/>
            </a:endParaRPr>
          </a:p>
          <a:p>
            <a:pPr algn="just"/>
            <a:r>
              <a:rPr lang="it-IT" sz="2000" dirty="0">
                <a:solidFill>
                  <a:schemeClr val="accent1"/>
                </a:solidFill>
                <a:latin typeface="Cambria" panose="02040503050406030204" pitchFamily="18" charset="0"/>
              </a:rPr>
              <a:t>Garanzia definitiva non obbligatoria (motivazione)</a:t>
            </a:r>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a:bodyPr>
          <a:lstStyle/>
          <a:p>
            <a:pPr marL="0" indent="0" algn="ctr">
              <a:buNone/>
            </a:pPr>
            <a:r>
              <a:rPr lang="it-IT" sz="1600" b="0" i="1" u="none" strike="noStrike" dirty="0">
                <a:solidFill>
                  <a:srgbClr val="FF0000"/>
                </a:solidFill>
                <a:effectLst/>
                <a:latin typeface="Cambria" panose="02040503050406030204" pitchFamily="18" charset="0"/>
              </a:rPr>
              <a:t>Comma 2</a:t>
            </a:r>
          </a:p>
          <a:p>
            <a:pPr marL="0" indent="0" algn="just">
              <a:buNone/>
            </a:pPr>
            <a:r>
              <a:rPr lang="it-IT" sz="1600" b="0" i="1" u="none" strike="noStrike" dirty="0">
                <a:solidFill>
                  <a:srgbClr val="FF0000"/>
                </a:solidFill>
                <a:effectLst/>
                <a:latin typeface="Cambria" panose="02040503050406030204" pitchFamily="18" charset="0"/>
              </a:rPr>
              <a:t>Quando è richiesta la garanzia provvisoria, il relativo ammontare non può superare l'uno per cento dell'importo previsto nell'avviso o nell'invito per il contratto oggetto di affidamento.</a:t>
            </a:r>
          </a:p>
          <a:p>
            <a:pPr marL="0" indent="0" algn="ctr">
              <a:buNone/>
            </a:pPr>
            <a:r>
              <a:rPr lang="it-IT" sz="1600" b="0" i="1" u="none" strike="noStrike" dirty="0">
                <a:solidFill>
                  <a:srgbClr val="FF0000"/>
                </a:solidFill>
                <a:effectLst/>
                <a:latin typeface="Cambria" panose="02040503050406030204" pitchFamily="18" charset="0"/>
              </a:rPr>
              <a:t>Comma 3</a:t>
            </a:r>
          </a:p>
          <a:p>
            <a:pPr marL="0" indent="0" algn="just">
              <a:buNone/>
            </a:pPr>
            <a:r>
              <a:rPr lang="it-IT" sz="1600" b="0" i="1" u="none" strike="noStrike" dirty="0">
                <a:solidFill>
                  <a:srgbClr val="FF0000"/>
                </a:solidFill>
                <a:effectLst/>
                <a:latin typeface="Cambria" panose="02040503050406030204" pitchFamily="18" charset="0"/>
              </a:rPr>
              <a:t>La garanzia provvisoria può essere costituita sotto forma di cauzione oppure di fideiussione con le modalità di cui all'articolo 106.</a:t>
            </a:r>
          </a:p>
          <a:p>
            <a:pPr marL="0" indent="0" algn="ctr">
              <a:buNone/>
            </a:pPr>
            <a:r>
              <a:rPr lang="it-IT" sz="1600" b="0" i="1" u="none" strike="noStrike" dirty="0">
                <a:solidFill>
                  <a:srgbClr val="FF0000"/>
                </a:solidFill>
                <a:effectLst/>
                <a:latin typeface="Cambria" panose="02040503050406030204" pitchFamily="18" charset="0"/>
              </a:rPr>
              <a:t>Comma 4</a:t>
            </a:r>
          </a:p>
          <a:p>
            <a:pPr marL="0" indent="0" algn="just">
              <a:buNone/>
            </a:pPr>
            <a:r>
              <a:rPr lang="it-IT" sz="1600" b="0" i="1" u="none" strike="noStrike" dirty="0">
                <a:solidFill>
                  <a:srgbClr val="FF0000"/>
                </a:solidFill>
                <a:effectLst/>
                <a:latin typeface="Cambria" panose="02040503050406030204" pitchFamily="18" charset="0"/>
              </a:rPr>
              <a:t>In casi debitamente motivati è facoltà della stazione appaltante non richiedere la garanzia definitiva per l'esecuzione dei contratti di cui alla presente Parte oppure per i contratti di pari importo a valere su un accordo quadro. Quando richiesta, la garanzia definitiva è pari al 5 per cento dell'importo contrattuale</a:t>
            </a:r>
            <a:r>
              <a:rPr lang="it-IT" sz="1600" i="1" dirty="0">
                <a:solidFill>
                  <a:srgbClr val="FF0000"/>
                </a:solidFill>
                <a:latin typeface="Cambria" panose="02040503050406030204" pitchFamily="18" charset="0"/>
              </a:rPr>
              <a:t>.</a:t>
            </a:r>
            <a:endParaRPr lang="it-IT" sz="1600" b="0" i="1" u="none" strike="noStrike" dirty="0">
              <a:effectLst/>
              <a:latin typeface="Cambria" panose="02040503050406030204" pitchFamily="18" charset="0"/>
            </a:endParaRPr>
          </a:p>
          <a:p>
            <a:pPr marL="0" indent="0" algn="ctr">
              <a:buNone/>
            </a:pPr>
            <a:endParaRPr lang="it-IT" sz="1800" b="0" i="0" u="none" strike="noStrike" dirty="0">
              <a:effectLst/>
            </a:endParaRPr>
          </a:p>
        </p:txBody>
      </p:sp>
      <p:sp>
        <p:nvSpPr>
          <p:cNvPr id="2" name="Segnaposto piè di pagina 1">
            <a:extLst>
              <a:ext uri="{FF2B5EF4-FFF2-40B4-BE49-F238E27FC236}">
                <a16:creationId xmlns:a16="http://schemas.microsoft.com/office/drawing/2014/main" id="{4EFEB76B-E497-2E60-1CB7-B9244E3F4A0B}"/>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D09A8E83-F7E5-7E61-FC52-857B01FD3C71}"/>
              </a:ext>
            </a:extLst>
          </p:cNvPr>
          <p:cNvSpPr>
            <a:spLocks noGrp="1"/>
          </p:cNvSpPr>
          <p:nvPr>
            <p:ph type="dt" sz="half" idx="10"/>
          </p:nvPr>
        </p:nvSpPr>
        <p:spPr/>
        <p:txBody>
          <a:bodyPr/>
          <a:lstStyle/>
          <a:p>
            <a:fld id="{449B764C-9150-7046-9E4F-BE71EA003DC4}" type="datetime1">
              <a:rPr lang="it-IT" smtClean="0"/>
              <a:t>22/04/24</a:t>
            </a:fld>
            <a:endParaRPr lang="it-IT"/>
          </a:p>
        </p:txBody>
      </p:sp>
      <p:sp>
        <p:nvSpPr>
          <p:cNvPr id="7" name="Segnaposto numero diapositiva 6">
            <a:extLst>
              <a:ext uri="{FF2B5EF4-FFF2-40B4-BE49-F238E27FC236}">
                <a16:creationId xmlns:a16="http://schemas.microsoft.com/office/drawing/2014/main" id="{B403A6F1-C332-2233-61BC-2898C02294A8}"/>
              </a:ext>
            </a:extLst>
          </p:cNvPr>
          <p:cNvSpPr>
            <a:spLocks noGrp="1"/>
          </p:cNvSpPr>
          <p:nvPr>
            <p:ph type="sldNum" sz="quarter" idx="12"/>
          </p:nvPr>
        </p:nvSpPr>
        <p:spPr/>
        <p:txBody>
          <a:bodyPr/>
          <a:lstStyle/>
          <a:p>
            <a:fld id="{2D461169-DEB1-6E45-A2CA-B6D74FF9440F}" type="slidenum">
              <a:rPr lang="it-IT" smtClean="0"/>
              <a:t>36</a:t>
            </a:fld>
            <a:endParaRPr lang="it-IT"/>
          </a:p>
        </p:txBody>
      </p:sp>
    </p:spTree>
    <p:extLst>
      <p:ext uri="{BB962C8B-B14F-4D97-AF65-F5344CB8AC3E}">
        <p14:creationId xmlns:p14="http://schemas.microsoft.com/office/powerpoint/2010/main" val="3457156976"/>
      </p:ext>
    </p:extLst>
  </p:cSld>
  <p:clrMapOvr>
    <a:masterClrMapping/>
  </p:clrMapOvr>
  <p:transition spd="slow">
    <p:push dir="u"/>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199" y="365126"/>
            <a:ext cx="9813053" cy="557664"/>
          </a:xfrm>
        </p:spPr>
        <p:txBody>
          <a:bodyPr>
            <a:noAutofit/>
          </a:bodyPr>
          <a:lstStyle/>
          <a:p>
            <a:pPr algn="just"/>
            <a:r>
              <a:rPr lang="it-IT" sz="2800" b="1" dirty="0">
                <a:solidFill>
                  <a:schemeClr val="accent1"/>
                </a:solidFill>
              </a:rPr>
              <a:t>Art. 54 Offerte anomale – Deroga all’art. 110</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rmAutofit/>
          </a:bodyPr>
          <a:lstStyle/>
          <a:p>
            <a:pPr marL="0" indent="0" algn="ctr">
              <a:buNone/>
            </a:pPr>
            <a:r>
              <a:rPr lang="it-IT" sz="2000" b="1" dirty="0">
                <a:solidFill>
                  <a:schemeClr val="accent1"/>
                </a:solidFill>
                <a:latin typeface="Cambria" panose="02040503050406030204" pitchFamily="18" charset="0"/>
                <a:ea typeface="Times New Roman" panose="02020603050405020304" pitchFamily="18" charset="0"/>
              </a:rPr>
              <a:t>A</a:t>
            </a:r>
            <a:r>
              <a:rPr lang="it-IT" sz="2000" b="1" dirty="0">
                <a:solidFill>
                  <a:schemeClr val="accent1"/>
                </a:solidFill>
                <a:effectLst/>
                <a:latin typeface="Cambria" panose="02040503050406030204" pitchFamily="18" charset="0"/>
                <a:ea typeface="Times New Roman" panose="02020603050405020304" pitchFamily="18" charset="0"/>
              </a:rPr>
              <a:t>nomalia</a:t>
            </a:r>
          </a:p>
          <a:p>
            <a:pPr algn="just"/>
            <a:r>
              <a:rPr lang="it-IT" sz="2000" dirty="0">
                <a:solidFill>
                  <a:schemeClr val="accent1"/>
                </a:solidFill>
                <a:effectLst/>
                <a:latin typeface="Cambria" panose="02040503050406030204" pitchFamily="18" charset="0"/>
                <a:ea typeface="Times New Roman" panose="02020603050405020304" pitchFamily="18" charset="0"/>
              </a:rPr>
              <a:t>regime differenziato fra sopra-soglia e sotto-soglia</a:t>
            </a:r>
            <a:endParaRPr lang="it-IT" sz="2000" dirty="0">
              <a:solidFill>
                <a:schemeClr val="accent1"/>
              </a:solidFill>
              <a:latin typeface="Cambria" panose="02040503050406030204" pitchFamily="18" charset="0"/>
              <a:ea typeface="Times New Roman" panose="02020603050405020304" pitchFamily="18" charset="0"/>
            </a:endParaRPr>
          </a:p>
          <a:p>
            <a:pPr marL="0" indent="0" algn="ctr">
              <a:buNone/>
            </a:pPr>
            <a:r>
              <a:rPr lang="it-IT" sz="2000" b="1" dirty="0">
                <a:solidFill>
                  <a:schemeClr val="accent1"/>
                </a:solidFill>
                <a:effectLst/>
                <a:latin typeface="Cambria" panose="02040503050406030204" pitchFamily="18" charset="0"/>
                <a:ea typeface="Times New Roman" panose="02020603050405020304" pitchFamily="18" charset="0"/>
              </a:rPr>
              <a:t>Disciplina ordinaria</a:t>
            </a:r>
          </a:p>
          <a:p>
            <a:pPr algn="just"/>
            <a:r>
              <a:rPr lang="it-IT" sz="2000" dirty="0">
                <a:solidFill>
                  <a:schemeClr val="accent1"/>
                </a:solidFill>
                <a:effectLst/>
                <a:latin typeface="Cambria" panose="02040503050406030204" pitchFamily="18" charset="0"/>
                <a:ea typeface="Times New Roman" panose="02020603050405020304" pitchFamily="18" charset="0"/>
              </a:rPr>
              <a:t>Indicazione degli elementi del giudizio di assoggettabilità </a:t>
            </a:r>
          </a:p>
          <a:p>
            <a:pPr algn="just"/>
            <a:r>
              <a:rPr lang="it-IT" sz="2000" dirty="0">
                <a:solidFill>
                  <a:schemeClr val="accent1"/>
                </a:solidFill>
                <a:effectLst/>
                <a:latin typeface="Cambria" panose="02040503050406030204" pitchFamily="18" charset="0"/>
                <a:ea typeface="Times New Roman" panose="02020603050405020304" pitchFamily="18" charset="0"/>
              </a:rPr>
              <a:t>Accertamento dell’anomalia</a:t>
            </a:r>
          </a:p>
          <a:p>
            <a:pPr marL="0" indent="0" algn="ctr">
              <a:buNone/>
            </a:pPr>
            <a:r>
              <a:rPr lang="it-IT" sz="2000" b="1" dirty="0">
                <a:solidFill>
                  <a:schemeClr val="accent1"/>
                </a:solidFill>
                <a:latin typeface="Cambria" panose="02040503050406030204" pitchFamily="18" charset="0"/>
              </a:rPr>
              <a:t>Sotto-soglia</a:t>
            </a:r>
          </a:p>
          <a:p>
            <a:pPr algn="just"/>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Nell’ambito dei contratti di importo inferiore alle soglie europee la giurisprudenza della CGUE (v. la sentenza CJEU n. C-147/06, </a:t>
            </a:r>
            <a:r>
              <a:rPr lang="it-IT" sz="2000" i="1"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SECAP vs. Santorso</a:t>
            </a:r>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 ammette che possa essere accettabile ricorrere a sistemi di esclusione automatica</a:t>
            </a:r>
            <a:endParaRPr lang="it-IT" sz="2000" dirty="0">
              <a:latin typeface="Cambria" panose="02040503050406030204" pitchFamily="18" charset="0"/>
            </a:endParaRPr>
          </a:p>
          <a:p>
            <a:pPr marL="0" indent="0" algn="just">
              <a:buNone/>
            </a:pPr>
            <a:endParaRPr lang="it-IT" dirty="0"/>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a:bodyPr>
          <a:lstStyle/>
          <a:p>
            <a:pPr marL="0" indent="0" algn="ctr">
              <a:buNone/>
            </a:pPr>
            <a:endParaRPr lang="it-IT" sz="4000" dirty="0">
              <a:solidFill>
                <a:srgbClr val="FF0000"/>
              </a:solidFill>
              <a:latin typeface="Cambria" panose="02040503050406030204" pitchFamily="18" charset="0"/>
            </a:endParaRPr>
          </a:p>
          <a:p>
            <a:pPr marL="0" indent="0" algn="ctr">
              <a:buNone/>
            </a:pPr>
            <a:r>
              <a:rPr lang="it-IT" sz="1800" i="1" dirty="0">
                <a:solidFill>
                  <a:srgbClr val="FF0000"/>
                </a:solidFill>
                <a:latin typeface="Cambria" panose="02040503050406030204" pitchFamily="18" charset="0"/>
              </a:rPr>
              <a:t>Art. 110 Offerte anormalmente basse</a:t>
            </a:r>
          </a:p>
          <a:p>
            <a:pPr marL="0" indent="0" algn="just">
              <a:buNone/>
            </a:pPr>
            <a:endParaRPr lang="it-IT" sz="1800" dirty="0"/>
          </a:p>
        </p:txBody>
      </p:sp>
      <p:sp>
        <p:nvSpPr>
          <p:cNvPr id="2" name="Segnaposto piè di pagina 1">
            <a:extLst>
              <a:ext uri="{FF2B5EF4-FFF2-40B4-BE49-F238E27FC236}">
                <a16:creationId xmlns:a16="http://schemas.microsoft.com/office/drawing/2014/main" id="{4EFEB76B-E497-2E60-1CB7-B9244E3F4A0B}"/>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D09A8E83-F7E5-7E61-FC52-857B01FD3C71}"/>
              </a:ext>
            </a:extLst>
          </p:cNvPr>
          <p:cNvSpPr>
            <a:spLocks noGrp="1"/>
          </p:cNvSpPr>
          <p:nvPr>
            <p:ph type="dt" sz="half" idx="10"/>
          </p:nvPr>
        </p:nvSpPr>
        <p:spPr/>
        <p:txBody>
          <a:bodyPr/>
          <a:lstStyle/>
          <a:p>
            <a:fld id="{449B764C-9150-7046-9E4F-BE71EA003DC4}" type="datetime1">
              <a:rPr lang="it-IT" smtClean="0"/>
              <a:t>22/04/24</a:t>
            </a:fld>
            <a:endParaRPr lang="it-IT"/>
          </a:p>
        </p:txBody>
      </p:sp>
      <p:sp>
        <p:nvSpPr>
          <p:cNvPr id="7" name="Segnaposto numero diapositiva 6">
            <a:extLst>
              <a:ext uri="{FF2B5EF4-FFF2-40B4-BE49-F238E27FC236}">
                <a16:creationId xmlns:a16="http://schemas.microsoft.com/office/drawing/2014/main" id="{B403A6F1-C332-2233-61BC-2898C02294A8}"/>
              </a:ext>
            </a:extLst>
          </p:cNvPr>
          <p:cNvSpPr>
            <a:spLocks noGrp="1"/>
          </p:cNvSpPr>
          <p:nvPr>
            <p:ph type="sldNum" sz="quarter" idx="12"/>
          </p:nvPr>
        </p:nvSpPr>
        <p:spPr/>
        <p:txBody>
          <a:bodyPr/>
          <a:lstStyle/>
          <a:p>
            <a:fld id="{2D461169-DEB1-6E45-A2CA-B6D74FF9440F}" type="slidenum">
              <a:rPr lang="it-IT" smtClean="0"/>
              <a:t>37</a:t>
            </a:fld>
            <a:endParaRPr lang="it-IT"/>
          </a:p>
        </p:txBody>
      </p:sp>
    </p:spTree>
    <p:extLst>
      <p:ext uri="{BB962C8B-B14F-4D97-AF65-F5344CB8AC3E}">
        <p14:creationId xmlns:p14="http://schemas.microsoft.com/office/powerpoint/2010/main" val="2607843721"/>
      </p:ext>
    </p:extLst>
  </p:cSld>
  <p:clrMapOvr>
    <a:masterClrMapping/>
  </p:clrMapOvr>
  <p:transition spd="slow">
    <p:push dir="u"/>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199" y="365126"/>
            <a:ext cx="9813053" cy="557664"/>
          </a:xfrm>
        </p:spPr>
        <p:txBody>
          <a:bodyPr>
            <a:noAutofit/>
          </a:bodyPr>
          <a:lstStyle/>
          <a:p>
            <a:pPr algn="just"/>
            <a:r>
              <a:rPr lang="it-IT" sz="2800" b="1" dirty="0">
                <a:solidFill>
                  <a:schemeClr val="accent1"/>
                </a:solidFill>
              </a:rPr>
              <a:t>Art. 54 Offerte anomale</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rmAutofit lnSpcReduction="10000"/>
          </a:bodyPr>
          <a:lstStyle/>
          <a:p>
            <a:pPr marL="0" indent="0" algn="just">
              <a:buNone/>
            </a:pPr>
            <a:endParaRPr lang="it-IT" sz="18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rPr>
              <a:t>C</a:t>
            </a:r>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ontratti, senza interesse transfrontaliero, che sono aggiudicati con il criterio del prezzo più basso, è prevista l’esclusione automatica  qualora però il numero delle offerte ammesse sia pari o superiore a cinque</a:t>
            </a:r>
            <a:endPar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marL="0" indent="0" algn="just">
              <a:buNone/>
            </a:pPr>
            <a:endPar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rPr>
              <a:t>Principio di efficacia e concorrenza</a:t>
            </a:r>
          </a:p>
          <a:p>
            <a:pPr algn="just"/>
            <a:endPar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rPr>
              <a:t>Differenze con la legislazione emergenziale</a:t>
            </a:r>
          </a:p>
          <a:p>
            <a:pPr algn="just"/>
            <a:endPar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rPr>
              <a:t>V</a:t>
            </a:r>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erifica facoltativa della congruità dell’offerta. (Consiglio di Stato, sez. V, 29 gennaio 2018, n. 604)</a:t>
            </a:r>
          </a:p>
          <a:p>
            <a:pPr algn="just"/>
            <a:endParaRPr lang="it-IT" sz="18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marL="0" indent="0" algn="just">
              <a:buNone/>
            </a:pPr>
            <a:endParaRPr lang="it-IT" sz="2100" b="0" i="0" u="none" strike="noStrike" dirty="0">
              <a:effectLst/>
              <a:latin typeface="Fira Sans" panose="020B0503050000020004" pitchFamily="34" charset="0"/>
            </a:endParaRPr>
          </a:p>
          <a:p>
            <a:pPr algn="just"/>
            <a:endParaRPr lang="it-IT" b="0" i="0" u="none" strike="noStrike" dirty="0">
              <a:solidFill>
                <a:srgbClr val="474747"/>
              </a:solidFill>
              <a:effectLst/>
              <a:latin typeface="Fira Sans" panose="020B0503050000020004" pitchFamily="34" charset="0"/>
            </a:endParaRPr>
          </a:p>
          <a:p>
            <a:pPr marL="0" indent="0" algn="just">
              <a:buNone/>
            </a:pPr>
            <a:endParaRPr lang="it-IT" dirty="0"/>
          </a:p>
          <a:p>
            <a:pPr marL="0" indent="0" algn="just">
              <a:buNone/>
            </a:pPr>
            <a:endParaRPr lang="it-IT" dirty="0"/>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lnSpcReduction="10000"/>
          </a:bodyPr>
          <a:lstStyle/>
          <a:p>
            <a:pPr marL="0" indent="0" algn="just">
              <a:buNone/>
            </a:pPr>
            <a:endParaRPr lang="it-IT" sz="1800" kern="0" dirty="0">
              <a:solidFill>
                <a:srgbClr val="FF0000"/>
              </a:solidFill>
              <a:latin typeface="Garamond" panose="02020404030301010803" pitchFamily="18" charset="0"/>
              <a:ea typeface="Times New Roman" panose="02020603050405020304" pitchFamily="18" charset="0"/>
              <a:cs typeface="Times New Roman" panose="02020603050405020304" pitchFamily="18" charset="0"/>
            </a:endParaRPr>
          </a:p>
          <a:p>
            <a:pPr marL="0" indent="0" algn="ctr">
              <a:buNone/>
            </a:pPr>
            <a:endParaRPr lang="it-IT" sz="1800" i="1" kern="0" dirty="0">
              <a:solidFill>
                <a:srgbClr val="FF0000"/>
              </a:solidFill>
              <a:effectLst/>
              <a:latin typeface="Garamond" panose="02020404030301010803" pitchFamily="18" charset="0"/>
              <a:ea typeface="Times New Roman" panose="02020603050405020304" pitchFamily="18" charset="0"/>
              <a:cs typeface="Times New Roman" panose="02020603050405020304" pitchFamily="18" charset="0"/>
            </a:endParaRPr>
          </a:p>
          <a:p>
            <a:pPr marL="0" indent="0" algn="ctr">
              <a:buNone/>
            </a:pPr>
            <a:r>
              <a:rPr lang="it-IT" sz="1800" i="1" kern="0" dirty="0">
                <a:solidFill>
                  <a:srgbClr val="FF0000"/>
                </a:solidFill>
                <a:effectLst/>
                <a:latin typeface="Garamond" panose="02020404030301010803" pitchFamily="18" charset="0"/>
                <a:ea typeface="Times New Roman" panose="02020603050405020304" pitchFamily="18" charset="0"/>
                <a:cs typeface="Times New Roman" panose="02020603050405020304" pitchFamily="18" charset="0"/>
              </a:rPr>
              <a:t>Comma 1</a:t>
            </a:r>
          </a:p>
          <a:p>
            <a:pPr marL="0" indent="0" algn="just">
              <a:buNone/>
            </a:pPr>
            <a:r>
              <a:rPr lang="it-IT" sz="1800" i="1" kern="0" dirty="0">
                <a:solidFill>
                  <a:srgbClr val="FF0000"/>
                </a:solidFill>
                <a:effectLst/>
                <a:latin typeface="Garamond" panose="02020404030301010803" pitchFamily="18" charset="0"/>
                <a:ea typeface="Times New Roman" panose="02020603050405020304" pitchFamily="18" charset="0"/>
                <a:cs typeface="Times New Roman" panose="02020603050405020304" pitchFamily="18" charset="0"/>
              </a:rPr>
              <a:t>Nel caso di aggiudicazione, con il criterio del prezzo più basso, di contratti di appalto di lavori o servizi di importo inferiore alle soglie di rilevanza europea che non presentano un interesse transfrontaliero certo, le stazioni appaltanti, in deroga a quanto previsto dall'articolo 110, prevedono negli atti di gara l'esclusione automatica delle offerte che risultano anomale, qualora il numero delle offerte ammesse sia pari o superiore a cinque. Il primo periodo non si applica agli affidamenti di cui all'articolo 50, comma 1, lettere a) e b). In ogni caso le stazioni appaltanti possono valutare la congruità di ogni altra offerta che, in base ad elementi specifici, appaia anormalmente bassa.</a:t>
            </a:r>
          </a:p>
        </p:txBody>
      </p:sp>
      <p:sp>
        <p:nvSpPr>
          <p:cNvPr id="2" name="Segnaposto piè di pagina 1">
            <a:extLst>
              <a:ext uri="{FF2B5EF4-FFF2-40B4-BE49-F238E27FC236}">
                <a16:creationId xmlns:a16="http://schemas.microsoft.com/office/drawing/2014/main" id="{4EFEB76B-E497-2E60-1CB7-B9244E3F4A0B}"/>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D09A8E83-F7E5-7E61-FC52-857B01FD3C71}"/>
              </a:ext>
            </a:extLst>
          </p:cNvPr>
          <p:cNvSpPr>
            <a:spLocks noGrp="1"/>
          </p:cNvSpPr>
          <p:nvPr>
            <p:ph type="dt" sz="half" idx="10"/>
          </p:nvPr>
        </p:nvSpPr>
        <p:spPr/>
        <p:txBody>
          <a:bodyPr/>
          <a:lstStyle/>
          <a:p>
            <a:fld id="{449B764C-9150-7046-9E4F-BE71EA003DC4}" type="datetime1">
              <a:rPr lang="it-IT" smtClean="0"/>
              <a:t>22/04/24</a:t>
            </a:fld>
            <a:endParaRPr lang="it-IT"/>
          </a:p>
        </p:txBody>
      </p:sp>
      <p:sp>
        <p:nvSpPr>
          <p:cNvPr id="7" name="Segnaposto numero diapositiva 6">
            <a:extLst>
              <a:ext uri="{FF2B5EF4-FFF2-40B4-BE49-F238E27FC236}">
                <a16:creationId xmlns:a16="http://schemas.microsoft.com/office/drawing/2014/main" id="{B403A6F1-C332-2233-61BC-2898C02294A8}"/>
              </a:ext>
            </a:extLst>
          </p:cNvPr>
          <p:cNvSpPr>
            <a:spLocks noGrp="1"/>
          </p:cNvSpPr>
          <p:nvPr>
            <p:ph type="sldNum" sz="quarter" idx="12"/>
          </p:nvPr>
        </p:nvSpPr>
        <p:spPr/>
        <p:txBody>
          <a:bodyPr/>
          <a:lstStyle/>
          <a:p>
            <a:fld id="{2D461169-DEB1-6E45-A2CA-B6D74FF9440F}" type="slidenum">
              <a:rPr lang="it-IT" smtClean="0"/>
              <a:t>38</a:t>
            </a:fld>
            <a:endParaRPr lang="it-IT"/>
          </a:p>
        </p:txBody>
      </p:sp>
    </p:spTree>
    <p:extLst>
      <p:ext uri="{BB962C8B-B14F-4D97-AF65-F5344CB8AC3E}">
        <p14:creationId xmlns:p14="http://schemas.microsoft.com/office/powerpoint/2010/main" val="2493692899"/>
      </p:ext>
    </p:extLst>
  </p:cSld>
  <p:clrMapOvr>
    <a:masterClrMapping/>
  </p:clrMapOvr>
  <p:transition spd="slow">
    <p:push dir="u"/>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199" y="365126"/>
            <a:ext cx="9813053" cy="557664"/>
          </a:xfrm>
        </p:spPr>
        <p:txBody>
          <a:bodyPr>
            <a:noAutofit/>
          </a:bodyPr>
          <a:lstStyle/>
          <a:p>
            <a:pPr algn="just"/>
            <a:r>
              <a:rPr lang="it-IT" sz="2800" b="1" dirty="0">
                <a:solidFill>
                  <a:schemeClr val="accent1"/>
                </a:solidFill>
              </a:rPr>
              <a:t>Art. 54 Offerte anomale</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rmAutofit/>
          </a:bodyPr>
          <a:lstStyle/>
          <a:p>
            <a:pPr algn="just"/>
            <a:r>
              <a:rPr lang="it-IT" sz="2000" dirty="0">
                <a:solidFill>
                  <a:schemeClr val="accent1"/>
                </a:solidFill>
                <a:latin typeface="Cambria" panose="02040503050406030204" pitchFamily="18" charset="0"/>
              </a:rPr>
              <a:t>L</a:t>
            </a:r>
            <a:r>
              <a:rPr lang="it-IT" sz="2000" b="0" i="0" u="none" strike="noStrike" dirty="0">
                <a:solidFill>
                  <a:schemeClr val="accent1"/>
                </a:solidFill>
                <a:effectLst/>
                <a:latin typeface="Cambria" panose="02040503050406030204" pitchFamily="18" charset="0"/>
              </a:rPr>
              <a:t>a decisione di procedere </a:t>
            </a:r>
            <a:r>
              <a:rPr lang="it-IT" sz="2000" dirty="0">
                <a:solidFill>
                  <a:schemeClr val="accent1"/>
                </a:solidFill>
                <a:latin typeface="Cambria" panose="02040503050406030204" pitchFamily="18" charset="0"/>
              </a:rPr>
              <a:t>ha </a:t>
            </a:r>
            <a:r>
              <a:rPr lang="it-IT" sz="2000" b="0" i="0" u="none" strike="noStrike" dirty="0">
                <a:solidFill>
                  <a:schemeClr val="accent1"/>
                </a:solidFill>
                <a:effectLst/>
                <a:latin typeface="Cambria" panose="02040503050406030204" pitchFamily="18" charset="0"/>
              </a:rPr>
              <a:t>natura discrezionale, non soggetta alla sindacabilità del giudice</a:t>
            </a:r>
            <a:r>
              <a:rPr lang="it-IT" sz="2000" dirty="0">
                <a:solidFill>
                  <a:schemeClr val="accent1"/>
                </a:solidFill>
                <a:latin typeface="Cambria" panose="02040503050406030204" pitchFamily="18" charset="0"/>
              </a:rPr>
              <a:t> </a:t>
            </a:r>
            <a:r>
              <a:rPr lang="it-IT" sz="2000" b="0" i="0" u="none" strike="noStrike" dirty="0">
                <a:solidFill>
                  <a:schemeClr val="accent1"/>
                </a:solidFill>
                <a:effectLst/>
                <a:latin typeface="Cambria" panose="02040503050406030204" pitchFamily="18" charset="0"/>
              </a:rPr>
              <a:t>(cfr. Consiglio di Stato, sez. III, 9 marzo 2022, n. 1698; Consiglio di Stato, Sez. V, 15 settembre 2021, n. 6297).</a:t>
            </a:r>
          </a:p>
          <a:p>
            <a:pPr algn="just"/>
            <a:endParaRPr lang="it-IT" sz="2000" dirty="0">
              <a:solidFill>
                <a:schemeClr val="accent1"/>
              </a:solidFill>
              <a:latin typeface="Cambria" panose="02040503050406030204" pitchFamily="18" charset="0"/>
            </a:endParaRPr>
          </a:p>
          <a:p>
            <a:pPr algn="just"/>
            <a:r>
              <a:rPr lang="it-IT" sz="2000" dirty="0">
                <a:solidFill>
                  <a:schemeClr val="accent1"/>
                </a:solidFill>
                <a:latin typeface="Cambria" panose="02040503050406030204" pitchFamily="18" charset="0"/>
              </a:rPr>
              <a:t>Il giudizio è </a:t>
            </a:r>
            <a:r>
              <a:rPr lang="it-IT" sz="2000" b="0" u="none" strike="noStrike" dirty="0">
                <a:solidFill>
                  <a:schemeClr val="accent1"/>
                </a:solidFill>
                <a:effectLst/>
                <a:latin typeface="Cambria" panose="02040503050406030204" pitchFamily="18" charset="0"/>
              </a:rPr>
              <a:t>ha natura sintetica ed è espressione di discrezionalità tecnica.</a:t>
            </a:r>
            <a:endParaRPr lang="it-IT" sz="2000" i="0" dirty="0">
              <a:solidFill>
                <a:schemeClr val="accent1"/>
              </a:solidFill>
              <a:latin typeface="Cambria" panose="02040503050406030204" pitchFamily="18" charset="0"/>
            </a:endParaRPr>
          </a:p>
          <a:p>
            <a:pPr algn="just"/>
            <a:endParaRPr lang="it-IT" sz="2000" b="0" u="none" strike="noStrike" dirty="0">
              <a:solidFill>
                <a:schemeClr val="accent1"/>
              </a:solidFill>
              <a:effectLst/>
              <a:latin typeface="Cambria" panose="02040503050406030204" pitchFamily="18" charset="0"/>
            </a:endParaRPr>
          </a:p>
          <a:p>
            <a:pPr algn="just"/>
            <a:r>
              <a:rPr lang="it-IT" sz="2000" b="0" u="none" strike="noStrike" dirty="0">
                <a:solidFill>
                  <a:schemeClr val="accent1"/>
                </a:solidFill>
                <a:effectLst/>
                <a:latin typeface="Cambria" panose="02040503050406030204" pitchFamily="18" charset="0"/>
              </a:rPr>
              <a:t>L’esame deve procedere in contraddittorio.</a:t>
            </a:r>
          </a:p>
          <a:p>
            <a:pPr marL="0" indent="0" algn="just">
              <a:buNone/>
            </a:pPr>
            <a:endParaRPr lang="it-IT" sz="2000" i="0" dirty="0">
              <a:solidFill>
                <a:schemeClr val="accent1"/>
              </a:solidFill>
              <a:latin typeface="Cambria" panose="02040503050406030204" pitchFamily="18" charset="0"/>
            </a:endParaRPr>
          </a:p>
          <a:p>
            <a:pPr algn="just"/>
            <a:r>
              <a:rPr lang="it-IT" sz="2000" dirty="0">
                <a:solidFill>
                  <a:schemeClr val="accent1"/>
                </a:solidFill>
                <a:latin typeface="Cambria" panose="02040503050406030204" pitchFamily="18" charset="0"/>
              </a:rPr>
              <a:t>Gi</a:t>
            </a:r>
            <a:r>
              <a:rPr lang="it-IT" sz="2000" b="0" i="0" u="none" strike="noStrike" dirty="0">
                <a:solidFill>
                  <a:schemeClr val="accent1"/>
                </a:solidFill>
                <a:effectLst/>
                <a:latin typeface="Cambria" panose="02040503050406030204" pitchFamily="18" charset="0"/>
              </a:rPr>
              <a:t>ustificazioni sopravvenute</a:t>
            </a:r>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a:bodyPr>
          <a:lstStyle/>
          <a:p>
            <a:pPr marL="0" indent="0" algn="ctr">
              <a:buNone/>
            </a:pPr>
            <a:endParaRPr lang="it-IT" sz="1600" i="1" kern="0" dirty="0">
              <a:solidFill>
                <a:srgbClr val="FF0000"/>
              </a:solidFill>
              <a:latin typeface="Garamond" panose="02020404030301010803" pitchFamily="18" charset="0"/>
              <a:cs typeface="Times New Roman" panose="02020603050405020304" pitchFamily="18" charset="0"/>
            </a:endParaRPr>
          </a:p>
          <a:p>
            <a:pPr marL="0" indent="0" algn="ctr">
              <a:buNone/>
            </a:pPr>
            <a:r>
              <a:rPr lang="it-IT" sz="1600" b="0" i="1" u="none" strike="noStrike" dirty="0">
                <a:solidFill>
                  <a:srgbClr val="FF0000"/>
                </a:solidFill>
                <a:effectLst/>
                <a:latin typeface="Cambria" panose="02040503050406030204" pitchFamily="18" charset="0"/>
              </a:rPr>
              <a:t>Cons. Stato, Sez. V, 10 aprile 2024, n. 3290</a:t>
            </a:r>
          </a:p>
          <a:p>
            <a:pPr marL="0" indent="0" algn="ctr">
              <a:buNone/>
            </a:pPr>
            <a:r>
              <a:rPr lang="it-IT" sz="1600" b="0" i="1" u="none" strike="noStrike" dirty="0">
                <a:solidFill>
                  <a:srgbClr val="FF0000"/>
                </a:solidFill>
                <a:effectLst/>
                <a:latin typeface="Cambria" panose="02040503050406030204" pitchFamily="18" charset="0"/>
              </a:rPr>
              <a:t>Decisione di attivare il procedimento di verifica</a:t>
            </a:r>
          </a:p>
          <a:p>
            <a:pPr marL="0" indent="0" algn="ctr">
              <a:buNone/>
            </a:pPr>
            <a:endParaRPr lang="it-IT" sz="1600" i="1" dirty="0">
              <a:solidFill>
                <a:srgbClr val="FF0000"/>
              </a:solidFill>
              <a:latin typeface="Cambria" panose="02040503050406030204" pitchFamily="18" charset="0"/>
            </a:endParaRPr>
          </a:p>
          <a:p>
            <a:pPr marL="0" indent="0" algn="ctr">
              <a:buNone/>
            </a:pPr>
            <a:endParaRPr lang="it-IT" sz="1600" b="0" i="1" u="none" strike="noStrike" dirty="0">
              <a:solidFill>
                <a:srgbClr val="FF0000"/>
              </a:solidFill>
              <a:effectLst/>
              <a:latin typeface="Cambria" panose="02040503050406030204" pitchFamily="18" charset="0"/>
            </a:endParaRPr>
          </a:p>
          <a:p>
            <a:pPr marL="0" indent="0" algn="ctr">
              <a:buNone/>
            </a:pPr>
            <a:r>
              <a:rPr lang="it-IT" sz="1600" b="0" i="1" u="none" strike="noStrike" dirty="0">
                <a:solidFill>
                  <a:srgbClr val="FF0000"/>
                </a:solidFill>
                <a:effectLst/>
                <a:latin typeface="Cambria" panose="02040503050406030204" pitchFamily="18" charset="0"/>
              </a:rPr>
              <a:t>TAR Lazio, Roma, Sez. III, </a:t>
            </a:r>
            <a:r>
              <a:rPr lang="it-IT" sz="1600" i="1" dirty="0">
                <a:solidFill>
                  <a:srgbClr val="FF0000"/>
                </a:solidFill>
                <a:latin typeface="Cambria" panose="02040503050406030204" pitchFamily="18" charset="0"/>
              </a:rPr>
              <a:t>11 marzo 2024, n. 4823</a:t>
            </a:r>
            <a:endParaRPr lang="it-IT" sz="1600" b="0" i="1" u="none" strike="noStrike" dirty="0">
              <a:solidFill>
                <a:srgbClr val="FF0000"/>
              </a:solidFill>
              <a:effectLst/>
              <a:latin typeface="Cambria" panose="02040503050406030204" pitchFamily="18" charset="0"/>
            </a:endParaRPr>
          </a:p>
          <a:p>
            <a:pPr marL="0" indent="0" algn="ctr">
              <a:buNone/>
            </a:pPr>
            <a:r>
              <a:rPr lang="it-IT" sz="1600" b="0" i="1" u="none" strike="noStrike" dirty="0">
                <a:solidFill>
                  <a:srgbClr val="FF0000"/>
                </a:solidFill>
                <a:effectLst/>
                <a:latin typeface="Cambria" panose="02040503050406030204" pitchFamily="18" charset="0"/>
              </a:rPr>
              <a:t>Natura del giudizio di anomalia</a:t>
            </a:r>
          </a:p>
          <a:p>
            <a:pPr marL="0" indent="0" algn="ctr">
              <a:buNone/>
            </a:pPr>
            <a:endParaRPr lang="it-IT" sz="1600" b="0" i="1" u="none" strike="noStrike" dirty="0">
              <a:solidFill>
                <a:srgbClr val="FF0000"/>
              </a:solidFill>
              <a:effectLst/>
              <a:latin typeface="Cambria" panose="02040503050406030204" pitchFamily="18" charset="0"/>
            </a:endParaRPr>
          </a:p>
          <a:p>
            <a:pPr marL="0" indent="0" algn="ctr">
              <a:buNone/>
            </a:pPr>
            <a:r>
              <a:rPr lang="it-IT" sz="1600" b="0" i="1" u="none" strike="noStrike" dirty="0">
                <a:solidFill>
                  <a:srgbClr val="FF0000"/>
                </a:solidFill>
                <a:effectLst/>
                <a:latin typeface="Cambria" panose="02040503050406030204" pitchFamily="18" charset="0"/>
              </a:rPr>
              <a:t>Cons. Stato, Sez. V,  15 febbraio 2024, n. 1516</a:t>
            </a:r>
          </a:p>
          <a:p>
            <a:pPr marL="0" indent="0" algn="ctr">
              <a:buNone/>
            </a:pPr>
            <a:r>
              <a:rPr lang="it-IT" sz="1600" b="0" i="1" u="none" strike="noStrike" dirty="0">
                <a:solidFill>
                  <a:srgbClr val="FF0000"/>
                </a:solidFill>
                <a:effectLst/>
                <a:latin typeface="Cambria" panose="02040503050406030204" pitchFamily="18" charset="0"/>
              </a:rPr>
              <a:t>Natura del giudizio della Commissione</a:t>
            </a:r>
          </a:p>
          <a:p>
            <a:pPr marL="0" indent="0" algn="ctr">
              <a:buNone/>
            </a:pPr>
            <a:endParaRPr lang="it-IT" sz="1600" i="1" dirty="0">
              <a:solidFill>
                <a:srgbClr val="FF0000"/>
              </a:solidFill>
              <a:latin typeface="Cambria" panose="02040503050406030204" pitchFamily="18" charset="0"/>
            </a:endParaRPr>
          </a:p>
          <a:p>
            <a:pPr marL="0" indent="0" algn="ctr">
              <a:buNone/>
            </a:pPr>
            <a:r>
              <a:rPr lang="it-IT" sz="1600" i="1" dirty="0">
                <a:solidFill>
                  <a:srgbClr val="FF0000"/>
                </a:solidFill>
                <a:latin typeface="Cambria" panose="02040503050406030204" pitchFamily="18" charset="0"/>
              </a:rPr>
              <a:t>Cons. Stato, Sez. V, 21 marzo 2024, n. 2784</a:t>
            </a:r>
            <a:endParaRPr lang="it-IT" sz="1600" b="0" i="1" u="none" strike="noStrike" dirty="0">
              <a:solidFill>
                <a:srgbClr val="FF0000"/>
              </a:solidFill>
              <a:effectLst/>
              <a:latin typeface="Cambria" panose="02040503050406030204" pitchFamily="18" charset="0"/>
            </a:endParaRPr>
          </a:p>
          <a:p>
            <a:pPr marL="0" indent="0" algn="ctr">
              <a:buNone/>
            </a:pPr>
            <a:r>
              <a:rPr lang="it-IT" sz="1600" b="0" i="0" u="none" strike="noStrike" dirty="0">
                <a:solidFill>
                  <a:srgbClr val="FF0000"/>
                </a:solidFill>
                <a:effectLst/>
                <a:latin typeface="Cambria" panose="02040503050406030204" pitchFamily="18" charset="0"/>
              </a:rPr>
              <a:t>Modificazione delle voci di costo e giustificazioni sopravvenute</a:t>
            </a:r>
          </a:p>
          <a:p>
            <a:pPr marL="0" indent="0" algn="ctr">
              <a:buNone/>
            </a:pPr>
            <a:endParaRPr lang="it-IT" sz="1600" b="0" i="0" u="none" strike="noStrike" dirty="0">
              <a:solidFill>
                <a:srgbClr val="FF0000"/>
              </a:solidFill>
              <a:effectLst/>
              <a:latin typeface="Cambria" panose="02040503050406030204" pitchFamily="18" charset="0"/>
            </a:endParaRPr>
          </a:p>
          <a:p>
            <a:pPr marL="0" indent="0" algn="just">
              <a:buNone/>
            </a:pPr>
            <a:endParaRPr lang="it-IT" sz="1800" b="0" i="0" u="none" strike="noStrike" dirty="0">
              <a:effectLst/>
            </a:endParaRPr>
          </a:p>
        </p:txBody>
      </p:sp>
      <p:sp>
        <p:nvSpPr>
          <p:cNvPr id="2" name="Segnaposto piè di pagina 1">
            <a:extLst>
              <a:ext uri="{FF2B5EF4-FFF2-40B4-BE49-F238E27FC236}">
                <a16:creationId xmlns:a16="http://schemas.microsoft.com/office/drawing/2014/main" id="{4EFEB76B-E497-2E60-1CB7-B9244E3F4A0B}"/>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D09A8E83-F7E5-7E61-FC52-857B01FD3C71}"/>
              </a:ext>
            </a:extLst>
          </p:cNvPr>
          <p:cNvSpPr>
            <a:spLocks noGrp="1"/>
          </p:cNvSpPr>
          <p:nvPr>
            <p:ph type="dt" sz="half" idx="10"/>
          </p:nvPr>
        </p:nvSpPr>
        <p:spPr/>
        <p:txBody>
          <a:bodyPr/>
          <a:lstStyle/>
          <a:p>
            <a:fld id="{449B764C-9150-7046-9E4F-BE71EA003DC4}" type="datetime1">
              <a:rPr lang="it-IT" smtClean="0"/>
              <a:t>22/04/24</a:t>
            </a:fld>
            <a:endParaRPr lang="it-IT"/>
          </a:p>
        </p:txBody>
      </p:sp>
      <p:sp>
        <p:nvSpPr>
          <p:cNvPr id="7" name="Segnaposto numero diapositiva 6">
            <a:extLst>
              <a:ext uri="{FF2B5EF4-FFF2-40B4-BE49-F238E27FC236}">
                <a16:creationId xmlns:a16="http://schemas.microsoft.com/office/drawing/2014/main" id="{B403A6F1-C332-2233-61BC-2898C02294A8}"/>
              </a:ext>
            </a:extLst>
          </p:cNvPr>
          <p:cNvSpPr>
            <a:spLocks noGrp="1"/>
          </p:cNvSpPr>
          <p:nvPr>
            <p:ph type="sldNum" sz="quarter" idx="12"/>
          </p:nvPr>
        </p:nvSpPr>
        <p:spPr/>
        <p:txBody>
          <a:bodyPr/>
          <a:lstStyle/>
          <a:p>
            <a:fld id="{2D461169-DEB1-6E45-A2CA-B6D74FF9440F}" type="slidenum">
              <a:rPr lang="it-IT" smtClean="0"/>
              <a:t>39</a:t>
            </a:fld>
            <a:endParaRPr lang="it-IT"/>
          </a:p>
        </p:txBody>
      </p:sp>
    </p:spTree>
    <p:extLst>
      <p:ext uri="{BB962C8B-B14F-4D97-AF65-F5344CB8AC3E}">
        <p14:creationId xmlns:p14="http://schemas.microsoft.com/office/powerpoint/2010/main" val="1022581604"/>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200" y="365126"/>
            <a:ext cx="7974204" cy="557664"/>
          </a:xfrm>
        </p:spPr>
        <p:txBody>
          <a:bodyPr>
            <a:noAutofit/>
          </a:bodyPr>
          <a:lstStyle/>
          <a:p>
            <a:pPr algn="just"/>
            <a:r>
              <a:rPr lang="it-IT" sz="2800" b="1" i="1" dirty="0">
                <a:solidFill>
                  <a:schemeClr val="accent1"/>
                </a:solidFill>
              </a:rPr>
              <a:t>Art. 48 </a:t>
            </a:r>
            <a:r>
              <a:rPr lang="it-IT" sz="2800" b="1" i="1" kern="0" dirty="0">
                <a:solidFill>
                  <a:schemeClr val="accent1"/>
                </a:solidFill>
                <a:effectLst/>
                <a:ea typeface="Times New Roman" panose="02020603050405020304" pitchFamily="18" charset="0"/>
                <a:cs typeface="Times New Roman" panose="02020603050405020304" pitchFamily="18" charset="0"/>
              </a:rPr>
              <a:t>Disciplina comune per i contratti sottosoglia</a:t>
            </a:r>
            <a:endParaRPr lang="it-IT" sz="2800" b="1" i="1" dirty="0">
              <a:solidFill>
                <a:schemeClr val="accent1"/>
              </a:solidFill>
            </a:endParaRP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Autofit/>
          </a:bodyPr>
          <a:lstStyle/>
          <a:p>
            <a:pPr algn="just"/>
            <a:endParaRPr lang="it-IT" sz="1800" b="1" i="1"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endParaRPr lang="it-IT" sz="2000" i="1"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algn="just"/>
            <a:endParaRPr lang="it-IT" sz="2000" i="1"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2000" i="1"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Principio del risultato (art. 1 CCP)</a:t>
            </a:r>
            <a:r>
              <a:rPr lang="it-IT" sz="2000" i="1" kern="10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 </a:t>
            </a:r>
          </a:p>
          <a:p>
            <a:pPr algn="just"/>
            <a:endParaRPr lang="it-IT" sz="2000" i="1"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2000" i="1"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Principio della fiducia (art. 2 CCP)</a:t>
            </a:r>
            <a:r>
              <a:rPr lang="it-IT" sz="2000" i="1" kern="10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rPr>
              <a:t>:</a:t>
            </a:r>
            <a:endParaRPr lang="it-IT" sz="2000" kern="100" dirty="0">
              <a:solidFill>
                <a:schemeClr val="accent1"/>
              </a:solidFill>
              <a:effectLst/>
              <a:latin typeface="Cambria" panose="02040503050406030204" pitchFamily="18" charset="0"/>
              <a:ea typeface="Calibri" panose="020F0502020204030204" pitchFamily="34" charset="0"/>
              <a:cs typeface="Times New Roman" panose="02020603050405020304" pitchFamily="18" charset="0"/>
            </a:endParaRPr>
          </a:p>
          <a:p>
            <a:pPr algn="just"/>
            <a:endParaRPr lang="it-IT" sz="2000" i="1"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2000" i="1"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Principio dell’accesso al mercato (art. 3 CCP)</a:t>
            </a:r>
            <a:r>
              <a:rPr lang="it-IT" sz="2000" i="1" kern="10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a:t>
            </a:r>
          </a:p>
          <a:p>
            <a:pPr algn="just"/>
            <a:endParaRPr lang="it-IT" sz="2000" i="1"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2000" i="1"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Criterio interpretativo e applicativo (art. 4 CCP)</a:t>
            </a:r>
            <a:r>
              <a:rPr lang="it-IT" sz="2000" i="1" kern="10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rPr>
              <a:t>:</a:t>
            </a:r>
            <a:endParaRPr lang="it-IT" sz="2000" kern="100" dirty="0">
              <a:solidFill>
                <a:schemeClr val="accent1"/>
              </a:solidFill>
              <a:effectLst/>
              <a:latin typeface="Cambria" panose="02040503050406030204" pitchFamily="18" charset="0"/>
              <a:ea typeface="Calibri" panose="020F0502020204030204" pitchFamily="34" charset="0"/>
              <a:cs typeface="Times New Roman" panose="02020603050405020304" pitchFamily="18" charset="0"/>
            </a:endParaRPr>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a:bodyPr>
          <a:lstStyle/>
          <a:p>
            <a:pPr marL="0" indent="0" algn="just">
              <a:buNone/>
            </a:pPr>
            <a:endParaRPr lang="it-IT" sz="2900" b="1" kern="100" dirty="0">
              <a:solidFill>
                <a:schemeClr val="accent1"/>
              </a:solidFill>
              <a:effectLst/>
              <a:latin typeface="Cambria" panose="02040503050406030204" pitchFamily="18" charset="0"/>
              <a:ea typeface="Calibri" panose="020F0502020204030204" pitchFamily="34" charset="0"/>
              <a:cs typeface="Times New Roman" panose="02020603050405020304" pitchFamily="18" charset="0"/>
            </a:endParaRPr>
          </a:p>
          <a:p>
            <a:pPr marL="0" indent="0" algn="just">
              <a:buNone/>
            </a:pPr>
            <a:endParaRPr lang="it-IT" sz="2900" kern="100" dirty="0">
              <a:solidFill>
                <a:schemeClr val="accent1"/>
              </a:solidFill>
              <a:latin typeface="Cambria" panose="02040503050406030204" pitchFamily="18" charset="0"/>
              <a:ea typeface="Calibri" panose="020F0502020204030204" pitchFamily="34" charset="0"/>
              <a:cs typeface="Times New Roman" panose="02020603050405020304" pitchFamily="18" charset="0"/>
            </a:endParaRPr>
          </a:p>
          <a:p>
            <a:pPr marL="0" indent="0" algn="ctr">
              <a:buNone/>
            </a:pPr>
            <a:r>
              <a:rPr lang="it-IT" sz="1800" i="1" kern="100" dirty="0">
                <a:solidFill>
                  <a:srgbClr val="FF0000"/>
                </a:solidFill>
                <a:effectLst/>
                <a:latin typeface="Cambria" panose="02040503050406030204" pitchFamily="18" charset="0"/>
                <a:ea typeface="Calibri" panose="020F0502020204030204" pitchFamily="34" charset="0"/>
                <a:cs typeface="Times New Roman" panose="02020603050405020304" pitchFamily="18" charset="0"/>
              </a:rPr>
              <a:t>Comma 1</a:t>
            </a:r>
          </a:p>
          <a:p>
            <a:pPr marL="0" indent="0" algn="just">
              <a:buNone/>
            </a:pPr>
            <a:r>
              <a:rPr lang="it-IT" sz="1800" i="1" kern="100" dirty="0">
                <a:solidFill>
                  <a:srgbClr val="FF0000"/>
                </a:solidFill>
                <a:effectLst/>
                <a:latin typeface="Cambria" panose="02040503050406030204" pitchFamily="18" charset="0"/>
                <a:ea typeface="Calibri" panose="020F0502020204030204" pitchFamily="34" charset="0"/>
                <a:cs typeface="Times New Roman" panose="02020603050405020304" pitchFamily="18" charset="0"/>
              </a:rPr>
              <a:t>L'affidamento e l'esecuzione dei contratti aventi per oggetto lavori, servizi e forniture di importo inferiore alle soglie di rilevanza europea si svolgono nel rispetto dei principi di cui al Libro I, Parti I e II.</a:t>
            </a:r>
          </a:p>
          <a:p>
            <a:pPr marL="0" indent="0" algn="just">
              <a:buNone/>
            </a:pPr>
            <a:endParaRPr lang="it-IT" sz="2000" kern="100" dirty="0">
              <a:solidFill>
                <a:srgbClr val="FF0000"/>
              </a:solidFill>
              <a:effectLst/>
              <a:latin typeface="Fira Sans" panose="020B0503050000020004" pitchFamily="34" charset="0"/>
              <a:ea typeface="Calibri" panose="020F0502020204030204" pitchFamily="34" charset="0"/>
              <a:cs typeface="Times New Roman" panose="02020603050405020304" pitchFamily="18" charset="0"/>
            </a:endParaRPr>
          </a:p>
        </p:txBody>
      </p:sp>
      <p:sp>
        <p:nvSpPr>
          <p:cNvPr id="2" name="Segnaposto piè di pagina 1">
            <a:extLst>
              <a:ext uri="{FF2B5EF4-FFF2-40B4-BE49-F238E27FC236}">
                <a16:creationId xmlns:a16="http://schemas.microsoft.com/office/drawing/2014/main" id="{B5B41013-6CFB-3AE7-7283-E06C762B1F47}"/>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6DF16F14-4CA5-71D0-C990-92AFA649A19B}"/>
              </a:ext>
            </a:extLst>
          </p:cNvPr>
          <p:cNvSpPr>
            <a:spLocks noGrp="1"/>
          </p:cNvSpPr>
          <p:nvPr>
            <p:ph type="dt" sz="half" idx="10"/>
          </p:nvPr>
        </p:nvSpPr>
        <p:spPr/>
        <p:txBody>
          <a:bodyPr/>
          <a:lstStyle/>
          <a:p>
            <a:fld id="{98D36FC6-77B2-0F44-A065-DE32FB4DE06E}" type="datetime1">
              <a:rPr lang="it-IT" smtClean="0"/>
              <a:t>22/04/24</a:t>
            </a:fld>
            <a:endParaRPr lang="it-IT"/>
          </a:p>
        </p:txBody>
      </p:sp>
      <p:sp>
        <p:nvSpPr>
          <p:cNvPr id="7" name="Segnaposto numero diapositiva 6">
            <a:extLst>
              <a:ext uri="{FF2B5EF4-FFF2-40B4-BE49-F238E27FC236}">
                <a16:creationId xmlns:a16="http://schemas.microsoft.com/office/drawing/2014/main" id="{5713173E-90EC-C53B-F5D3-2009F3CBE68A}"/>
              </a:ext>
            </a:extLst>
          </p:cNvPr>
          <p:cNvSpPr>
            <a:spLocks noGrp="1"/>
          </p:cNvSpPr>
          <p:nvPr>
            <p:ph type="sldNum" sz="quarter" idx="12"/>
          </p:nvPr>
        </p:nvSpPr>
        <p:spPr/>
        <p:txBody>
          <a:bodyPr/>
          <a:lstStyle/>
          <a:p>
            <a:fld id="{2D461169-DEB1-6E45-A2CA-B6D74FF9440F}" type="slidenum">
              <a:rPr lang="it-IT" smtClean="0"/>
              <a:t>4</a:t>
            </a:fld>
            <a:endParaRPr lang="it-IT"/>
          </a:p>
        </p:txBody>
      </p:sp>
    </p:spTree>
    <p:extLst>
      <p:ext uri="{BB962C8B-B14F-4D97-AF65-F5344CB8AC3E}">
        <p14:creationId xmlns:p14="http://schemas.microsoft.com/office/powerpoint/2010/main" val="337607383"/>
      </p:ext>
    </p:extLst>
  </p:cSld>
  <p:clrMapOvr>
    <a:masterClrMapping/>
  </p:clrMapOvr>
  <p:transition spd="slow">
    <p:push dir="u"/>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199" y="365126"/>
            <a:ext cx="9813053" cy="557664"/>
          </a:xfrm>
        </p:spPr>
        <p:txBody>
          <a:bodyPr>
            <a:noAutofit/>
          </a:bodyPr>
          <a:lstStyle/>
          <a:p>
            <a:pPr algn="just"/>
            <a:r>
              <a:rPr lang="it-IT" sz="2800" b="1" dirty="0">
                <a:solidFill>
                  <a:schemeClr val="accent1"/>
                </a:solidFill>
              </a:rPr>
              <a:t>Art. 54 Offerte anomale</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rmAutofit/>
          </a:bodyPr>
          <a:lstStyle/>
          <a:p>
            <a:pPr algn="just"/>
            <a:endParaRPr lang="it-IT" sz="18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18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rPr>
              <a:t>O</a:t>
            </a:r>
            <a:r>
              <a:rPr lang="it-IT" sz="18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bbligo di prevedere negli atti di indizione della procedura da aggiudicare con il criterio del prezzo più basso</a:t>
            </a:r>
            <a:r>
              <a:rPr lang="it-IT" sz="18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rPr>
              <a:t> </a:t>
            </a:r>
            <a:r>
              <a:rPr lang="it-IT" sz="18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il metodo matematico di determinazione della soglia di anomalia, fra quelli indicati nell’allegato II.2.</a:t>
            </a:r>
          </a:p>
          <a:p>
            <a:pPr algn="just"/>
            <a:endParaRPr lang="it-IT" sz="1800" kern="0" dirty="0">
              <a:solidFill>
                <a:schemeClr val="accent1"/>
              </a:solidFill>
              <a:latin typeface="Cambria" panose="02040503050406030204" pitchFamily="18" charset="0"/>
              <a:ea typeface="Calibri" panose="020F0502020204030204" pitchFamily="34" charset="0"/>
              <a:cs typeface="Times New Roman" panose="02020603050405020304" pitchFamily="18" charset="0"/>
            </a:endParaRPr>
          </a:p>
          <a:p>
            <a:pPr algn="just"/>
            <a:endParaRPr lang="it-IT" sz="1800" kern="0" dirty="0">
              <a:solidFill>
                <a:schemeClr val="accent1"/>
              </a:solidFill>
              <a:latin typeface="Cambria" panose="02040503050406030204" pitchFamily="18" charset="0"/>
              <a:ea typeface="Calibri" panose="020F0502020204030204" pitchFamily="34" charset="0"/>
              <a:cs typeface="Times New Roman" panose="02020603050405020304" pitchFamily="18" charset="0"/>
            </a:endParaRPr>
          </a:p>
          <a:p>
            <a:pPr algn="just"/>
            <a:r>
              <a:rPr lang="it-IT" sz="1800" kern="0" dirty="0">
                <a:solidFill>
                  <a:schemeClr val="accent1"/>
                </a:solidFill>
                <a:latin typeface="Cambria" panose="02040503050406030204" pitchFamily="18" charset="0"/>
                <a:ea typeface="Calibri" panose="020F0502020204030204" pitchFamily="34" charset="0"/>
                <a:cs typeface="Times New Roman" panose="02020603050405020304" pitchFamily="18" charset="0"/>
              </a:rPr>
              <a:t>Modifica tramite regolamento dell’Allegato</a:t>
            </a:r>
            <a:endParaRPr lang="it-IT" sz="1800" kern="100" dirty="0">
              <a:solidFill>
                <a:schemeClr val="accent1"/>
              </a:solidFill>
              <a:effectLst/>
              <a:latin typeface="Cambria" panose="02040503050406030204" pitchFamily="18" charset="0"/>
              <a:ea typeface="Calibri" panose="020F0502020204030204" pitchFamily="34" charset="0"/>
              <a:cs typeface="Times New Roman" panose="02020603050405020304" pitchFamily="18" charset="0"/>
            </a:endParaRPr>
          </a:p>
          <a:p>
            <a:pPr algn="just"/>
            <a:endParaRPr lang="it-IT" sz="18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a:bodyPr>
          <a:lstStyle/>
          <a:p>
            <a:pPr marL="0" indent="0" algn="ctr">
              <a:buNone/>
            </a:pPr>
            <a:r>
              <a:rPr lang="it-IT" sz="1600" b="0" i="1" u="none" strike="noStrike" dirty="0">
                <a:solidFill>
                  <a:srgbClr val="FF0000"/>
                </a:solidFill>
                <a:effectLst/>
                <a:latin typeface="Cambria" panose="02040503050406030204" pitchFamily="18" charset="0"/>
              </a:rPr>
              <a:t>Comma 2</a:t>
            </a:r>
          </a:p>
          <a:p>
            <a:pPr marL="0" indent="0" algn="just">
              <a:buNone/>
            </a:pPr>
            <a:r>
              <a:rPr lang="it-IT" sz="1600" b="0" i="1" u="none" strike="noStrike" dirty="0">
                <a:solidFill>
                  <a:srgbClr val="FF0000"/>
                </a:solidFill>
                <a:effectLst/>
                <a:latin typeface="Cambria" panose="02040503050406030204" pitchFamily="18" charset="0"/>
              </a:rPr>
              <a:t>Nei casi di cui al comma 1, primo periodo, le stazioni appaltanti indicano negli atti di gara il metodo per l' individuazione delle offerte anomale, scelto fra quelli descritti nell'allegato II.2, ovvero lo selezionano in sede di valutazione delle offerte tramite sorteggio tra i metodi compatibili dell'allegato II.2.</a:t>
            </a:r>
          </a:p>
          <a:p>
            <a:pPr marL="0" indent="0" algn="ctr">
              <a:buNone/>
            </a:pPr>
            <a:r>
              <a:rPr lang="it-IT" sz="1600" b="0" i="1" u="none" strike="noStrike" dirty="0">
                <a:solidFill>
                  <a:srgbClr val="FF0000"/>
                </a:solidFill>
                <a:effectLst/>
                <a:latin typeface="Cambria" panose="02040503050406030204" pitchFamily="18" charset="0"/>
              </a:rPr>
              <a:t>Comma 3</a:t>
            </a:r>
          </a:p>
          <a:p>
            <a:pPr marL="0" indent="0" algn="just">
              <a:buNone/>
            </a:pPr>
            <a:r>
              <a:rPr lang="it-IT" sz="1600" b="0" i="1" u="none" strike="noStrike" dirty="0">
                <a:solidFill>
                  <a:srgbClr val="FF0000"/>
                </a:solidFill>
                <a:effectLst/>
                <a:latin typeface="Cambria" panose="02040503050406030204" pitchFamily="18" charset="0"/>
              </a:rPr>
              <a:t>In sede di prima applicazione del codice, l'allegato II.2 è abrogato a decorrere dalla data di entrata in vigore di un corrispondente regolamento adottato ai sensi dell'articolo 17, comma 3, della legge 23 agosto 1988, n. 400, con decreto del Ministro delle infrastrutture e dei trasporti, previo parere dell'ANAC, che lo sostituisce integralmente anche in qualità di allegato al codice.</a:t>
            </a:r>
          </a:p>
          <a:p>
            <a:pPr marL="0" indent="0" algn="just">
              <a:buNone/>
            </a:pPr>
            <a:endParaRPr lang="it-IT" sz="1600" b="0" i="1" u="none" strike="noStrike" dirty="0">
              <a:solidFill>
                <a:srgbClr val="FF0000"/>
              </a:solidFill>
              <a:effectLst/>
              <a:latin typeface="Cambria" panose="02040503050406030204" pitchFamily="18" charset="0"/>
            </a:endParaRPr>
          </a:p>
          <a:p>
            <a:pPr marL="0" indent="0" algn="just">
              <a:buNone/>
            </a:pPr>
            <a:endParaRPr lang="it-IT" sz="1800" b="0" i="0" u="none" strike="noStrike" dirty="0">
              <a:effectLst/>
            </a:endParaRPr>
          </a:p>
        </p:txBody>
      </p:sp>
      <p:sp>
        <p:nvSpPr>
          <p:cNvPr id="2" name="Segnaposto piè di pagina 1">
            <a:extLst>
              <a:ext uri="{FF2B5EF4-FFF2-40B4-BE49-F238E27FC236}">
                <a16:creationId xmlns:a16="http://schemas.microsoft.com/office/drawing/2014/main" id="{4EFEB76B-E497-2E60-1CB7-B9244E3F4A0B}"/>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D09A8E83-F7E5-7E61-FC52-857B01FD3C71}"/>
              </a:ext>
            </a:extLst>
          </p:cNvPr>
          <p:cNvSpPr>
            <a:spLocks noGrp="1"/>
          </p:cNvSpPr>
          <p:nvPr>
            <p:ph type="dt" sz="half" idx="10"/>
          </p:nvPr>
        </p:nvSpPr>
        <p:spPr/>
        <p:txBody>
          <a:bodyPr/>
          <a:lstStyle/>
          <a:p>
            <a:fld id="{449B764C-9150-7046-9E4F-BE71EA003DC4}" type="datetime1">
              <a:rPr lang="it-IT" smtClean="0"/>
              <a:t>22/04/24</a:t>
            </a:fld>
            <a:endParaRPr lang="it-IT"/>
          </a:p>
        </p:txBody>
      </p:sp>
      <p:sp>
        <p:nvSpPr>
          <p:cNvPr id="7" name="Segnaposto numero diapositiva 6">
            <a:extLst>
              <a:ext uri="{FF2B5EF4-FFF2-40B4-BE49-F238E27FC236}">
                <a16:creationId xmlns:a16="http://schemas.microsoft.com/office/drawing/2014/main" id="{B403A6F1-C332-2233-61BC-2898C02294A8}"/>
              </a:ext>
            </a:extLst>
          </p:cNvPr>
          <p:cNvSpPr>
            <a:spLocks noGrp="1"/>
          </p:cNvSpPr>
          <p:nvPr>
            <p:ph type="sldNum" sz="quarter" idx="12"/>
          </p:nvPr>
        </p:nvSpPr>
        <p:spPr/>
        <p:txBody>
          <a:bodyPr/>
          <a:lstStyle/>
          <a:p>
            <a:fld id="{2D461169-DEB1-6E45-A2CA-B6D74FF9440F}" type="slidenum">
              <a:rPr lang="it-IT" smtClean="0"/>
              <a:t>40</a:t>
            </a:fld>
            <a:endParaRPr lang="it-IT"/>
          </a:p>
        </p:txBody>
      </p:sp>
    </p:spTree>
    <p:extLst>
      <p:ext uri="{BB962C8B-B14F-4D97-AF65-F5344CB8AC3E}">
        <p14:creationId xmlns:p14="http://schemas.microsoft.com/office/powerpoint/2010/main" val="517842025"/>
      </p:ext>
    </p:extLst>
  </p:cSld>
  <p:clrMapOvr>
    <a:masterClrMapping/>
  </p:clrMapOvr>
  <p:transition spd="slow">
    <p:push dir="u"/>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199" y="365126"/>
            <a:ext cx="9813053" cy="557664"/>
          </a:xfrm>
        </p:spPr>
        <p:txBody>
          <a:bodyPr>
            <a:noAutofit/>
          </a:bodyPr>
          <a:lstStyle/>
          <a:p>
            <a:pPr algn="just"/>
            <a:r>
              <a:rPr lang="it-IT" sz="2800" b="1" dirty="0">
                <a:solidFill>
                  <a:schemeClr val="accent1"/>
                </a:solidFill>
              </a:rPr>
              <a:t>Art. 55 termini dilatori - I termini ordinari della procedure</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199" y="1166070"/>
            <a:ext cx="5181600" cy="5010893"/>
          </a:xfrm>
        </p:spPr>
        <p:txBody>
          <a:bodyPr>
            <a:normAutofit lnSpcReduction="10000"/>
          </a:bodyPr>
          <a:lstStyle/>
          <a:p>
            <a:pPr marL="0" indent="0" algn="just">
              <a:buNone/>
            </a:pPr>
            <a:r>
              <a:rPr lang="it-IT" sz="2000" b="1" kern="100" dirty="0">
                <a:solidFill>
                  <a:schemeClr val="accent1"/>
                </a:solidFill>
                <a:effectLst/>
                <a:latin typeface="Cambria" panose="02040503050406030204" pitchFamily="18" charset="0"/>
                <a:ea typeface="Calibri" panose="020F0502020204030204" pitchFamily="34" charset="0"/>
                <a:cs typeface="Times New Roman" panose="02020603050405020304" pitchFamily="18" charset="0"/>
              </a:rPr>
              <a:t>Le fasi</a:t>
            </a:r>
          </a:p>
          <a:p>
            <a:pPr algn="just"/>
            <a:r>
              <a:rPr lang="it-IT" sz="2000" kern="100" dirty="0">
                <a:solidFill>
                  <a:schemeClr val="accent1"/>
                </a:solidFill>
                <a:latin typeface="Cambria" panose="02040503050406030204" pitchFamily="18" charset="0"/>
                <a:ea typeface="Calibri" panose="020F0502020204030204" pitchFamily="34" charset="0"/>
                <a:cs typeface="Times New Roman" panose="02020603050405020304" pitchFamily="18" charset="0"/>
              </a:rPr>
              <a:t>D</a:t>
            </a:r>
            <a:r>
              <a:rPr lang="it-IT" sz="2000" kern="100" dirty="0">
                <a:solidFill>
                  <a:schemeClr val="accent1"/>
                </a:solidFill>
                <a:effectLst/>
                <a:latin typeface="Cambria" panose="02040503050406030204" pitchFamily="18" charset="0"/>
                <a:ea typeface="Calibri" panose="020F0502020204030204" pitchFamily="34" charset="0"/>
                <a:cs typeface="Times New Roman" panose="02020603050405020304" pitchFamily="18" charset="0"/>
              </a:rPr>
              <a:t>ecisione di contrarre</a:t>
            </a:r>
          </a:p>
          <a:p>
            <a:pPr algn="just"/>
            <a:r>
              <a:rPr lang="it-IT" sz="2000" kern="100" dirty="0">
                <a:solidFill>
                  <a:schemeClr val="accent1"/>
                </a:solidFill>
                <a:effectLst/>
                <a:latin typeface="Cambria" panose="02040503050406030204" pitchFamily="18" charset="0"/>
                <a:ea typeface="Calibri" panose="020F0502020204030204" pitchFamily="34" charset="0"/>
                <a:cs typeface="Times New Roman" panose="02020603050405020304" pitchFamily="18" charset="0"/>
              </a:rPr>
              <a:t>Proposta di aggiudicazione</a:t>
            </a:r>
          </a:p>
          <a:p>
            <a:pPr algn="just"/>
            <a:r>
              <a:rPr lang="it-IT" sz="2000" kern="100" dirty="0">
                <a:solidFill>
                  <a:schemeClr val="accent1"/>
                </a:solidFill>
                <a:effectLst/>
                <a:latin typeface="Cambria" panose="02040503050406030204" pitchFamily="18" charset="0"/>
                <a:ea typeface="Calibri" panose="020F0502020204030204" pitchFamily="34" charset="0"/>
                <a:cs typeface="Times New Roman" panose="02020603050405020304" pitchFamily="18" charset="0"/>
              </a:rPr>
              <a:t>Aggiudicazione nei termini di cui allegato I.3</a:t>
            </a:r>
            <a:endParaRPr lang="it-IT" sz="2000" dirty="0">
              <a:solidFill>
                <a:schemeClr val="accent1"/>
              </a:solidFill>
              <a:latin typeface="Cambria" panose="02040503050406030204" pitchFamily="18" charset="0"/>
            </a:endParaRPr>
          </a:p>
          <a:p>
            <a:pPr algn="just"/>
            <a:r>
              <a:rPr lang="it-IT" sz="2000" kern="100" dirty="0">
                <a:solidFill>
                  <a:schemeClr val="accent1"/>
                </a:solidFill>
                <a:latin typeface="Cambria" panose="02040503050406030204" pitchFamily="18" charset="0"/>
                <a:ea typeface="Calibri" panose="020F0502020204030204" pitchFamily="34" charset="0"/>
                <a:cs typeface="Times New Roman" panose="02020603050405020304" pitchFamily="18" charset="0"/>
              </a:rPr>
              <a:t>S</a:t>
            </a:r>
            <a:r>
              <a:rPr lang="it-IT" sz="2000" kern="100" dirty="0">
                <a:solidFill>
                  <a:schemeClr val="accent1"/>
                </a:solidFill>
                <a:effectLst/>
                <a:latin typeface="Cambria" panose="02040503050406030204" pitchFamily="18" charset="0"/>
                <a:ea typeface="Calibri" panose="020F0502020204030204" pitchFamily="34" charset="0"/>
                <a:cs typeface="Times New Roman" panose="02020603050405020304" pitchFamily="18" charset="0"/>
              </a:rPr>
              <a:t>ilenzio inadempimento</a:t>
            </a:r>
          </a:p>
          <a:p>
            <a:pPr algn="just"/>
            <a:r>
              <a:rPr lang="it-IT" sz="2000" kern="100" dirty="0">
                <a:solidFill>
                  <a:schemeClr val="accent1"/>
                </a:solidFill>
                <a:latin typeface="Cambria" panose="02040503050406030204" pitchFamily="18" charset="0"/>
                <a:ea typeface="Calibri" panose="020F0502020204030204" pitchFamily="34" charset="0"/>
                <a:cs typeface="Times New Roman" panose="02020603050405020304" pitchFamily="18" charset="0"/>
              </a:rPr>
              <a:t>Pendenza del contenzioso</a:t>
            </a:r>
          </a:p>
          <a:p>
            <a:pPr marL="0" indent="0" algn="just">
              <a:buNone/>
            </a:pPr>
            <a:r>
              <a:rPr lang="it-IT" sz="2000" b="1"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rPr>
              <a:t>Il c</a:t>
            </a:r>
            <a:r>
              <a:rPr lang="it-IT" sz="2000" b="1"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ontratto e la sua stipulazione</a:t>
            </a:r>
          </a:p>
          <a:p>
            <a:pPr algn="just"/>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entro 60 giorni</a:t>
            </a:r>
            <a:endPar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termine soprassessorio di 35 giorni «stand and still» sostanziale;</a:t>
            </a:r>
          </a:p>
          <a:p>
            <a:pPr algn="just"/>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silenzio inadempimento </a:t>
            </a:r>
          </a:p>
          <a:p>
            <a:pPr algn="just"/>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ritardo dell’aggiudicatario</a:t>
            </a:r>
          </a:p>
          <a:p>
            <a:pPr algn="just"/>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stand and still» processuale</a:t>
            </a:r>
            <a:endParaRPr lang="it-IT" sz="2000" dirty="0"/>
          </a:p>
          <a:p>
            <a:pPr marL="0" indent="0" algn="just">
              <a:buNone/>
            </a:pPr>
            <a:endParaRPr lang="it-IT" sz="1800" kern="100" dirty="0">
              <a:solidFill>
                <a:schemeClr val="accent1"/>
              </a:solidFill>
              <a:latin typeface="Cambria" panose="02040503050406030204" pitchFamily="18" charset="0"/>
              <a:ea typeface="Calibri" panose="020F0502020204030204" pitchFamily="34" charset="0"/>
              <a:cs typeface="Times New Roman" panose="02020603050405020304" pitchFamily="18" charset="0"/>
            </a:endParaRPr>
          </a:p>
          <a:p>
            <a:pPr marL="0" indent="0" algn="just">
              <a:buNone/>
            </a:pPr>
            <a:endParaRPr lang="it-IT" sz="1800" dirty="0"/>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lnSpcReduction="10000"/>
          </a:bodyPr>
          <a:lstStyle/>
          <a:p>
            <a:pPr marL="0" indent="0" algn="just">
              <a:buNone/>
            </a:pPr>
            <a:endParaRPr lang="it-IT" sz="1800" kern="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indent="0" algn="ctr">
              <a:buNone/>
            </a:pPr>
            <a:r>
              <a:rPr lang="it-IT" sz="1800" kern="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Art. 17 Fasi della procedura di affidamento</a:t>
            </a:r>
          </a:p>
          <a:p>
            <a:pPr marL="0" indent="0" algn="ctr">
              <a:buNone/>
            </a:pPr>
            <a:endParaRPr lang="it-IT" sz="1800" kern="0" dirty="0">
              <a:solidFill>
                <a:srgbClr val="FF0000"/>
              </a:solidFill>
              <a:latin typeface="Cambria" panose="02040503050406030204" pitchFamily="18" charset="0"/>
              <a:ea typeface="Calibri" panose="020F0502020204030204" pitchFamily="34" charset="0"/>
              <a:cs typeface="Times New Roman" panose="02020603050405020304" pitchFamily="18" charset="0"/>
            </a:endParaRPr>
          </a:p>
          <a:p>
            <a:pPr marL="0" indent="0" algn="ctr">
              <a:buNone/>
            </a:pPr>
            <a:endParaRPr lang="it-IT" sz="1800" kern="0" dirty="0">
              <a:solidFill>
                <a:srgbClr val="FF0000"/>
              </a:solidFill>
              <a:effectLst/>
              <a:latin typeface="Cambria" panose="02040503050406030204" pitchFamily="18" charset="0"/>
              <a:ea typeface="Calibri" panose="020F0502020204030204" pitchFamily="34" charset="0"/>
              <a:cs typeface="Times New Roman" panose="02020603050405020304" pitchFamily="18" charset="0"/>
            </a:endParaRPr>
          </a:p>
          <a:p>
            <a:pPr marL="0" indent="0" algn="ctr">
              <a:buNone/>
            </a:pPr>
            <a:endParaRPr lang="it-IT" sz="1800" kern="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indent="0" algn="ctr">
              <a:buNone/>
            </a:pPr>
            <a:endParaRPr lang="it-IT" sz="1800" kern="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endParaRPr>
          </a:p>
          <a:p>
            <a:pPr marL="0" indent="0" algn="ctr">
              <a:buNone/>
            </a:pPr>
            <a:endParaRPr lang="it-IT" sz="1800" kern="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endParaRPr>
          </a:p>
          <a:p>
            <a:pPr marL="0" indent="0" algn="ctr">
              <a:buNone/>
            </a:pPr>
            <a:endParaRPr lang="it-IT" sz="1800" kern="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indent="0" algn="ctr">
              <a:buNone/>
            </a:pPr>
            <a:r>
              <a:rPr lang="it-IT" sz="1800" kern="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Art. 18 Il contratto e la sua stipulazione</a:t>
            </a:r>
          </a:p>
          <a:p>
            <a:pPr marL="0" indent="0" algn="ctr">
              <a:buNone/>
            </a:pPr>
            <a:endParaRPr lang="it-IT" sz="1800" kern="100" dirty="0">
              <a:solidFill>
                <a:srgbClr val="FF0000"/>
              </a:solidFill>
              <a:effectLst/>
              <a:latin typeface="Cambria" panose="02040503050406030204" pitchFamily="18" charset="0"/>
              <a:ea typeface="Calibri" panose="020F0502020204030204" pitchFamily="34" charset="0"/>
              <a:cs typeface="Times New Roman" panose="02020603050405020304" pitchFamily="18" charset="0"/>
            </a:endParaRPr>
          </a:p>
        </p:txBody>
      </p:sp>
      <p:sp>
        <p:nvSpPr>
          <p:cNvPr id="2" name="Segnaposto piè di pagina 1">
            <a:extLst>
              <a:ext uri="{FF2B5EF4-FFF2-40B4-BE49-F238E27FC236}">
                <a16:creationId xmlns:a16="http://schemas.microsoft.com/office/drawing/2014/main" id="{1BF23272-9ECF-E09D-366F-5245A747F7E3}"/>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3CC91EE9-5222-62F7-9783-4D85B889FE8B}"/>
              </a:ext>
            </a:extLst>
          </p:cNvPr>
          <p:cNvSpPr>
            <a:spLocks noGrp="1"/>
          </p:cNvSpPr>
          <p:nvPr>
            <p:ph type="dt" sz="half" idx="10"/>
          </p:nvPr>
        </p:nvSpPr>
        <p:spPr/>
        <p:txBody>
          <a:bodyPr/>
          <a:lstStyle/>
          <a:p>
            <a:fld id="{88F690CE-07C1-DC42-AB74-E36D6E7CD383}" type="datetime1">
              <a:rPr lang="it-IT" smtClean="0"/>
              <a:t>22/04/24</a:t>
            </a:fld>
            <a:endParaRPr lang="it-IT"/>
          </a:p>
        </p:txBody>
      </p:sp>
      <p:sp>
        <p:nvSpPr>
          <p:cNvPr id="7" name="Segnaposto numero diapositiva 6">
            <a:extLst>
              <a:ext uri="{FF2B5EF4-FFF2-40B4-BE49-F238E27FC236}">
                <a16:creationId xmlns:a16="http://schemas.microsoft.com/office/drawing/2014/main" id="{A8BEA719-7C9D-847B-4FE8-49202BE9F3F6}"/>
              </a:ext>
            </a:extLst>
          </p:cNvPr>
          <p:cNvSpPr>
            <a:spLocks noGrp="1"/>
          </p:cNvSpPr>
          <p:nvPr>
            <p:ph type="sldNum" sz="quarter" idx="12"/>
          </p:nvPr>
        </p:nvSpPr>
        <p:spPr/>
        <p:txBody>
          <a:bodyPr/>
          <a:lstStyle/>
          <a:p>
            <a:fld id="{2D461169-DEB1-6E45-A2CA-B6D74FF9440F}" type="slidenum">
              <a:rPr lang="it-IT" smtClean="0"/>
              <a:t>41</a:t>
            </a:fld>
            <a:endParaRPr lang="it-IT"/>
          </a:p>
        </p:txBody>
      </p:sp>
    </p:spTree>
    <p:extLst>
      <p:ext uri="{BB962C8B-B14F-4D97-AF65-F5344CB8AC3E}">
        <p14:creationId xmlns:p14="http://schemas.microsoft.com/office/powerpoint/2010/main" val="3962696709"/>
      </p:ext>
    </p:extLst>
  </p:cSld>
  <p:clrMapOvr>
    <a:masterClrMapping/>
  </p:clrMapOvr>
  <p:transition spd="slow">
    <p:push dir="u"/>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199" y="365126"/>
            <a:ext cx="9813053" cy="557664"/>
          </a:xfrm>
        </p:spPr>
        <p:txBody>
          <a:bodyPr>
            <a:noAutofit/>
          </a:bodyPr>
          <a:lstStyle/>
          <a:p>
            <a:pPr algn="just"/>
            <a:r>
              <a:rPr lang="it-IT" sz="2800" b="1" dirty="0">
                <a:solidFill>
                  <a:schemeClr val="accent1"/>
                </a:solidFill>
              </a:rPr>
              <a:t>Art. 55 Termini dilatori</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rmAutofit/>
          </a:bodyPr>
          <a:lstStyle/>
          <a:p>
            <a:pPr algn="just"/>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Stipula: trenta giorni dall’aggiudicazione</a:t>
            </a:r>
          </a:p>
          <a:p>
            <a:pPr algn="just"/>
            <a:endPar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Esclusione dei termini dilatori sia di natura procedimentale che processuale</a:t>
            </a:r>
          </a:p>
          <a:p>
            <a:pPr algn="just"/>
            <a:endPar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rPr>
              <a:t>Compatibilità con il diritto europeo</a:t>
            </a:r>
          </a:p>
          <a:p>
            <a:pPr algn="just"/>
            <a:endPar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rPr>
              <a:t>Legittimità costituzionale</a:t>
            </a:r>
          </a:p>
          <a:p>
            <a:pPr algn="just"/>
            <a:endPar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rPr>
              <a:t>Compatibilità con il CPA</a:t>
            </a:r>
          </a:p>
          <a:p>
            <a:pPr algn="just"/>
            <a:endParaRPr lang="it-IT" sz="1800" b="1"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endParaRPr>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a:bodyPr>
          <a:lstStyle/>
          <a:p>
            <a:pPr marL="0" indent="0" algn="ctr">
              <a:buNone/>
            </a:pPr>
            <a:endParaRPr lang="it-IT" sz="1600" i="1" kern="0" dirty="0">
              <a:solidFill>
                <a:srgbClr val="FF0000"/>
              </a:solidFill>
              <a:effectLst/>
              <a:latin typeface="Cambria" panose="02040503050406030204" pitchFamily="18" charset="0"/>
              <a:ea typeface="Times New Roman" panose="02020603050405020304" pitchFamily="18" charset="0"/>
              <a:cs typeface="Calibri" panose="020F0502020204030204" pitchFamily="34" charset="0"/>
            </a:endParaRPr>
          </a:p>
          <a:p>
            <a:pPr marL="0" indent="0" algn="ctr">
              <a:buNone/>
            </a:pPr>
            <a:r>
              <a:rPr lang="it-IT" sz="1600" i="1" kern="0" dirty="0">
                <a:solidFill>
                  <a:srgbClr val="FF0000"/>
                </a:solidFill>
                <a:effectLst/>
                <a:latin typeface="Cambria" panose="02040503050406030204" pitchFamily="18" charset="0"/>
                <a:ea typeface="Times New Roman" panose="02020603050405020304" pitchFamily="18" charset="0"/>
                <a:cs typeface="Calibri" panose="020F0502020204030204" pitchFamily="34" charset="0"/>
              </a:rPr>
              <a:t>Comma 1</a:t>
            </a:r>
          </a:p>
          <a:p>
            <a:pPr marL="0" indent="0" algn="just">
              <a:buNone/>
            </a:pPr>
            <a:r>
              <a:rPr lang="it-IT" sz="1600" i="1" kern="0" dirty="0">
                <a:solidFill>
                  <a:srgbClr val="FF0000"/>
                </a:solidFill>
                <a:effectLst/>
                <a:latin typeface="Cambria" panose="02040503050406030204" pitchFamily="18" charset="0"/>
                <a:ea typeface="Times New Roman" panose="02020603050405020304" pitchFamily="18" charset="0"/>
                <a:cs typeface="Calibri" panose="020F0502020204030204" pitchFamily="34" charset="0"/>
              </a:rPr>
              <a:t>La stipulazione del contratto avviene entro trenta giorni dall'aggiudicazione.</a:t>
            </a:r>
          </a:p>
          <a:p>
            <a:pPr marL="0" indent="0" algn="ctr">
              <a:buNone/>
            </a:pPr>
            <a:r>
              <a:rPr lang="it-IT" sz="1600" i="1" kern="0" dirty="0">
                <a:solidFill>
                  <a:srgbClr val="FF0000"/>
                </a:solidFill>
                <a:effectLst/>
                <a:latin typeface="Cambria" panose="02040503050406030204" pitchFamily="18" charset="0"/>
                <a:ea typeface="Times New Roman" panose="02020603050405020304" pitchFamily="18" charset="0"/>
                <a:cs typeface="Calibri" panose="020F0502020204030204" pitchFamily="34" charset="0"/>
              </a:rPr>
              <a:t>Comma 2</a:t>
            </a:r>
          </a:p>
          <a:p>
            <a:pPr marL="0" indent="0" algn="just">
              <a:buNone/>
            </a:pPr>
            <a:r>
              <a:rPr lang="it-IT" sz="1600" i="1" kern="0" dirty="0">
                <a:solidFill>
                  <a:srgbClr val="FF0000"/>
                </a:solidFill>
                <a:effectLst/>
                <a:latin typeface="Cambria" panose="02040503050406030204" pitchFamily="18" charset="0"/>
                <a:ea typeface="Times New Roman" panose="02020603050405020304" pitchFamily="18" charset="0"/>
                <a:cs typeface="Calibri" panose="020F0502020204030204" pitchFamily="34" charset="0"/>
              </a:rPr>
              <a:t>I termini dilatori previsti dall'articolo 18, commi 3 e 4, non si applicano agli affidamenti dei contratti di importo inferiore alle </a:t>
            </a:r>
            <a:r>
              <a:rPr lang="it-IT" sz="1600" kern="0" dirty="0">
                <a:solidFill>
                  <a:srgbClr val="FF0000"/>
                </a:solidFill>
                <a:effectLst/>
                <a:latin typeface="Cambria" panose="02040503050406030204" pitchFamily="18" charset="0"/>
                <a:ea typeface="Times New Roman" panose="02020603050405020304" pitchFamily="18" charset="0"/>
                <a:cs typeface="Calibri" panose="020F0502020204030204" pitchFamily="34" charset="0"/>
              </a:rPr>
              <a:t> soglie di rilevanza europea.</a:t>
            </a:r>
            <a:endParaRPr lang="it-IT" sz="1600" kern="100" dirty="0">
              <a:solidFill>
                <a:srgbClr val="FF0000"/>
              </a:solidFill>
              <a:effectLst/>
              <a:latin typeface="Cambria" panose="02040503050406030204" pitchFamily="18" charset="0"/>
              <a:ea typeface="Calibri" panose="020F0502020204030204" pitchFamily="34" charset="0"/>
              <a:cs typeface="Times New Roman" panose="02020603050405020304" pitchFamily="18" charset="0"/>
            </a:endParaRPr>
          </a:p>
          <a:p>
            <a:pPr marL="0" indent="0" algn="just">
              <a:buNone/>
            </a:pPr>
            <a:endParaRPr lang="it-IT" sz="1800" i="1" kern="0" dirty="0">
              <a:solidFill>
                <a:srgbClr val="FF0000"/>
              </a:solidFill>
              <a:effectLst/>
              <a:latin typeface="Garamond" panose="02020404030301010803" pitchFamily="18" charset="0"/>
              <a:ea typeface="Times New Roman" panose="02020603050405020304" pitchFamily="18" charset="0"/>
              <a:cs typeface="Calibri" panose="020F0502020204030204" pitchFamily="34" charset="0"/>
            </a:endParaRPr>
          </a:p>
          <a:p>
            <a:pPr marL="0" indent="0" algn="just">
              <a:buNone/>
            </a:pPr>
            <a:endParaRPr lang="it-IT" sz="1800" b="0" i="0" u="none" strike="noStrike" dirty="0">
              <a:effectLst/>
            </a:endParaRPr>
          </a:p>
        </p:txBody>
      </p:sp>
      <p:sp>
        <p:nvSpPr>
          <p:cNvPr id="2" name="Segnaposto piè di pagina 1">
            <a:extLst>
              <a:ext uri="{FF2B5EF4-FFF2-40B4-BE49-F238E27FC236}">
                <a16:creationId xmlns:a16="http://schemas.microsoft.com/office/drawing/2014/main" id="{4EFEB76B-E497-2E60-1CB7-B9244E3F4A0B}"/>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D09A8E83-F7E5-7E61-FC52-857B01FD3C71}"/>
              </a:ext>
            </a:extLst>
          </p:cNvPr>
          <p:cNvSpPr>
            <a:spLocks noGrp="1"/>
          </p:cNvSpPr>
          <p:nvPr>
            <p:ph type="dt" sz="half" idx="10"/>
          </p:nvPr>
        </p:nvSpPr>
        <p:spPr/>
        <p:txBody>
          <a:bodyPr/>
          <a:lstStyle/>
          <a:p>
            <a:fld id="{449B764C-9150-7046-9E4F-BE71EA003DC4}" type="datetime1">
              <a:rPr lang="it-IT" smtClean="0"/>
              <a:t>22/04/24</a:t>
            </a:fld>
            <a:endParaRPr lang="it-IT"/>
          </a:p>
        </p:txBody>
      </p:sp>
      <p:sp>
        <p:nvSpPr>
          <p:cNvPr id="7" name="Segnaposto numero diapositiva 6">
            <a:extLst>
              <a:ext uri="{FF2B5EF4-FFF2-40B4-BE49-F238E27FC236}">
                <a16:creationId xmlns:a16="http://schemas.microsoft.com/office/drawing/2014/main" id="{B403A6F1-C332-2233-61BC-2898C02294A8}"/>
              </a:ext>
            </a:extLst>
          </p:cNvPr>
          <p:cNvSpPr>
            <a:spLocks noGrp="1"/>
          </p:cNvSpPr>
          <p:nvPr>
            <p:ph type="sldNum" sz="quarter" idx="12"/>
          </p:nvPr>
        </p:nvSpPr>
        <p:spPr/>
        <p:txBody>
          <a:bodyPr/>
          <a:lstStyle/>
          <a:p>
            <a:fld id="{2D461169-DEB1-6E45-A2CA-B6D74FF9440F}" type="slidenum">
              <a:rPr lang="it-IT" smtClean="0"/>
              <a:t>42</a:t>
            </a:fld>
            <a:endParaRPr lang="it-IT"/>
          </a:p>
        </p:txBody>
      </p:sp>
    </p:spTree>
    <p:extLst>
      <p:ext uri="{BB962C8B-B14F-4D97-AF65-F5344CB8AC3E}">
        <p14:creationId xmlns:p14="http://schemas.microsoft.com/office/powerpoint/2010/main" val="3060583679"/>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200" y="365126"/>
            <a:ext cx="7974204" cy="557664"/>
          </a:xfrm>
        </p:spPr>
        <p:txBody>
          <a:bodyPr>
            <a:noAutofit/>
          </a:bodyPr>
          <a:lstStyle/>
          <a:p>
            <a:pPr algn="just"/>
            <a:r>
              <a:rPr lang="it-IT" sz="2800" b="1" i="1" dirty="0">
                <a:solidFill>
                  <a:schemeClr val="accent1"/>
                </a:solidFill>
              </a:rPr>
              <a:t>Art. 48 </a:t>
            </a:r>
            <a:r>
              <a:rPr lang="it-IT" sz="2800" b="1" i="1" kern="0" dirty="0">
                <a:solidFill>
                  <a:schemeClr val="accent1"/>
                </a:solidFill>
                <a:effectLst/>
                <a:ea typeface="Times New Roman" panose="02020603050405020304" pitchFamily="18" charset="0"/>
                <a:cs typeface="Times New Roman" panose="02020603050405020304" pitchFamily="18" charset="0"/>
              </a:rPr>
              <a:t>Disciplina comune per i contratti sottosoglia</a:t>
            </a:r>
            <a:endParaRPr lang="it-IT" sz="2800" b="1" dirty="0">
              <a:solidFill>
                <a:schemeClr val="accent1"/>
              </a:solidFill>
            </a:endParaRP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rmAutofit/>
          </a:bodyPr>
          <a:lstStyle/>
          <a:p>
            <a:pPr algn="just"/>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Regime differenziale in caso di </a:t>
            </a:r>
            <a:r>
              <a:rPr lang="it-IT" sz="2000" b="1"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interesse transfrontaliero</a:t>
            </a:r>
            <a:r>
              <a:rPr lang="it-IT" sz="2000" b="1"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rPr>
              <a:t> certo.</a:t>
            </a:r>
            <a:endPar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endPar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La previsione si fonda:</a:t>
            </a:r>
            <a:endPar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marL="0" indent="0" algn="just">
              <a:buNone/>
            </a:pPr>
            <a:endParaRPr lang="it-IT" sz="2000" kern="100" dirty="0">
              <a:solidFill>
                <a:schemeClr val="accent1"/>
              </a:solidFill>
              <a:effectLst/>
              <a:latin typeface="Cambria" panose="02040503050406030204" pitchFamily="18" charset="0"/>
              <a:ea typeface="Calibri" panose="020F0502020204030204" pitchFamily="34" charset="0"/>
              <a:cs typeface="Times New Roman" panose="02020603050405020304" pitchFamily="18" charset="0"/>
            </a:endParaRPr>
          </a:p>
          <a:p>
            <a:pPr marL="539750" indent="-269875" algn="just">
              <a:buFont typeface="+mj-lt"/>
              <a:buAutoNum type="alphaLcPeriod"/>
            </a:pPr>
            <a:r>
              <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rPr>
              <a:t>su</a:t>
            </a:r>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lla giurisprudenza della CGUE</a:t>
            </a:r>
          </a:p>
          <a:p>
            <a:pPr marL="269875" indent="0" algn="just">
              <a:buNone/>
            </a:pPr>
            <a:endParaRPr lang="it-IT" sz="2000" kern="100" dirty="0">
              <a:solidFill>
                <a:schemeClr val="accent1"/>
              </a:solidFill>
              <a:effectLst/>
              <a:latin typeface="Cambria" panose="02040503050406030204" pitchFamily="18" charset="0"/>
              <a:ea typeface="Calibri" panose="020F0502020204030204" pitchFamily="34" charset="0"/>
              <a:cs typeface="Times New Roman" panose="02020603050405020304" pitchFamily="18" charset="0"/>
            </a:endParaRPr>
          </a:p>
          <a:p>
            <a:pPr marL="539750" indent="-269875" algn="just">
              <a:buFont typeface="+mj-lt"/>
              <a:buAutoNum type="alphaLcPeriod"/>
            </a:pPr>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sulla comunicazione della Commissione 6.4.2022, in ordine alla disciplina di cui ai DDLL  n. 76/2020 e n. 77/2021</a:t>
            </a:r>
            <a:r>
              <a:rPr lang="it-IT" sz="18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 </a:t>
            </a:r>
            <a:endParaRPr lang="it-IT" sz="18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a:bodyPr>
          <a:lstStyle/>
          <a:p>
            <a:pPr marL="0" indent="0" algn="ctr">
              <a:buNone/>
            </a:pPr>
            <a:endParaRPr lang="it-IT" sz="1800" kern="0" dirty="0">
              <a:solidFill>
                <a:srgbClr val="4472C4"/>
              </a:solidFill>
              <a:effectLst/>
              <a:latin typeface="Garamond" panose="02020404030301010803" pitchFamily="18" charset="0"/>
              <a:ea typeface="Times New Roman" panose="02020603050405020304" pitchFamily="18" charset="0"/>
              <a:cs typeface="Times New Roman" panose="02020603050405020304" pitchFamily="18" charset="0"/>
            </a:endParaRPr>
          </a:p>
          <a:p>
            <a:pPr marL="0" indent="0" algn="ctr">
              <a:buNone/>
            </a:pPr>
            <a:endParaRPr lang="it-IT" sz="1800" kern="0" dirty="0">
              <a:solidFill>
                <a:srgbClr val="4472C4"/>
              </a:solidFill>
              <a:latin typeface="Garamond" panose="02020404030301010803" pitchFamily="18" charset="0"/>
              <a:ea typeface="Times New Roman" panose="02020603050405020304" pitchFamily="18" charset="0"/>
              <a:cs typeface="Times New Roman" panose="02020603050405020304" pitchFamily="18" charset="0"/>
            </a:endParaRPr>
          </a:p>
          <a:p>
            <a:pPr marL="0" indent="0" algn="ctr">
              <a:buNone/>
            </a:pPr>
            <a:endParaRPr lang="it-IT" sz="1800" kern="0" dirty="0">
              <a:solidFill>
                <a:srgbClr val="4472C4"/>
              </a:solidFill>
              <a:effectLst/>
              <a:latin typeface="Garamond" panose="02020404030301010803" pitchFamily="18" charset="0"/>
              <a:ea typeface="Times New Roman" panose="02020603050405020304" pitchFamily="18" charset="0"/>
              <a:cs typeface="Times New Roman" panose="02020603050405020304" pitchFamily="18" charset="0"/>
            </a:endParaRPr>
          </a:p>
          <a:p>
            <a:pPr marL="0" indent="0" algn="ctr">
              <a:buNone/>
            </a:pPr>
            <a:endParaRPr lang="it-IT" sz="1800" kern="0" dirty="0">
              <a:solidFill>
                <a:srgbClr val="4472C4"/>
              </a:solidFill>
              <a:latin typeface="Garamond" panose="02020404030301010803" pitchFamily="18" charset="0"/>
              <a:ea typeface="Times New Roman" panose="02020603050405020304" pitchFamily="18" charset="0"/>
              <a:cs typeface="Times New Roman" panose="02020603050405020304" pitchFamily="18" charset="0"/>
            </a:endParaRPr>
          </a:p>
          <a:p>
            <a:pPr marL="0" indent="0" algn="ctr">
              <a:buNone/>
            </a:pPr>
            <a:r>
              <a:rPr lang="it-IT" sz="1800" i="1" kern="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Comma </a:t>
            </a:r>
            <a:r>
              <a:rPr lang="it-IT" sz="1800" i="1" kern="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rPr>
              <a:t>2</a:t>
            </a:r>
            <a:endParaRPr lang="it-IT" sz="1800" i="1" kern="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indent="0" algn="just">
              <a:buNone/>
            </a:pPr>
            <a:r>
              <a:rPr lang="it-IT" sz="1800" i="1" kern="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Quando per uno dei contratti di cui al comma 1 la stazione appaltante accerta l'esistenza di un interesse transfrontaliero certo, segue le procedure ordinarie di cui alle Parti seguenti del presente Libro.</a:t>
            </a:r>
            <a:endParaRPr lang="it-IT" sz="1800" kern="100" dirty="0">
              <a:solidFill>
                <a:srgbClr val="FF0000"/>
              </a:solidFill>
              <a:effectLst/>
              <a:latin typeface="Cambria" panose="02040503050406030204" pitchFamily="18" charset="0"/>
              <a:ea typeface="Calibri" panose="020F0502020204030204" pitchFamily="34" charset="0"/>
              <a:cs typeface="Times New Roman" panose="02020603050405020304" pitchFamily="18" charset="0"/>
            </a:endParaRPr>
          </a:p>
          <a:p>
            <a:pPr marL="0" indent="0" algn="just">
              <a:buNone/>
            </a:pPr>
            <a:endParaRPr lang="it-IT" sz="1800" kern="0" dirty="0">
              <a:solidFill>
                <a:schemeClr val="accent1"/>
              </a:solidFill>
              <a:latin typeface="Garamond" panose="02020404030301010803" pitchFamily="18" charset="0"/>
              <a:ea typeface="Times New Roman" panose="02020603050405020304" pitchFamily="18" charset="0"/>
              <a:cs typeface="Times New Roman" panose="02020603050405020304" pitchFamily="18" charset="0"/>
            </a:endParaRPr>
          </a:p>
          <a:p>
            <a:pPr marL="0" indent="0" algn="just">
              <a:buNone/>
            </a:pPr>
            <a:endParaRPr lang="it-IT" sz="2000" kern="100" dirty="0">
              <a:solidFill>
                <a:srgbClr val="FF0000"/>
              </a:solidFill>
              <a:effectLst/>
              <a:latin typeface="Fira Sans" panose="020B0503050000020004" pitchFamily="34" charset="0"/>
              <a:ea typeface="Calibri" panose="020F0502020204030204" pitchFamily="34" charset="0"/>
              <a:cs typeface="Times New Roman" panose="02020603050405020304" pitchFamily="18" charset="0"/>
            </a:endParaRPr>
          </a:p>
        </p:txBody>
      </p:sp>
      <p:sp>
        <p:nvSpPr>
          <p:cNvPr id="2" name="Segnaposto piè di pagina 1">
            <a:extLst>
              <a:ext uri="{FF2B5EF4-FFF2-40B4-BE49-F238E27FC236}">
                <a16:creationId xmlns:a16="http://schemas.microsoft.com/office/drawing/2014/main" id="{B5B41013-6CFB-3AE7-7283-E06C762B1F47}"/>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6DF16F14-4CA5-71D0-C990-92AFA649A19B}"/>
              </a:ext>
            </a:extLst>
          </p:cNvPr>
          <p:cNvSpPr>
            <a:spLocks noGrp="1"/>
          </p:cNvSpPr>
          <p:nvPr>
            <p:ph type="dt" sz="half" idx="10"/>
          </p:nvPr>
        </p:nvSpPr>
        <p:spPr/>
        <p:txBody>
          <a:bodyPr/>
          <a:lstStyle/>
          <a:p>
            <a:fld id="{98D36FC6-77B2-0F44-A065-DE32FB4DE06E}" type="datetime1">
              <a:rPr lang="it-IT" smtClean="0"/>
              <a:t>22/04/24</a:t>
            </a:fld>
            <a:endParaRPr lang="it-IT"/>
          </a:p>
        </p:txBody>
      </p:sp>
      <p:sp>
        <p:nvSpPr>
          <p:cNvPr id="7" name="Segnaposto numero diapositiva 6">
            <a:extLst>
              <a:ext uri="{FF2B5EF4-FFF2-40B4-BE49-F238E27FC236}">
                <a16:creationId xmlns:a16="http://schemas.microsoft.com/office/drawing/2014/main" id="{5713173E-90EC-C53B-F5D3-2009F3CBE68A}"/>
              </a:ext>
            </a:extLst>
          </p:cNvPr>
          <p:cNvSpPr>
            <a:spLocks noGrp="1"/>
          </p:cNvSpPr>
          <p:nvPr>
            <p:ph type="sldNum" sz="quarter" idx="12"/>
          </p:nvPr>
        </p:nvSpPr>
        <p:spPr/>
        <p:txBody>
          <a:bodyPr/>
          <a:lstStyle/>
          <a:p>
            <a:fld id="{2D461169-DEB1-6E45-A2CA-B6D74FF9440F}" type="slidenum">
              <a:rPr lang="it-IT" smtClean="0"/>
              <a:t>5</a:t>
            </a:fld>
            <a:endParaRPr lang="it-IT"/>
          </a:p>
        </p:txBody>
      </p:sp>
    </p:spTree>
    <p:extLst>
      <p:ext uri="{BB962C8B-B14F-4D97-AF65-F5344CB8AC3E}">
        <p14:creationId xmlns:p14="http://schemas.microsoft.com/office/powerpoint/2010/main" val="3178539739"/>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200" y="365126"/>
            <a:ext cx="7974204" cy="557664"/>
          </a:xfrm>
        </p:spPr>
        <p:txBody>
          <a:bodyPr>
            <a:noAutofit/>
          </a:bodyPr>
          <a:lstStyle/>
          <a:p>
            <a:pPr algn="just"/>
            <a:r>
              <a:rPr lang="it-IT" sz="2800" b="1" i="1" dirty="0">
                <a:solidFill>
                  <a:schemeClr val="accent1"/>
                </a:solidFill>
              </a:rPr>
              <a:t>Art. 48 </a:t>
            </a:r>
            <a:r>
              <a:rPr lang="it-IT" sz="2800" b="1" i="1" kern="0" dirty="0">
                <a:solidFill>
                  <a:schemeClr val="accent1"/>
                </a:solidFill>
                <a:effectLst/>
                <a:ea typeface="Times New Roman" panose="02020603050405020304" pitchFamily="18" charset="0"/>
                <a:cs typeface="Times New Roman" panose="02020603050405020304" pitchFamily="18" charset="0"/>
              </a:rPr>
              <a:t>Disciplina comune per i contratti sottosoglia</a:t>
            </a:r>
            <a:endParaRPr lang="it-IT" sz="2800" b="1" dirty="0">
              <a:solidFill>
                <a:schemeClr val="accent1"/>
              </a:solidFill>
            </a:endParaRP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199" y="1166069"/>
            <a:ext cx="5453743" cy="5010893"/>
          </a:xfrm>
        </p:spPr>
        <p:txBody>
          <a:bodyPr>
            <a:normAutofit/>
          </a:bodyPr>
          <a:lstStyle/>
          <a:p>
            <a:pPr marL="0" indent="0" algn="just">
              <a:buNone/>
            </a:pPr>
            <a:endParaRPr lang="it-IT" sz="18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marL="0" indent="0" algn="just">
              <a:buNone/>
            </a:pPr>
            <a:endParaRPr lang="it-IT" sz="18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rPr>
              <a:t>N</a:t>
            </a:r>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el precedente Codice l’interesse transfrontaliero era preso in considerazione solo per l’esclusione automatica delle offerte anomale.</a:t>
            </a:r>
          </a:p>
          <a:p>
            <a:pPr marL="0" indent="0" algn="just">
              <a:buNone/>
            </a:pPr>
            <a:endPar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Le linee Guida ANAC n. 4 avevano specificato che in caso di interesse transfrontaliero le procedure di aggiudicazione dovevano garantire in maniera effettiva ed efficace l’apertura del mercato alle imprese estere. </a:t>
            </a:r>
            <a:endParaRPr lang="it-IT" sz="2000" kern="100" dirty="0">
              <a:solidFill>
                <a:schemeClr val="accent1"/>
              </a:solidFill>
              <a:effectLst/>
              <a:latin typeface="Cambria" panose="02040503050406030204" pitchFamily="18" charset="0"/>
              <a:ea typeface="Calibri" panose="020F0502020204030204" pitchFamily="34" charset="0"/>
              <a:cs typeface="Times New Roman" panose="02020603050405020304" pitchFamily="18" charset="0"/>
            </a:endParaRPr>
          </a:p>
          <a:p>
            <a:pPr algn="just"/>
            <a:endParaRPr lang="it-IT" sz="1800" kern="1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a:bodyPr>
          <a:lstStyle/>
          <a:p>
            <a:pPr marL="0" indent="0" algn="ctr">
              <a:buNone/>
            </a:pPr>
            <a:endParaRPr lang="it-IT" sz="1800" kern="0" dirty="0">
              <a:solidFill>
                <a:srgbClr val="4472C4"/>
              </a:solidFill>
              <a:effectLst/>
              <a:latin typeface="Garamond" panose="02020404030301010803" pitchFamily="18" charset="0"/>
              <a:ea typeface="Times New Roman" panose="02020603050405020304" pitchFamily="18" charset="0"/>
              <a:cs typeface="Times New Roman" panose="02020603050405020304" pitchFamily="18" charset="0"/>
            </a:endParaRPr>
          </a:p>
          <a:p>
            <a:pPr marL="0" indent="0" algn="ctr">
              <a:buNone/>
            </a:pPr>
            <a:endParaRPr lang="it-IT" sz="1800" kern="0" dirty="0">
              <a:solidFill>
                <a:srgbClr val="4472C4"/>
              </a:solidFill>
              <a:latin typeface="Garamond" panose="02020404030301010803" pitchFamily="18" charset="0"/>
              <a:ea typeface="Times New Roman" panose="02020603050405020304" pitchFamily="18" charset="0"/>
              <a:cs typeface="Times New Roman" panose="02020603050405020304" pitchFamily="18" charset="0"/>
            </a:endParaRPr>
          </a:p>
          <a:p>
            <a:pPr marL="0" indent="0" algn="ctr">
              <a:buNone/>
            </a:pPr>
            <a:endParaRPr lang="it-IT" sz="1800" kern="0" dirty="0">
              <a:solidFill>
                <a:srgbClr val="4472C4"/>
              </a:solidFill>
              <a:latin typeface="Garamond" panose="02020404030301010803" pitchFamily="18" charset="0"/>
              <a:ea typeface="Times New Roman" panose="02020603050405020304" pitchFamily="18" charset="0"/>
              <a:cs typeface="Times New Roman" panose="02020603050405020304" pitchFamily="18" charset="0"/>
            </a:endParaRPr>
          </a:p>
          <a:p>
            <a:pPr marL="0" indent="0" algn="ctr">
              <a:buNone/>
            </a:pPr>
            <a:endParaRPr lang="it-IT" sz="1800" kern="0" dirty="0">
              <a:solidFill>
                <a:srgbClr val="4472C4"/>
              </a:solidFill>
              <a:effectLst/>
              <a:latin typeface="Garamond" panose="02020404030301010803" pitchFamily="18" charset="0"/>
              <a:ea typeface="Times New Roman" panose="02020603050405020304" pitchFamily="18" charset="0"/>
              <a:cs typeface="Times New Roman" panose="02020603050405020304" pitchFamily="18" charset="0"/>
            </a:endParaRPr>
          </a:p>
          <a:p>
            <a:pPr marL="0" indent="0" algn="ctr">
              <a:buNone/>
            </a:pPr>
            <a:r>
              <a:rPr lang="it-IT" sz="1800" i="1" kern="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Comma </a:t>
            </a:r>
            <a:r>
              <a:rPr lang="it-IT" sz="1800" i="1" kern="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rPr>
              <a:t>2</a:t>
            </a:r>
            <a:endParaRPr lang="it-IT" sz="1800" i="1" kern="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indent="0" algn="just">
              <a:buNone/>
            </a:pPr>
            <a:r>
              <a:rPr lang="it-IT" sz="1800" i="1" kern="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Quando per uno dei contratti di cui al comma 1 la stazione appaltante accerta l'esistenza di un interesse transfrontaliero certo, segue le procedure ordinarie di cui alle Parti seguenti del presente Libro.</a:t>
            </a:r>
            <a:endParaRPr lang="it-IT" sz="1800" i="1" kern="100" dirty="0">
              <a:solidFill>
                <a:srgbClr val="FF0000"/>
              </a:solidFill>
              <a:effectLst/>
              <a:latin typeface="Cambria" panose="02040503050406030204" pitchFamily="18" charset="0"/>
              <a:ea typeface="Calibri" panose="020F0502020204030204" pitchFamily="34" charset="0"/>
              <a:cs typeface="Times New Roman" panose="02020603050405020304" pitchFamily="18" charset="0"/>
            </a:endParaRPr>
          </a:p>
          <a:p>
            <a:pPr marL="0" indent="0" algn="just">
              <a:buNone/>
            </a:pPr>
            <a:endParaRPr lang="it-IT" sz="1800" i="1"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marL="0" indent="0" algn="just">
              <a:buNone/>
            </a:pPr>
            <a:endParaRPr lang="it-IT" sz="2000" kern="100" dirty="0">
              <a:solidFill>
                <a:srgbClr val="FF0000"/>
              </a:solidFill>
              <a:effectLst/>
              <a:latin typeface="Fira Sans" panose="020B0503050000020004" pitchFamily="34" charset="0"/>
              <a:ea typeface="Calibri" panose="020F0502020204030204" pitchFamily="34" charset="0"/>
              <a:cs typeface="Times New Roman" panose="02020603050405020304" pitchFamily="18" charset="0"/>
            </a:endParaRPr>
          </a:p>
        </p:txBody>
      </p:sp>
      <p:sp>
        <p:nvSpPr>
          <p:cNvPr id="2" name="Segnaposto piè di pagina 1">
            <a:extLst>
              <a:ext uri="{FF2B5EF4-FFF2-40B4-BE49-F238E27FC236}">
                <a16:creationId xmlns:a16="http://schemas.microsoft.com/office/drawing/2014/main" id="{B5B41013-6CFB-3AE7-7283-E06C762B1F47}"/>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6DF16F14-4CA5-71D0-C990-92AFA649A19B}"/>
              </a:ext>
            </a:extLst>
          </p:cNvPr>
          <p:cNvSpPr>
            <a:spLocks noGrp="1"/>
          </p:cNvSpPr>
          <p:nvPr>
            <p:ph type="dt" sz="half" idx="10"/>
          </p:nvPr>
        </p:nvSpPr>
        <p:spPr/>
        <p:txBody>
          <a:bodyPr/>
          <a:lstStyle/>
          <a:p>
            <a:fld id="{98D36FC6-77B2-0F44-A065-DE32FB4DE06E}" type="datetime1">
              <a:rPr lang="it-IT" smtClean="0"/>
              <a:t>22/04/24</a:t>
            </a:fld>
            <a:endParaRPr lang="it-IT"/>
          </a:p>
        </p:txBody>
      </p:sp>
      <p:sp>
        <p:nvSpPr>
          <p:cNvPr id="7" name="Segnaposto numero diapositiva 6">
            <a:extLst>
              <a:ext uri="{FF2B5EF4-FFF2-40B4-BE49-F238E27FC236}">
                <a16:creationId xmlns:a16="http://schemas.microsoft.com/office/drawing/2014/main" id="{5713173E-90EC-C53B-F5D3-2009F3CBE68A}"/>
              </a:ext>
            </a:extLst>
          </p:cNvPr>
          <p:cNvSpPr>
            <a:spLocks noGrp="1"/>
          </p:cNvSpPr>
          <p:nvPr>
            <p:ph type="sldNum" sz="quarter" idx="12"/>
          </p:nvPr>
        </p:nvSpPr>
        <p:spPr/>
        <p:txBody>
          <a:bodyPr/>
          <a:lstStyle/>
          <a:p>
            <a:fld id="{2D461169-DEB1-6E45-A2CA-B6D74FF9440F}" type="slidenum">
              <a:rPr lang="it-IT" smtClean="0"/>
              <a:t>6</a:t>
            </a:fld>
            <a:endParaRPr lang="it-IT"/>
          </a:p>
        </p:txBody>
      </p:sp>
    </p:spTree>
    <p:extLst>
      <p:ext uri="{BB962C8B-B14F-4D97-AF65-F5344CB8AC3E}">
        <p14:creationId xmlns:p14="http://schemas.microsoft.com/office/powerpoint/2010/main" val="2493466376"/>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200" y="365126"/>
            <a:ext cx="7974204" cy="557664"/>
          </a:xfrm>
        </p:spPr>
        <p:txBody>
          <a:bodyPr>
            <a:noAutofit/>
          </a:bodyPr>
          <a:lstStyle/>
          <a:p>
            <a:pPr algn="just"/>
            <a:r>
              <a:rPr lang="it-IT" sz="2800" b="1" i="1" dirty="0">
                <a:solidFill>
                  <a:schemeClr val="accent1"/>
                </a:solidFill>
              </a:rPr>
              <a:t>Art. 48 </a:t>
            </a:r>
            <a:r>
              <a:rPr lang="it-IT" sz="2800" b="1" i="1" kern="0" dirty="0">
                <a:solidFill>
                  <a:schemeClr val="accent1"/>
                </a:solidFill>
                <a:effectLst/>
                <a:ea typeface="Times New Roman" panose="02020603050405020304" pitchFamily="18" charset="0"/>
                <a:cs typeface="Times New Roman" panose="02020603050405020304" pitchFamily="18" charset="0"/>
              </a:rPr>
              <a:t>Disciplina comune per i contratti sottosoglia</a:t>
            </a:r>
            <a:endParaRPr lang="it-IT" sz="2800" b="1" dirty="0">
              <a:solidFill>
                <a:schemeClr val="accent1"/>
              </a:solidFill>
            </a:endParaRP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Autofit/>
          </a:bodyPr>
          <a:lstStyle/>
          <a:p>
            <a:pPr marL="0" indent="0" algn="just">
              <a:buNone/>
            </a:pPr>
            <a:endParaRPr lang="it-IT" sz="18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indent="0" algn="just">
              <a:buNone/>
            </a:pPr>
            <a:endPar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La giurisprudenza</a:t>
            </a:r>
            <a:r>
              <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rPr>
              <a:t> </a:t>
            </a:r>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ha fornito una serie di criteri sintomatici idonei ad evidenziarne la sussistenza in concreto, quali:</a:t>
            </a:r>
          </a:p>
          <a:p>
            <a:pPr marL="492125" indent="-222250" algn="just">
              <a:buFont typeface="+mj-lt"/>
              <a:buAutoNum type="alphaLcPeriod"/>
            </a:pPr>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la consistenza dell’appalto,  </a:t>
            </a:r>
          </a:p>
          <a:p>
            <a:pPr marL="492125" indent="-222250" algn="just">
              <a:buFont typeface="+mj-lt"/>
              <a:buAutoNum type="alphaLcPeriod"/>
            </a:pPr>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l’ubicazione dei lavori</a:t>
            </a:r>
          </a:p>
          <a:p>
            <a:pPr marL="492125" indent="-222250" algn="just">
              <a:buFont typeface="+mj-lt"/>
              <a:buAutoNum type="alphaLcPeriod"/>
            </a:pPr>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le caratteristiche tecniche</a:t>
            </a:r>
          </a:p>
          <a:p>
            <a:pPr marL="492125" indent="-222250" algn="just">
              <a:buFont typeface="+mj-lt"/>
              <a:buAutoNum type="alphaLcPeriod"/>
            </a:pPr>
            <a:r>
              <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rPr>
              <a:t>l</a:t>
            </a:r>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a presenza di frontiere</a:t>
            </a:r>
            <a:endPar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marL="314325" indent="-304800" algn="just"/>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La consistenza economica è il principale parametro</a:t>
            </a:r>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a:bodyPr>
          <a:lstStyle/>
          <a:p>
            <a:pPr marL="0" indent="0" algn="ctr">
              <a:buNone/>
            </a:pPr>
            <a:endParaRPr lang="it-IT" sz="1600" i="1" kern="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endParaRPr>
          </a:p>
          <a:p>
            <a:pPr marL="0" indent="0" algn="ctr">
              <a:buNone/>
            </a:pPr>
            <a:endParaRPr lang="it-IT" sz="1600" i="1" kern="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endParaRPr>
          </a:p>
          <a:p>
            <a:pPr marL="0" indent="0" algn="ctr">
              <a:buNone/>
            </a:pPr>
            <a:r>
              <a:rPr lang="it-IT" sz="1800" i="1" kern="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rPr>
              <a:t>Giurisprudenza</a:t>
            </a:r>
          </a:p>
          <a:p>
            <a:pPr marL="0" indent="0" algn="ctr">
              <a:buNone/>
            </a:pPr>
            <a:r>
              <a:rPr lang="it-IT" sz="1800" i="1" kern="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rPr>
              <a:t>TAR Lombardia, Brescia, 4 marzo 2024, n. 165</a:t>
            </a:r>
            <a:endParaRPr lang="it-IT" sz="1800" i="1"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marL="0" indent="0" algn="just">
              <a:buNone/>
            </a:pPr>
            <a:endParaRPr lang="it-IT" sz="2000" kern="100" dirty="0">
              <a:solidFill>
                <a:srgbClr val="FF0000"/>
              </a:solidFill>
              <a:effectLst/>
              <a:latin typeface="Fira Sans" panose="020B0503050000020004" pitchFamily="34" charset="0"/>
              <a:ea typeface="Calibri" panose="020F0502020204030204" pitchFamily="34" charset="0"/>
              <a:cs typeface="Times New Roman" panose="02020603050405020304" pitchFamily="18" charset="0"/>
            </a:endParaRPr>
          </a:p>
        </p:txBody>
      </p:sp>
      <p:sp>
        <p:nvSpPr>
          <p:cNvPr id="2" name="Segnaposto piè di pagina 1">
            <a:extLst>
              <a:ext uri="{FF2B5EF4-FFF2-40B4-BE49-F238E27FC236}">
                <a16:creationId xmlns:a16="http://schemas.microsoft.com/office/drawing/2014/main" id="{B5B41013-6CFB-3AE7-7283-E06C762B1F47}"/>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6DF16F14-4CA5-71D0-C990-92AFA649A19B}"/>
              </a:ext>
            </a:extLst>
          </p:cNvPr>
          <p:cNvSpPr>
            <a:spLocks noGrp="1"/>
          </p:cNvSpPr>
          <p:nvPr>
            <p:ph type="dt" sz="half" idx="10"/>
          </p:nvPr>
        </p:nvSpPr>
        <p:spPr/>
        <p:txBody>
          <a:bodyPr/>
          <a:lstStyle/>
          <a:p>
            <a:fld id="{98D36FC6-77B2-0F44-A065-DE32FB4DE06E}" type="datetime1">
              <a:rPr lang="it-IT" smtClean="0"/>
              <a:t>22/04/24</a:t>
            </a:fld>
            <a:endParaRPr lang="it-IT"/>
          </a:p>
        </p:txBody>
      </p:sp>
      <p:sp>
        <p:nvSpPr>
          <p:cNvPr id="7" name="Segnaposto numero diapositiva 6">
            <a:extLst>
              <a:ext uri="{FF2B5EF4-FFF2-40B4-BE49-F238E27FC236}">
                <a16:creationId xmlns:a16="http://schemas.microsoft.com/office/drawing/2014/main" id="{5713173E-90EC-C53B-F5D3-2009F3CBE68A}"/>
              </a:ext>
            </a:extLst>
          </p:cNvPr>
          <p:cNvSpPr>
            <a:spLocks noGrp="1"/>
          </p:cNvSpPr>
          <p:nvPr>
            <p:ph type="sldNum" sz="quarter" idx="12"/>
          </p:nvPr>
        </p:nvSpPr>
        <p:spPr/>
        <p:txBody>
          <a:bodyPr/>
          <a:lstStyle/>
          <a:p>
            <a:fld id="{2D461169-DEB1-6E45-A2CA-B6D74FF9440F}" type="slidenum">
              <a:rPr lang="it-IT" smtClean="0"/>
              <a:t>7</a:t>
            </a:fld>
            <a:endParaRPr lang="it-IT"/>
          </a:p>
        </p:txBody>
      </p:sp>
    </p:spTree>
    <p:extLst>
      <p:ext uri="{BB962C8B-B14F-4D97-AF65-F5344CB8AC3E}">
        <p14:creationId xmlns:p14="http://schemas.microsoft.com/office/powerpoint/2010/main" val="1938191218"/>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200" y="365126"/>
            <a:ext cx="7974204" cy="557664"/>
          </a:xfrm>
        </p:spPr>
        <p:txBody>
          <a:bodyPr>
            <a:noAutofit/>
          </a:bodyPr>
          <a:lstStyle/>
          <a:p>
            <a:pPr algn="just"/>
            <a:r>
              <a:rPr lang="it-IT" sz="2800" b="1" i="1" dirty="0">
                <a:solidFill>
                  <a:schemeClr val="accent1"/>
                </a:solidFill>
              </a:rPr>
              <a:t>Art. 48 </a:t>
            </a:r>
            <a:r>
              <a:rPr lang="it-IT" sz="2800" b="1" i="1" kern="0" dirty="0">
                <a:solidFill>
                  <a:schemeClr val="accent1"/>
                </a:solidFill>
                <a:effectLst/>
                <a:ea typeface="Times New Roman" panose="02020603050405020304" pitchFamily="18" charset="0"/>
                <a:cs typeface="Times New Roman" panose="02020603050405020304" pitchFamily="18" charset="0"/>
              </a:rPr>
              <a:t>Disciplina comune per i contratti sottosoglia</a:t>
            </a:r>
            <a:endParaRPr lang="it-IT" sz="2800" b="1" dirty="0">
              <a:solidFill>
                <a:schemeClr val="accent1"/>
              </a:solidFill>
            </a:endParaRP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rmAutofit/>
          </a:bodyPr>
          <a:lstStyle/>
          <a:p>
            <a:pPr algn="just"/>
            <a:endParaRPr lang="it-IT" sz="18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endPar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algn="just"/>
            <a:endPar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algn="just"/>
            <a:endPar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rPr>
              <a:t>D</a:t>
            </a:r>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isposizioni concernenti il contenimento della spesa</a:t>
            </a:r>
            <a:r>
              <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rPr>
              <a:t> </a:t>
            </a:r>
          </a:p>
          <a:p>
            <a:pPr algn="just"/>
            <a:endPar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2000" kern="0" dirty="0">
                <a:solidFill>
                  <a:schemeClr val="accent1"/>
                </a:solidFill>
                <a:latin typeface="Cambria" panose="02040503050406030204" pitchFamily="18" charset="0"/>
                <a:ea typeface="Times New Roman" panose="02020603050405020304" pitchFamily="18" charset="0"/>
                <a:cs typeface="Times New Roman" panose="02020603050405020304" pitchFamily="18" charset="0"/>
              </a:rPr>
              <a:t>S</a:t>
            </a:r>
            <a:r>
              <a:rPr lang="it-IT" sz="2000" kern="0" dirty="0">
                <a:solidFill>
                  <a:schemeClr val="accent1"/>
                </a:solidFill>
                <a:effectLst/>
                <a:latin typeface="Cambria" panose="02040503050406030204" pitchFamily="18" charset="0"/>
                <a:ea typeface="Times New Roman" panose="02020603050405020304" pitchFamily="18" charset="0"/>
                <a:cs typeface="Times New Roman" panose="02020603050405020304" pitchFamily="18" charset="0"/>
              </a:rPr>
              <a:t>i applicano a questi contratti tutte le altre disposizioni del codice.</a:t>
            </a:r>
            <a:endParaRPr lang="it-IT" sz="2000" kern="0" dirty="0">
              <a:solidFill>
                <a:schemeClr val="accent1"/>
              </a:solidFill>
              <a:effectLst/>
              <a:highlight>
                <a:srgbClr val="FFFF00"/>
              </a:highlight>
              <a:latin typeface="Cambria" panose="02040503050406030204" pitchFamily="18" charset="0"/>
              <a:ea typeface="Times New Roman" panose="02020603050405020304" pitchFamily="18" charset="0"/>
              <a:cs typeface="Times New Roman" panose="02020603050405020304" pitchFamily="18" charset="0"/>
            </a:endParaRPr>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a:bodyPr>
          <a:lstStyle/>
          <a:p>
            <a:pPr marL="0" indent="0" algn="ctr">
              <a:buNone/>
            </a:pPr>
            <a:endParaRPr lang="it-IT" sz="1600" i="1" kern="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indent="0" algn="ctr">
              <a:buNone/>
            </a:pPr>
            <a:endParaRPr lang="it-IT" sz="1600" i="1" kern="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endParaRPr>
          </a:p>
          <a:p>
            <a:pPr marL="0" indent="0" algn="ctr">
              <a:buNone/>
            </a:pPr>
            <a:endParaRPr lang="it-IT" sz="1600" i="1" kern="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indent="0" algn="ctr">
              <a:buNone/>
            </a:pPr>
            <a:r>
              <a:rPr lang="it-IT" sz="1800" i="1" kern="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Comma 3</a:t>
            </a:r>
          </a:p>
          <a:p>
            <a:pPr marL="0" indent="0" algn="just">
              <a:buNone/>
            </a:pPr>
            <a:r>
              <a:rPr lang="it-IT" sz="1800" i="1" kern="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Restano fermi gli obblighi di utilizzo degli strumenti di acquisto e di negoziazione previsti dalle vigenti disposizioni in materia di contenimento della spesa.</a:t>
            </a:r>
            <a:endParaRPr lang="it-IT" sz="1800" i="1" kern="100" dirty="0">
              <a:solidFill>
                <a:srgbClr val="FF0000"/>
              </a:solidFill>
              <a:effectLst/>
              <a:latin typeface="Cambria" panose="02040503050406030204" pitchFamily="18" charset="0"/>
              <a:ea typeface="Calibri" panose="020F0502020204030204" pitchFamily="34" charset="0"/>
              <a:cs typeface="Times New Roman" panose="02020603050405020304" pitchFamily="18" charset="0"/>
            </a:endParaRPr>
          </a:p>
          <a:p>
            <a:pPr marL="0" indent="0" algn="ctr">
              <a:buNone/>
            </a:pPr>
            <a:r>
              <a:rPr lang="it-IT" sz="1800" i="1" kern="100" dirty="0">
                <a:solidFill>
                  <a:srgbClr val="FF0000"/>
                </a:solidFill>
                <a:effectLst/>
                <a:latin typeface="Cambria" panose="02040503050406030204" pitchFamily="18" charset="0"/>
                <a:ea typeface="Calibri" panose="020F0502020204030204" pitchFamily="34" charset="0"/>
                <a:cs typeface="Times New Roman" panose="02020603050405020304" pitchFamily="18" charset="0"/>
              </a:rPr>
              <a:t>Comma 4</a:t>
            </a:r>
          </a:p>
          <a:p>
            <a:pPr marL="0" indent="0" algn="just">
              <a:buNone/>
            </a:pPr>
            <a:r>
              <a:rPr lang="it-IT" sz="1800" i="1" kern="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Ai contratti di importo inferiore alle soglie di rilevanza europea si applicano, se non derogate dalla presente Parte, le disposizioni del codice.</a:t>
            </a:r>
            <a:endParaRPr lang="it-IT" sz="1800" i="1" kern="100" dirty="0">
              <a:solidFill>
                <a:srgbClr val="FF0000"/>
              </a:solidFill>
              <a:effectLst/>
              <a:latin typeface="Cambria" panose="02040503050406030204" pitchFamily="18" charset="0"/>
              <a:ea typeface="Calibri" panose="020F0502020204030204" pitchFamily="34" charset="0"/>
              <a:cs typeface="Times New Roman" panose="02020603050405020304" pitchFamily="18" charset="0"/>
            </a:endParaRPr>
          </a:p>
          <a:p>
            <a:pPr marL="0" indent="0" algn="just">
              <a:buNone/>
            </a:pPr>
            <a:endParaRPr lang="it-IT" sz="2000" kern="100" dirty="0">
              <a:solidFill>
                <a:srgbClr val="FF0000"/>
              </a:solidFill>
              <a:effectLst/>
              <a:latin typeface="Fira Sans" panose="020B0503050000020004" pitchFamily="34" charset="0"/>
              <a:ea typeface="Calibri" panose="020F0502020204030204" pitchFamily="34" charset="0"/>
              <a:cs typeface="Times New Roman" panose="02020603050405020304" pitchFamily="18" charset="0"/>
            </a:endParaRPr>
          </a:p>
        </p:txBody>
      </p:sp>
      <p:sp>
        <p:nvSpPr>
          <p:cNvPr id="2" name="Segnaposto piè di pagina 1">
            <a:extLst>
              <a:ext uri="{FF2B5EF4-FFF2-40B4-BE49-F238E27FC236}">
                <a16:creationId xmlns:a16="http://schemas.microsoft.com/office/drawing/2014/main" id="{B5B41013-6CFB-3AE7-7283-E06C762B1F47}"/>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6DF16F14-4CA5-71D0-C990-92AFA649A19B}"/>
              </a:ext>
            </a:extLst>
          </p:cNvPr>
          <p:cNvSpPr>
            <a:spLocks noGrp="1"/>
          </p:cNvSpPr>
          <p:nvPr>
            <p:ph type="dt" sz="half" idx="10"/>
          </p:nvPr>
        </p:nvSpPr>
        <p:spPr/>
        <p:txBody>
          <a:bodyPr/>
          <a:lstStyle/>
          <a:p>
            <a:fld id="{98D36FC6-77B2-0F44-A065-DE32FB4DE06E}" type="datetime1">
              <a:rPr lang="it-IT" smtClean="0"/>
              <a:t>22/04/24</a:t>
            </a:fld>
            <a:endParaRPr lang="it-IT"/>
          </a:p>
        </p:txBody>
      </p:sp>
      <p:sp>
        <p:nvSpPr>
          <p:cNvPr id="7" name="Segnaposto numero diapositiva 6">
            <a:extLst>
              <a:ext uri="{FF2B5EF4-FFF2-40B4-BE49-F238E27FC236}">
                <a16:creationId xmlns:a16="http://schemas.microsoft.com/office/drawing/2014/main" id="{5713173E-90EC-C53B-F5D3-2009F3CBE68A}"/>
              </a:ext>
            </a:extLst>
          </p:cNvPr>
          <p:cNvSpPr>
            <a:spLocks noGrp="1"/>
          </p:cNvSpPr>
          <p:nvPr>
            <p:ph type="sldNum" sz="quarter" idx="12"/>
          </p:nvPr>
        </p:nvSpPr>
        <p:spPr/>
        <p:txBody>
          <a:bodyPr/>
          <a:lstStyle/>
          <a:p>
            <a:fld id="{2D461169-DEB1-6E45-A2CA-B6D74FF9440F}" type="slidenum">
              <a:rPr lang="it-IT" smtClean="0"/>
              <a:t>8</a:t>
            </a:fld>
            <a:endParaRPr lang="it-IT"/>
          </a:p>
        </p:txBody>
      </p:sp>
    </p:spTree>
    <p:extLst>
      <p:ext uri="{BB962C8B-B14F-4D97-AF65-F5344CB8AC3E}">
        <p14:creationId xmlns:p14="http://schemas.microsoft.com/office/powerpoint/2010/main" val="2349502125"/>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200" y="365126"/>
            <a:ext cx="7974204" cy="557664"/>
          </a:xfrm>
        </p:spPr>
        <p:txBody>
          <a:bodyPr>
            <a:noAutofit/>
          </a:bodyPr>
          <a:lstStyle/>
          <a:p>
            <a:pPr algn="just"/>
            <a:r>
              <a:rPr lang="it-IT" sz="2800" b="1" dirty="0">
                <a:solidFill>
                  <a:schemeClr val="accent1"/>
                </a:solidFill>
              </a:rPr>
              <a:t>Art. 49 Il principio di rotazione</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rmAutofit/>
          </a:bodyPr>
          <a:lstStyle/>
          <a:p>
            <a:pPr algn="just"/>
            <a:endParaRPr lang="it-IT" sz="1800" kern="0" dirty="0">
              <a:solidFill>
                <a:srgbClr val="4472C4"/>
              </a:solidFill>
              <a:latin typeface="Cambria" panose="02040503050406030204" pitchFamily="18" charset="0"/>
              <a:ea typeface="Times New Roman" panose="02020603050405020304" pitchFamily="18" charset="0"/>
              <a:cs typeface="Times New Roman" panose="02020603050405020304" pitchFamily="18" charset="0"/>
            </a:endParaRPr>
          </a:p>
          <a:p>
            <a:pPr algn="just"/>
            <a:endParaRPr lang="it-IT" sz="2000" kern="0" dirty="0">
              <a:solidFill>
                <a:srgbClr val="4472C4"/>
              </a:solidFill>
              <a:latin typeface="Cambria" panose="02040503050406030204" pitchFamily="18" charset="0"/>
              <a:ea typeface="Times New Roman" panose="02020603050405020304" pitchFamily="18" charset="0"/>
              <a:cs typeface="Times New Roman" panose="02020603050405020304" pitchFamily="18" charset="0"/>
            </a:endParaRPr>
          </a:p>
          <a:p>
            <a:pPr algn="just"/>
            <a:endParaRPr lang="it-IT" sz="2000" kern="0" dirty="0">
              <a:solidFill>
                <a:srgbClr val="4472C4"/>
              </a:solidFill>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2000" kern="0" dirty="0">
                <a:solidFill>
                  <a:srgbClr val="4472C4"/>
                </a:solidFill>
                <a:latin typeface="Cambria" panose="02040503050406030204" pitchFamily="18" charset="0"/>
                <a:ea typeface="Times New Roman" panose="02020603050405020304" pitchFamily="18" charset="0"/>
                <a:cs typeface="Times New Roman" panose="02020603050405020304" pitchFamily="18" charset="0"/>
              </a:rPr>
              <a:t>P</a:t>
            </a:r>
            <a:r>
              <a:rPr lang="it-IT" sz="2000"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rPr>
              <a:t>rincipio di rotazione, che era già contemplato dal vecchio Codice (art. 36, comma 1)</a:t>
            </a:r>
          </a:p>
          <a:p>
            <a:pPr algn="just"/>
            <a:endParaRPr lang="it-IT" sz="2000"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2000"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rPr>
              <a:t>La pregressa disciplina aveva avuto attuazione attraverso le Linee Guida ANAC n. 4</a:t>
            </a:r>
          </a:p>
          <a:p>
            <a:pPr marL="0" indent="0" algn="just">
              <a:buNone/>
            </a:pPr>
            <a:endParaRPr lang="it-IT" sz="2000" kern="100" dirty="0">
              <a:latin typeface="Cambria" panose="02040503050406030204" pitchFamily="18" charset="0"/>
              <a:ea typeface="Times New Roman" panose="02020603050405020304" pitchFamily="18" charset="0"/>
              <a:cs typeface="Times New Roman" panose="02020603050405020304" pitchFamily="18" charset="0"/>
            </a:endParaRPr>
          </a:p>
          <a:p>
            <a:pPr algn="just"/>
            <a:r>
              <a:rPr lang="it-IT" sz="2000" kern="10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rPr>
              <a:t>Il nuovo articolo </a:t>
            </a:r>
            <a:r>
              <a:rPr lang="it-IT" sz="2000"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rPr>
              <a:t>innova tuttavia taluni profili</a:t>
            </a:r>
            <a:endParaRPr lang="it-IT" sz="2000" kern="100" dirty="0">
              <a:effectLst/>
              <a:latin typeface="Cambria" panose="02040503050406030204" pitchFamily="18" charset="0"/>
              <a:ea typeface="Calibri" panose="020F0502020204030204" pitchFamily="34" charset="0"/>
              <a:cs typeface="Times New Roman" panose="02020603050405020304" pitchFamily="18" charset="0"/>
            </a:endParaRPr>
          </a:p>
          <a:p>
            <a:pPr marL="0" indent="0" algn="just">
              <a:buNone/>
            </a:pPr>
            <a:endParaRPr lang="it-IT" dirty="0"/>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a:bodyPr>
          <a:lstStyle/>
          <a:p>
            <a:pPr marL="0" indent="0" algn="ctr">
              <a:buNone/>
            </a:pPr>
            <a:endParaRPr lang="it-IT" sz="1200" i="1" dirty="0">
              <a:solidFill>
                <a:srgbClr val="474747"/>
              </a:solidFill>
              <a:effectLst/>
              <a:latin typeface="Helvetica" pitchFamily="2" charset="0"/>
            </a:endParaRPr>
          </a:p>
          <a:p>
            <a:pPr marL="0" indent="0" algn="ctr">
              <a:buNone/>
            </a:pPr>
            <a:endParaRPr lang="it-IT" sz="1200" i="1" dirty="0">
              <a:solidFill>
                <a:srgbClr val="474747"/>
              </a:solidFill>
              <a:latin typeface="Helvetica" pitchFamily="2" charset="0"/>
            </a:endParaRPr>
          </a:p>
          <a:p>
            <a:pPr marL="0" indent="0" algn="ctr">
              <a:buNone/>
            </a:pPr>
            <a:endParaRPr lang="it-IT" sz="1600" i="1" dirty="0">
              <a:solidFill>
                <a:srgbClr val="474747"/>
              </a:solidFill>
              <a:effectLst/>
              <a:latin typeface="Cambria" panose="02040503050406030204" pitchFamily="18" charset="0"/>
            </a:endParaRPr>
          </a:p>
          <a:p>
            <a:pPr marL="0" indent="0" algn="ctr">
              <a:buNone/>
            </a:pPr>
            <a:endParaRPr lang="it-IT" sz="1600" i="1" dirty="0">
              <a:solidFill>
                <a:srgbClr val="474747"/>
              </a:solidFill>
              <a:latin typeface="Cambria" panose="02040503050406030204" pitchFamily="18" charset="0"/>
            </a:endParaRPr>
          </a:p>
          <a:p>
            <a:pPr marL="0" indent="0" algn="ctr">
              <a:buNone/>
            </a:pPr>
            <a:r>
              <a:rPr lang="it-IT" sz="1800" i="1" dirty="0">
                <a:solidFill>
                  <a:srgbClr val="FF0000"/>
                </a:solidFill>
                <a:effectLst/>
                <a:latin typeface="Cambria" panose="02040503050406030204" pitchFamily="18" charset="0"/>
              </a:rPr>
              <a:t>Comma 1</a:t>
            </a:r>
          </a:p>
          <a:p>
            <a:pPr marL="0" indent="0" algn="just">
              <a:buNone/>
            </a:pPr>
            <a:r>
              <a:rPr lang="it-IT" sz="1800" i="1" dirty="0">
                <a:solidFill>
                  <a:srgbClr val="FF0000"/>
                </a:solidFill>
                <a:effectLst/>
                <a:latin typeface="Cambria" panose="02040503050406030204" pitchFamily="18" charset="0"/>
              </a:rPr>
              <a:t>Gli affidamenti di cui alla presente Parte avvengono nel rispetto del principio di rotazione.</a:t>
            </a:r>
            <a:endParaRPr lang="it-IT" sz="1800" dirty="0">
              <a:solidFill>
                <a:srgbClr val="FF0000"/>
              </a:solidFill>
              <a:effectLst/>
              <a:latin typeface="Cambria" panose="02040503050406030204" pitchFamily="18" charset="0"/>
            </a:endParaRPr>
          </a:p>
          <a:p>
            <a:pPr marL="0" indent="0" algn="just">
              <a:buNone/>
            </a:pPr>
            <a:endParaRPr lang="it-IT" sz="1800" kern="0" dirty="0">
              <a:solidFill>
                <a:srgbClr val="4472C4"/>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indent="0" algn="just">
              <a:buNone/>
            </a:pPr>
            <a:endParaRPr lang="it-IT" sz="2000" kern="100" dirty="0">
              <a:solidFill>
                <a:srgbClr val="FF0000"/>
              </a:solidFill>
              <a:effectLst/>
              <a:latin typeface="Fira Sans" panose="020B0503050000020004" pitchFamily="34" charset="0"/>
              <a:ea typeface="Calibri" panose="020F0502020204030204" pitchFamily="34" charset="0"/>
              <a:cs typeface="Times New Roman" panose="02020603050405020304" pitchFamily="18" charset="0"/>
            </a:endParaRPr>
          </a:p>
        </p:txBody>
      </p:sp>
      <p:sp>
        <p:nvSpPr>
          <p:cNvPr id="2" name="Segnaposto piè di pagina 1">
            <a:extLst>
              <a:ext uri="{FF2B5EF4-FFF2-40B4-BE49-F238E27FC236}">
                <a16:creationId xmlns:a16="http://schemas.microsoft.com/office/drawing/2014/main" id="{B5B41013-6CFB-3AE7-7283-E06C762B1F47}"/>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6DF16F14-4CA5-71D0-C990-92AFA649A19B}"/>
              </a:ext>
            </a:extLst>
          </p:cNvPr>
          <p:cNvSpPr>
            <a:spLocks noGrp="1"/>
          </p:cNvSpPr>
          <p:nvPr>
            <p:ph type="dt" sz="half" idx="10"/>
          </p:nvPr>
        </p:nvSpPr>
        <p:spPr/>
        <p:txBody>
          <a:bodyPr/>
          <a:lstStyle/>
          <a:p>
            <a:fld id="{98D36FC6-77B2-0F44-A065-DE32FB4DE06E}" type="datetime1">
              <a:rPr lang="it-IT" smtClean="0"/>
              <a:t>22/04/24</a:t>
            </a:fld>
            <a:endParaRPr lang="it-IT"/>
          </a:p>
        </p:txBody>
      </p:sp>
      <p:sp>
        <p:nvSpPr>
          <p:cNvPr id="7" name="Segnaposto numero diapositiva 6">
            <a:extLst>
              <a:ext uri="{FF2B5EF4-FFF2-40B4-BE49-F238E27FC236}">
                <a16:creationId xmlns:a16="http://schemas.microsoft.com/office/drawing/2014/main" id="{5713173E-90EC-C53B-F5D3-2009F3CBE68A}"/>
              </a:ext>
            </a:extLst>
          </p:cNvPr>
          <p:cNvSpPr>
            <a:spLocks noGrp="1"/>
          </p:cNvSpPr>
          <p:nvPr>
            <p:ph type="sldNum" sz="quarter" idx="12"/>
          </p:nvPr>
        </p:nvSpPr>
        <p:spPr/>
        <p:txBody>
          <a:bodyPr/>
          <a:lstStyle/>
          <a:p>
            <a:fld id="{2D461169-DEB1-6E45-A2CA-B6D74FF9440F}" type="slidenum">
              <a:rPr lang="it-IT" smtClean="0"/>
              <a:t>9</a:t>
            </a:fld>
            <a:endParaRPr lang="it-IT"/>
          </a:p>
        </p:txBody>
      </p:sp>
    </p:spTree>
    <p:extLst>
      <p:ext uri="{BB962C8B-B14F-4D97-AF65-F5344CB8AC3E}">
        <p14:creationId xmlns:p14="http://schemas.microsoft.com/office/powerpoint/2010/main" val="4047932799"/>
      </p:ext>
    </p:extLst>
  </p:cSld>
  <p:clrMapOvr>
    <a:masterClrMapping/>
  </p:clrMapOvr>
  <p:transition spd="slow">
    <p:push dir="u"/>
  </p:transition>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5393</TotalTime>
  <Words>5081</Words>
  <Application>Microsoft Macintosh PowerPoint</Application>
  <PresentationFormat>Widescreen</PresentationFormat>
  <Paragraphs>703</Paragraphs>
  <Slides>42</Slides>
  <Notes>0</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42</vt:i4>
      </vt:variant>
    </vt:vector>
  </HeadingPairs>
  <TitlesOfParts>
    <vt:vector size="51" baseType="lpstr">
      <vt:lpstr>Arial</vt:lpstr>
      <vt:lpstr>Calibri</vt:lpstr>
      <vt:lpstr>Calibri Light</vt:lpstr>
      <vt:lpstr>Cambria</vt:lpstr>
      <vt:lpstr>Fira Sans</vt:lpstr>
      <vt:lpstr>Garamond</vt:lpstr>
      <vt:lpstr>Helvetica</vt:lpstr>
      <vt:lpstr>Times New Roman</vt:lpstr>
      <vt:lpstr>Tema di Office</vt:lpstr>
      <vt:lpstr>D.Lgs. 36/2023 Libro II Dell’appalto  Parte II Dei contratti di importo inferiore alle soglie europee</vt:lpstr>
      <vt:lpstr>Sintesi dell’impostazione del CCP</vt:lpstr>
      <vt:lpstr>Sintesi dell’impostazione del CCP</vt:lpstr>
      <vt:lpstr>Art. 48 Disciplina comune per i contratti sottosoglia</vt:lpstr>
      <vt:lpstr>Art. 48 Disciplina comune per i contratti sottosoglia</vt:lpstr>
      <vt:lpstr>Art. 48 Disciplina comune per i contratti sottosoglia</vt:lpstr>
      <vt:lpstr>Art. 48 Disciplina comune per i contratti sottosoglia</vt:lpstr>
      <vt:lpstr>Art. 48 Disciplina comune per i contratti sottosoglia</vt:lpstr>
      <vt:lpstr>Art. 49 Il principio di rotazione</vt:lpstr>
      <vt:lpstr>Art. 49 Il principio di rotazione</vt:lpstr>
      <vt:lpstr>Art. 49 Il principio di rotazione</vt:lpstr>
      <vt:lpstr>Art. 49 Il principio di rotazione - giurisprudenza</vt:lpstr>
      <vt:lpstr>Art. 49 Il principio di rotazione - giurisprudenza</vt:lpstr>
      <vt:lpstr>Art. 49 Il principio di rotazione - giurisprudenza</vt:lpstr>
      <vt:lpstr>Art. 49 Il principio di rotazione - giurisprudenza</vt:lpstr>
      <vt:lpstr>Art. 49 Il principio di rotazione - giurisprudenza</vt:lpstr>
      <vt:lpstr>Art. 49 Il principio di rotazione - giurisprudenza</vt:lpstr>
      <vt:lpstr>Art. 49 Il principio di rotazione - giurisprudenza</vt:lpstr>
      <vt:lpstr>Art. 49 Il principio di rotazione</vt:lpstr>
      <vt:lpstr>Art. 50 Procedure per l’affidamento</vt:lpstr>
      <vt:lpstr>Art. 50 Procedure per l’affidamento</vt:lpstr>
      <vt:lpstr>Art. 50 Procedure per l’affidamento</vt:lpstr>
      <vt:lpstr>Art. 50 Procedure per l’affidamento</vt:lpstr>
      <vt:lpstr>Art. 50 Procedure per l’affidamento</vt:lpstr>
      <vt:lpstr>Art. 50 Procedure per l’affidamento</vt:lpstr>
      <vt:lpstr>Art. 50 Procedure per l’affidamento</vt:lpstr>
      <vt:lpstr>Art. 50 Procedure per l’affidamento</vt:lpstr>
      <vt:lpstr>Art. 50 Procedure per l’affidamento</vt:lpstr>
      <vt:lpstr>Art. 50 Procedure per l’affidamento </vt:lpstr>
      <vt:lpstr>Art. 50 Procedure per l’affidamento</vt:lpstr>
      <vt:lpstr>Art. 50 Procedure per l’affidamento - Allegato II.1</vt:lpstr>
      <vt:lpstr>Art. 50 Procedure per l’affidamento - Allegato II.1</vt:lpstr>
      <vt:lpstr>Art. 51 Commissione giudicatrice</vt:lpstr>
      <vt:lpstr>Art. 52 Controllo requisiti</vt:lpstr>
      <vt:lpstr>Art. 53 Garanzie provvisorie e definitive – Deroga all’art. 106</vt:lpstr>
      <vt:lpstr>Art. 53 Garanzie provvisorie e definitive</vt:lpstr>
      <vt:lpstr>Art. 54 Offerte anomale – Deroga all’art. 110</vt:lpstr>
      <vt:lpstr>Art. 54 Offerte anomale</vt:lpstr>
      <vt:lpstr>Art. 54 Offerte anomale</vt:lpstr>
      <vt:lpstr>Art. 54 Offerte anomale</vt:lpstr>
      <vt:lpstr>Art. 55 termini dilatori - I termini ordinari della procedure</vt:lpstr>
      <vt:lpstr>Art. 55 Termini dilatori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Luca Manetti</dc:creator>
  <cp:lastModifiedBy>Luca Manetti</cp:lastModifiedBy>
  <cp:revision>104</cp:revision>
  <dcterms:created xsi:type="dcterms:W3CDTF">2023-06-12T08:25:46Z</dcterms:created>
  <dcterms:modified xsi:type="dcterms:W3CDTF">2024-04-22T10:38:38Z</dcterms:modified>
</cp:coreProperties>
</file>