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256" r:id="rId2"/>
    <p:sldId id="313" r:id="rId3"/>
    <p:sldId id="337" r:id="rId4"/>
    <p:sldId id="257" r:id="rId5"/>
    <p:sldId id="283" r:id="rId6"/>
    <p:sldId id="356" r:id="rId7"/>
    <p:sldId id="338" r:id="rId8"/>
    <p:sldId id="355" r:id="rId9"/>
    <p:sldId id="282" r:id="rId10"/>
    <p:sldId id="316" r:id="rId11"/>
    <p:sldId id="328" r:id="rId12"/>
    <p:sldId id="339" r:id="rId13"/>
    <p:sldId id="329" r:id="rId14"/>
    <p:sldId id="330" r:id="rId15"/>
    <p:sldId id="327" r:id="rId16"/>
    <p:sldId id="378" r:id="rId17"/>
    <p:sldId id="377" r:id="rId18"/>
    <p:sldId id="376" r:id="rId19"/>
    <p:sldId id="322" r:id="rId20"/>
    <p:sldId id="317" r:id="rId21"/>
    <p:sldId id="318" r:id="rId22"/>
    <p:sldId id="319" r:id="rId23"/>
    <p:sldId id="320" r:id="rId24"/>
    <p:sldId id="321" r:id="rId25"/>
    <p:sldId id="284" r:id="rId26"/>
    <p:sldId id="323" r:id="rId27"/>
    <p:sldId id="324" r:id="rId28"/>
    <p:sldId id="325" r:id="rId29"/>
    <p:sldId id="326" r:id="rId30"/>
    <p:sldId id="331" r:id="rId31"/>
    <p:sldId id="334" r:id="rId32"/>
    <p:sldId id="344" r:id="rId33"/>
    <p:sldId id="345" r:id="rId34"/>
    <p:sldId id="332" r:id="rId35"/>
    <p:sldId id="340" r:id="rId36"/>
    <p:sldId id="333" r:id="rId37"/>
    <p:sldId id="335" r:id="rId38"/>
    <p:sldId id="336" r:id="rId39"/>
    <p:sldId id="341" r:id="rId40"/>
    <p:sldId id="374" r:id="rId41"/>
    <p:sldId id="342" r:id="rId42"/>
    <p:sldId id="343" r:id="rId43"/>
    <p:sldId id="346" r:id="rId44"/>
    <p:sldId id="365" r:id="rId45"/>
    <p:sldId id="366" r:id="rId46"/>
    <p:sldId id="348" r:id="rId47"/>
    <p:sldId id="347" r:id="rId48"/>
    <p:sldId id="349" r:id="rId49"/>
    <p:sldId id="371" r:id="rId50"/>
    <p:sldId id="372" r:id="rId51"/>
    <p:sldId id="373" r:id="rId52"/>
    <p:sldId id="375" r:id="rId53"/>
    <p:sldId id="370" r:id="rId54"/>
    <p:sldId id="350" r:id="rId55"/>
    <p:sldId id="351" r:id="rId56"/>
    <p:sldId id="352" r:id="rId57"/>
    <p:sldId id="353" r:id="rId58"/>
    <p:sldId id="354" r:id="rId59"/>
    <p:sldId id="357" r:id="rId60"/>
    <p:sldId id="358" r:id="rId61"/>
    <p:sldId id="362" r:id="rId62"/>
    <p:sldId id="363" r:id="rId63"/>
    <p:sldId id="364" r:id="rId64"/>
    <p:sldId id="359" r:id="rId65"/>
    <p:sldId id="360" r:id="rId66"/>
    <p:sldId id="361" r:id="rId67"/>
    <p:sldId id="367" r:id="rId68"/>
    <p:sldId id="369" r:id="rId69"/>
    <p:sldId id="368" r:id="rId70"/>
    <p:sldId id="261" r:id="rId71"/>
    <p:sldId id="308" r:id="rId7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3"/>
    <p:restoredTop sz="94712"/>
  </p:normalViewPr>
  <p:slideViewPr>
    <p:cSldViewPr snapToGrid="0" snapToObjects="1">
      <p:cViewPr varScale="1">
        <p:scale>
          <a:sx n="102" d="100"/>
          <a:sy n="102" d="100"/>
        </p:scale>
        <p:origin x="424"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A0364DA-ACAE-1C46-A736-2605E25B3F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76C062AC-911F-0E4C-A2A3-1D0E98D069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CFC72-4D62-D64F-93B4-6DA8E2C1EF9E}" type="datetimeFigureOut">
              <a:rPr lang="it-IT" smtClean="0"/>
              <a:t>08/11/23</a:t>
            </a:fld>
            <a:endParaRPr lang="it-IT"/>
          </a:p>
        </p:txBody>
      </p:sp>
      <p:sp>
        <p:nvSpPr>
          <p:cNvPr id="4" name="Segnaposto piè di pagina 3">
            <a:extLst>
              <a:ext uri="{FF2B5EF4-FFF2-40B4-BE49-F238E27FC236}">
                <a16:creationId xmlns:a16="http://schemas.microsoft.com/office/drawing/2014/main" id="{24ADA378-2B15-224F-9479-DF32527B8D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D59C3B4-CA1E-6F49-90EB-C8A9526B7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2BEC9-CB2C-954B-84C8-2F2F22237EF0}" type="slidenum">
              <a:rPr lang="it-IT" smtClean="0"/>
              <a:t>‹N›</a:t>
            </a:fld>
            <a:endParaRPr lang="it-IT"/>
          </a:p>
        </p:txBody>
      </p:sp>
    </p:spTree>
    <p:extLst>
      <p:ext uri="{BB962C8B-B14F-4D97-AF65-F5344CB8AC3E}">
        <p14:creationId xmlns:p14="http://schemas.microsoft.com/office/powerpoint/2010/main" val="2589428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C0096-531E-F34E-B45B-5AED9D918069}" type="datetimeFigureOut">
              <a:rPr lang="it-IT" smtClean="0"/>
              <a:t>08/11/23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400B-AC3A-3048-8283-EC300A77A60C}" type="slidenum">
              <a:rPr lang="it-IT" smtClean="0"/>
              <a:t>‹N›</a:t>
            </a:fld>
            <a:endParaRPr lang="it-IT"/>
          </a:p>
        </p:txBody>
      </p:sp>
    </p:spTree>
    <p:extLst>
      <p:ext uri="{BB962C8B-B14F-4D97-AF65-F5344CB8AC3E}">
        <p14:creationId xmlns:p14="http://schemas.microsoft.com/office/powerpoint/2010/main" val="33679527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0E400B-AC3A-3048-8283-EC300A77A60C}" type="slidenum">
              <a:rPr lang="it-IT" smtClean="0"/>
              <a:t>1</a:t>
            </a:fld>
            <a:endParaRPr lang="it-IT"/>
          </a:p>
        </p:txBody>
      </p:sp>
    </p:spTree>
    <p:extLst>
      <p:ext uri="{BB962C8B-B14F-4D97-AF65-F5344CB8AC3E}">
        <p14:creationId xmlns:p14="http://schemas.microsoft.com/office/powerpoint/2010/main" val="258129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0E400B-AC3A-3048-8283-EC300A77A60C}" type="slidenum">
              <a:rPr lang="it-IT" smtClean="0"/>
              <a:t>2</a:t>
            </a:fld>
            <a:endParaRPr lang="it-IT"/>
          </a:p>
        </p:txBody>
      </p:sp>
    </p:spTree>
    <p:extLst>
      <p:ext uri="{BB962C8B-B14F-4D97-AF65-F5344CB8AC3E}">
        <p14:creationId xmlns:p14="http://schemas.microsoft.com/office/powerpoint/2010/main" val="110588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0E400B-AC3A-3048-8283-EC300A77A60C}" type="slidenum">
              <a:rPr lang="it-IT" smtClean="0"/>
              <a:t>71</a:t>
            </a:fld>
            <a:endParaRPr lang="it-IT"/>
          </a:p>
        </p:txBody>
      </p:sp>
    </p:spTree>
    <p:extLst>
      <p:ext uri="{BB962C8B-B14F-4D97-AF65-F5344CB8AC3E}">
        <p14:creationId xmlns:p14="http://schemas.microsoft.com/office/powerpoint/2010/main" val="250462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6D599D-DDAD-3B47-A5D8-260FCF5F5D2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15ECD79-E8C8-4B4B-928A-EE7E61833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502451F-1811-8647-BF46-44C62A5D1E71}"/>
              </a:ext>
            </a:extLst>
          </p:cNvPr>
          <p:cNvSpPr>
            <a:spLocks noGrp="1"/>
          </p:cNvSpPr>
          <p:nvPr>
            <p:ph type="dt" sz="half" idx="10"/>
          </p:nvPr>
        </p:nvSpPr>
        <p:spPr/>
        <p:txBody>
          <a:bodyPr/>
          <a:lstStyle/>
          <a:p>
            <a:fld id="{0947B20F-472C-9C4D-BBFC-355C6CF62219}" type="datetime1">
              <a:rPr lang="it-IT" smtClean="0"/>
              <a:t>08/11/23</a:t>
            </a:fld>
            <a:endParaRPr lang="it-IT"/>
          </a:p>
        </p:txBody>
      </p:sp>
      <p:sp>
        <p:nvSpPr>
          <p:cNvPr id="5" name="Segnaposto piè di pagina 4">
            <a:extLst>
              <a:ext uri="{FF2B5EF4-FFF2-40B4-BE49-F238E27FC236}">
                <a16:creationId xmlns:a16="http://schemas.microsoft.com/office/drawing/2014/main" id="{0999D3F5-EE18-4347-BA86-714A1C926F5F}"/>
              </a:ext>
            </a:extLst>
          </p:cNvPr>
          <p:cNvSpPr>
            <a:spLocks noGrp="1"/>
          </p:cNvSpPr>
          <p:nvPr>
            <p:ph type="ftr" sz="quarter" idx="11"/>
          </p:nvPr>
        </p:nvSpPr>
        <p:spPr/>
        <p:txBody>
          <a:bodyPr/>
          <a:lstStyle/>
          <a:p>
            <a:r>
              <a:rPr lang="it-IT"/>
              <a:t>BGLV &amp; Partners®</a:t>
            </a:r>
          </a:p>
        </p:txBody>
      </p:sp>
      <p:sp>
        <p:nvSpPr>
          <p:cNvPr id="6" name="Segnaposto numero diapositiva 5">
            <a:extLst>
              <a:ext uri="{FF2B5EF4-FFF2-40B4-BE49-F238E27FC236}">
                <a16:creationId xmlns:a16="http://schemas.microsoft.com/office/drawing/2014/main" id="{E66D9F2F-B1EC-E940-8FB3-04B0720B6BBA}"/>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282157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F7CED-010A-9F46-8E97-62C5383183E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4A5B019-9B8B-6247-8EE0-9F678B22D947}"/>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72ACC05-4352-474D-9DF3-77D7F3168FF7}"/>
              </a:ext>
            </a:extLst>
          </p:cNvPr>
          <p:cNvSpPr>
            <a:spLocks noGrp="1"/>
          </p:cNvSpPr>
          <p:nvPr>
            <p:ph type="dt" sz="half" idx="10"/>
          </p:nvPr>
        </p:nvSpPr>
        <p:spPr/>
        <p:txBody>
          <a:bodyPr/>
          <a:lstStyle/>
          <a:p>
            <a:fld id="{73634CD1-80B1-6A48-B414-9AE3F74CD5D0}" type="datetime1">
              <a:rPr lang="it-IT" smtClean="0"/>
              <a:t>08/11/23</a:t>
            </a:fld>
            <a:endParaRPr lang="it-IT"/>
          </a:p>
        </p:txBody>
      </p:sp>
      <p:sp>
        <p:nvSpPr>
          <p:cNvPr id="5" name="Segnaposto piè di pagina 4">
            <a:extLst>
              <a:ext uri="{FF2B5EF4-FFF2-40B4-BE49-F238E27FC236}">
                <a16:creationId xmlns:a16="http://schemas.microsoft.com/office/drawing/2014/main" id="{4A998293-9C39-3546-858C-A0E7DAD3C3F0}"/>
              </a:ext>
            </a:extLst>
          </p:cNvPr>
          <p:cNvSpPr>
            <a:spLocks noGrp="1"/>
          </p:cNvSpPr>
          <p:nvPr>
            <p:ph type="ftr" sz="quarter" idx="11"/>
          </p:nvPr>
        </p:nvSpPr>
        <p:spPr/>
        <p:txBody>
          <a:bodyPr/>
          <a:lstStyle/>
          <a:p>
            <a:r>
              <a:rPr lang="it-IT"/>
              <a:t>BGLV &amp; Partners®</a:t>
            </a:r>
          </a:p>
        </p:txBody>
      </p:sp>
      <p:sp>
        <p:nvSpPr>
          <p:cNvPr id="6" name="Segnaposto numero diapositiva 5">
            <a:extLst>
              <a:ext uri="{FF2B5EF4-FFF2-40B4-BE49-F238E27FC236}">
                <a16:creationId xmlns:a16="http://schemas.microsoft.com/office/drawing/2014/main" id="{8F26D5AC-B237-ED44-96E1-97759F9D0D6F}"/>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297041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0351C92-2B4C-6B44-B777-FE73546AEF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C315436-D5FC-984E-85E3-9E31754DD230}"/>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656FEB7-8C4A-7941-9EBA-5E92885D1F50}"/>
              </a:ext>
            </a:extLst>
          </p:cNvPr>
          <p:cNvSpPr>
            <a:spLocks noGrp="1"/>
          </p:cNvSpPr>
          <p:nvPr>
            <p:ph type="dt" sz="half" idx="10"/>
          </p:nvPr>
        </p:nvSpPr>
        <p:spPr/>
        <p:txBody>
          <a:bodyPr/>
          <a:lstStyle/>
          <a:p>
            <a:fld id="{9CF2021A-DC1C-0D4F-B9E2-5E1699726B19}" type="datetime1">
              <a:rPr lang="it-IT" smtClean="0"/>
              <a:t>08/11/23</a:t>
            </a:fld>
            <a:endParaRPr lang="it-IT"/>
          </a:p>
        </p:txBody>
      </p:sp>
      <p:sp>
        <p:nvSpPr>
          <p:cNvPr id="5" name="Segnaposto piè di pagina 4">
            <a:extLst>
              <a:ext uri="{FF2B5EF4-FFF2-40B4-BE49-F238E27FC236}">
                <a16:creationId xmlns:a16="http://schemas.microsoft.com/office/drawing/2014/main" id="{E49B592B-07A4-1545-A10E-9DB6E85CD9A8}"/>
              </a:ext>
            </a:extLst>
          </p:cNvPr>
          <p:cNvSpPr>
            <a:spLocks noGrp="1"/>
          </p:cNvSpPr>
          <p:nvPr>
            <p:ph type="ftr" sz="quarter" idx="11"/>
          </p:nvPr>
        </p:nvSpPr>
        <p:spPr/>
        <p:txBody>
          <a:bodyPr/>
          <a:lstStyle/>
          <a:p>
            <a:r>
              <a:rPr lang="it-IT"/>
              <a:t>BGLV &amp; Partners®</a:t>
            </a:r>
          </a:p>
        </p:txBody>
      </p:sp>
      <p:sp>
        <p:nvSpPr>
          <p:cNvPr id="6" name="Segnaposto numero diapositiva 5">
            <a:extLst>
              <a:ext uri="{FF2B5EF4-FFF2-40B4-BE49-F238E27FC236}">
                <a16:creationId xmlns:a16="http://schemas.microsoft.com/office/drawing/2014/main" id="{1026AFD8-FD66-564D-B8B8-0B2EF4BA81E7}"/>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53460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0D9104-7162-3E47-8F59-1F57990DDC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192B123-F383-4845-A43D-9F0D3A021B5E}"/>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6F290A7-8098-294F-B879-DB9B528E5B2F}"/>
              </a:ext>
            </a:extLst>
          </p:cNvPr>
          <p:cNvSpPr>
            <a:spLocks noGrp="1"/>
          </p:cNvSpPr>
          <p:nvPr>
            <p:ph type="dt" sz="half" idx="10"/>
          </p:nvPr>
        </p:nvSpPr>
        <p:spPr/>
        <p:txBody>
          <a:bodyPr/>
          <a:lstStyle/>
          <a:p>
            <a:fld id="{036746AE-7D57-A24B-A75A-58B6E5D8C074}" type="datetime1">
              <a:rPr lang="it-IT" smtClean="0"/>
              <a:t>08/11/23</a:t>
            </a:fld>
            <a:endParaRPr lang="it-IT"/>
          </a:p>
        </p:txBody>
      </p:sp>
      <p:sp>
        <p:nvSpPr>
          <p:cNvPr id="5" name="Segnaposto piè di pagina 4">
            <a:extLst>
              <a:ext uri="{FF2B5EF4-FFF2-40B4-BE49-F238E27FC236}">
                <a16:creationId xmlns:a16="http://schemas.microsoft.com/office/drawing/2014/main" id="{71B85421-9C54-5240-8A06-03B9CCDC3165}"/>
              </a:ext>
            </a:extLst>
          </p:cNvPr>
          <p:cNvSpPr>
            <a:spLocks noGrp="1"/>
          </p:cNvSpPr>
          <p:nvPr>
            <p:ph type="ftr" sz="quarter" idx="11"/>
          </p:nvPr>
        </p:nvSpPr>
        <p:spPr/>
        <p:txBody>
          <a:bodyPr/>
          <a:lstStyle/>
          <a:p>
            <a:r>
              <a:rPr lang="it-IT"/>
              <a:t>BGLV &amp; Partners®</a:t>
            </a:r>
          </a:p>
        </p:txBody>
      </p:sp>
      <p:sp>
        <p:nvSpPr>
          <p:cNvPr id="6" name="Segnaposto numero diapositiva 5">
            <a:extLst>
              <a:ext uri="{FF2B5EF4-FFF2-40B4-BE49-F238E27FC236}">
                <a16:creationId xmlns:a16="http://schemas.microsoft.com/office/drawing/2014/main" id="{7F9E11F2-1B34-984A-BC94-E24615FB7CA1}"/>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147756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F081B-CE54-4B40-99CC-F0D12AC26AD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470A59F-C98B-5C41-A52D-B075A9E3C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BD2543C-5D29-8147-9F53-9EC29B7FBDA7}"/>
              </a:ext>
            </a:extLst>
          </p:cNvPr>
          <p:cNvSpPr>
            <a:spLocks noGrp="1"/>
          </p:cNvSpPr>
          <p:nvPr>
            <p:ph type="dt" sz="half" idx="10"/>
          </p:nvPr>
        </p:nvSpPr>
        <p:spPr/>
        <p:txBody>
          <a:bodyPr/>
          <a:lstStyle/>
          <a:p>
            <a:fld id="{496031C4-72AB-1A44-A87A-309D4D855938}" type="datetime1">
              <a:rPr lang="it-IT" smtClean="0"/>
              <a:t>08/11/23</a:t>
            </a:fld>
            <a:endParaRPr lang="it-IT"/>
          </a:p>
        </p:txBody>
      </p:sp>
      <p:sp>
        <p:nvSpPr>
          <p:cNvPr id="5" name="Segnaposto piè di pagina 4">
            <a:extLst>
              <a:ext uri="{FF2B5EF4-FFF2-40B4-BE49-F238E27FC236}">
                <a16:creationId xmlns:a16="http://schemas.microsoft.com/office/drawing/2014/main" id="{AF839FB0-A055-6345-9CD0-303B10FA2752}"/>
              </a:ext>
            </a:extLst>
          </p:cNvPr>
          <p:cNvSpPr>
            <a:spLocks noGrp="1"/>
          </p:cNvSpPr>
          <p:nvPr>
            <p:ph type="ftr" sz="quarter" idx="11"/>
          </p:nvPr>
        </p:nvSpPr>
        <p:spPr/>
        <p:txBody>
          <a:bodyPr/>
          <a:lstStyle/>
          <a:p>
            <a:r>
              <a:rPr lang="it-IT"/>
              <a:t>BGLV &amp; Partners®</a:t>
            </a:r>
          </a:p>
        </p:txBody>
      </p:sp>
      <p:sp>
        <p:nvSpPr>
          <p:cNvPr id="6" name="Segnaposto numero diapositiva 5">
            <a:extLst>
              <a:ext uri="{FF2B5EF4-FFF2-40B4-BE49-F238E27FC236}">
                <a16:creationId xmlns:a16="http://schemas.microsoft.com/office/drawing/2014/main" id="{788820F5-D566-BC40-BA6D-C046324F3F29}"/>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276913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DD1D0-C004-7844-B777-E6851F895E0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2A016C6-D6A7-E840-A1B8-0944C7CE9666}"/>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255B789F-2D1F-984E-A1B4-BBA4824B54DE}"/>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5FEED8C-040F-844B-B70F-F375102B2F15}"/>
              </a:ext>
            </a:extLst>
          </p:cNvPr>
          <p:cNvSpPr>
            <a:spLocks noGrp="1"/>
          </p:cNvSpPr>
          <p:nvPr>
            <p:ph type="dt" sz="half" idx="10"/>
          </p:nvPr>
        </p:nvSpPr>
        <p:spPr/>
        <p:txBody>
          <a:bodyPr/>
          <a:lstStyle/>
          <a:p>
            <a:fld id="{46EAB6F2-730A-564A-8885-21738B46612D}" type="datetime1">
              <a:rPr lang="it-IT" smtClean="0"/>
              <a:t>08/11/23</a:t>
            </a:fld>
            <a:endParaRPr lang="it-IT"/>
          </a:p>
        </p:txBody>
      </p:sp>
      <p:sp>
        <p:nvSpPr>
          <p:cNvPr id="6" name="Segnaposto piè di pagina 5">
            <a:extLst>
              <a:ext uri="{FF2B5EF4-FFF2-40B4-BE49-F238E27FC236}">
                <a16:creationId xmlns:a16="http://schemas.microsoft.com/office/drawing/2014/main" id="{EB2285BC-8879-D34B-8519-324152FD1FE0}"/>
              </a:ext>
            </a:extLst>
          </p:cNvPr>
          <p:cNvSpPr>
            <a:spLocks noGrp="1"/>
          </p:cNvSpPr>
          <p:nvPr>
            <p:ph type="ftr" sz="quarter" idx="11"/>
          </p:nvPr>
        </p:nvSpPr>
        <p:spPr/>
        <p:txBody>
          <a:bodyPr/>
          <a:lstStyle/>
          <a:p>
            <a:r>
              <a:rPr lang="it-IT"/>
              <a:t>BGLV &amp; Partners®</a:t>
            </a:r>
          </a:p>
        </p:txBody>
      </p:sp>
      <p:sp>
        <p:nvSpPr>
          <p:cNvPr id="7" name="Segnaposto numero diapositiva 6">
            <a:extLst>
              <a:ext uri="{FF2B5EF4-FFF2-40B4-BE49-F238E27FC236}">
                <a16:creationId xmlns:a16="http://schemas.microsoft.com/office/drawing/2014/main" id="{B448F56E-AF54-3E47-B85B-69EB54E38DBE}"/>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139722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8E1792-6F3F-6049-B029-5F545378BFE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48ED8EF-5B89-D242-8AA2-2313027D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7D937E7-27E1-4846-A7C2-54798243ED6F}"/>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E76CAC49-BAB0-C249-A62C-9F2F9AFCE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B508BAA7-3717-294E-A61E-675CD73F58EF}"/>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10C194E-E235-D14B-A842-16C2877CE4C4}"/>
              </a:ext>
            </a:extLst>
          </p:cNvPr>
          <p:cNvSpPr>
            <a:spLocks noGrp="1"/>
          </p:cNvSpPr>
          <p:nvPr>
            <p:ph type="dt" sz="half" idx="10"/>
          </p:nvPr>
        </p:nvSpPr>
        <p:spPr/>
        <p:txBody>
          <a:bodyPr/>
          <a:lstStyle/>
          <a:p>
            <a:fld id="{4BB94AE8-5666-4642-905A-4A25BE9A8938}" type="datetime1">
              <a:rPr lang="it-IT" smtClean="0"/>
              <a:t>08/11/23</a:t>
            </a:fld>
            <a:endParaRPr lang="it-IT"/>
          </a:p>
        </p:txBody>
      </p:sp>
      <p:sp>
        <p:nvSpPr>
          <p:cNvPr id="8" name="Segnaposto piè di pagina 7">
            <a:extLst>
              <a:ext uri="{FF2B5EF4-FFF2-40B4-BE49-F238E27FC236}">
                <a16:creationId xmlns:a16="http://schemas.microsoft.com/office/drawing/2014/main" id="{8E0AEC97-2F99-0748-BC87-9C62294E2A24}"/>
              </a:ext>
            </a:extLst>
          </p:cNvPr>
          <p:cNvSpPr>
            <a:spLocks noGrp="1"/>
          </p:cNvSpPr>
          <p:nvPr>
            <p:ph type="ftr" sz="quarter" idx="11"/>
          </p:nvPr>
        </p:nvSpPr>
        <p:spPr/>
        <p:txBody>
          <a:bodyPr/>
          <a:lstStyle/>
          <a:p>
            <a:r>
              <a:rPr lang="it-IT"/>
              <a:t>BGLV &amp; Partners®</a:t>
            </a:r>
          </a:p>
        </p:txBody>
      </p:sp>
      <p:sp>
        <p:nvSpPr>
          <p:cNvPr id="9" name="Segnaposto numero diapositiva 8">
            <a:extLst>
              <a:ext uri="{FF2B5EF4-FFF2-40B4-BE49-F238E27FC236}">
                <a16:creationId xmlns:a16="http://schemas.microsoft.com/office/drawing/2014/main" id="{F5BAEE81-CACD-0142-BEEA-97470B2830B4}"/>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245445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DBDFFD-DEFB-B34E-8B2F-643A5EE0F29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3C45A69-2B4C-FA4F-94F0-D83FFCB1D294}"/>
              </a:ext>
            </a:extLst>
          </p:cNvPr>
          <p:cNvSpPr>
            <a:spLocks noGrp="1"/>
          </p:cNvSpPr>
          <p:nvPr>
            <p:ph type="dt" sz="half" idx="10"/>
          </p:nvPr>
        </p:nvSpPr>
        <p:spPr/>
        <p:txBody>
          <a:bodyPr/>
          <a:lstStyle/>
          <a:p>
            <a:fld id="{9B2C84A4-DE97-954F-B91F-FF863588E526}" type="datetime1">
              <a:rPr lang="it-IT" smtClean="0"/>
              <a:t>08/11/23</a:t>
            </a:fld>
            <a:endParaRPr lang="it-IT"/>
          </a:p>
        </p:txBody>
      </p:sp>
      <p:sp>
        <p:nvSpPr>
          <p:cNvPr id="4" name="Segnaposto piè di pagina 3">
            <a:extLst>
              <a:ext uri="{FF2B5EF4-FFF2-40B4-BE49-F238E27FC236}">
                <a16:creationId xmlns:a16="http://schemas.microsoft.com/office/drawing/2014/main" id="{B88E919D-4EDB-3E47-9178-EF864868F919}"/>
              </a:ext>
            </a:extLst>
          </p:cNvPr>
          <p:cNvSpPr>
            <a:spLocks noGrp="1"/>
          </p:cNvSpPr>
          <p:nvPr>
            <p:ph type="ftr" sz="quarter" idx="11"/>
          </p:nvPr>
        </p:nvSpPr>
        <p:spPr/>
        <p:txBody>
          <a:bodyPr/>
          <a:lstStyle/>
          <a:p>
            <a:r>
              <a:rPr lang="it-IT"/>
              <a:t>BGLV &amp; Partners®</a:t>
            </a:r>
          </a:p>
        </p:txBody>
      </p:sp>
      <p:sp>
        <p:nvSpPr>
          <p:cNvPr id="5" name="Segnaposto numero diapositiva 4">
            <a:extLst>
              <a:ext uri="{FF2B5EF4-FFF2-40B4-BE49-F238E27FC236}">
                <a16:creationId xmlns:a16="http://schemas.microsoft.com/office/drawing/2014/main" id="{6A50BA7A-2767-6A46-AC9E-62E3996F067D}"/>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129039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865CC4B-2D9C-E648-B4A5-21B6FAA33675}"/>
              </a:ext>
            </a:extLst>
          </p:cNvPr>
          <p:cNvSpPr>
            <a:spLocks noGrp="1"/>
          </p:cNvSpPr>
          <p:nvPr>
            <p:ph type="dt" sz="half" idx="10"/>
          </p:nvPr>
        </p:nvSpPr>
        <p:spPr/>
        <p:txBody>
          <a:bodyPr/>
          <a:lstStyle/>
          <a:p>
            <a:fld id="{790118B2-4B05-4F42-9A4C-775DB8540209}" type="datetime1">
              <a:rPr lang="it-IT" smtClean="0"/>
              <a:t>08/11/23</a:t>
            </a:fld>
            <a:endParaRPr lang="it-IT"/>
          </a:p>
        </p:txBody>
      </p:sp>
      <p:sp>
        <p:nvSpPr>
          <p:cNvPr id="3" name="Segnaposto piè di pagina 2">
            <a:extLst>
              <a:ext uri="{FF2B5EF4-FFF2-40B4-BE49-F238E27FC236}">
                <a16:creationId xmlns:a16="http://schemas.microsoft.com/office/drawing/2014/main" id="{502EE4B4-AB9C-4949-97C4-BE131429CFE2}"/>
              </a:ext>
            </a:extLst>
          </p:cNvPr>
          <p:cNvSpPr>
            <a:spLocks noGrp="1"/>
          </p:cNvSpPr>
          <p:nvPr>
            <p:ph type="ftr" sz="quarter" idx="11"/>
          </p:nvPr>
        </p:nvSpPr>
        <p:spPr/>
        <p:txBody>
          <a:bodyPr/>
          <a:lstStyle/>
          <a:p>
            <a:r>
              <a:rPr lang="it-IT"/>
              <a:t>BGLV &amp; Partners®</a:t>
            </a:r>
          </a:p>
        </p:txBody>
      </p:sp>
      <p:sp>
        <p:nvSpPr>
          <p:cNvPr id="4" name="Segnaposto numero diapositiva 3">
            <a:extLst>
              <a:ext uri="{FF2B5EF4-FFF2-40B4-BE49-F238E27FC236}">
                <a16:creationId xmlns:a16="http://schemas.microsoft.com/office/drawing/2014/main" id="{8F08529A-888E-F94B-8D5D-8971426CFB49}"/>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44692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52F5B1-8C5E-4D49-B346-1C53C68562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68EE4F1-A3F5-494F-B615-14117E521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E7441F19-09A2-E64C-A5B3-C7011AFD4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10CF027-B1CB-AF4A-A48C-6CF646372815}"/>
              </a:ext>
            </a:extLst>
          </p:cNvPr>
          <p:cNvSpPr>
            <a:spLocks noGrp="1"/>
          </p:cNvSpPr>
          <p:nvPr>
            <p:ph type="dt" sz="half" idx="10"/>
          </p:nvPr>
        </p:nvSpPr>
        <p:spPr/>
        <p:txBody>
          <a:bodyPr/>
          <a:lstStyle/>
          <a:p>
            <a:fld id="{746C9040-514E-E24A-A17F-5B16F3833F32}" type="datetime1">
              <a:rPr lang="it-IT" smtClean="0"/>
              <a:t>08/11/23</a:t>
            </a:fld>
            <a:endParaRPr lang="it-IT"/>
          </a:p>
        </p:txBody>
      </p:sp>
      <p:sp>
        <p:nvSpPr>
          <p:cNvPr id="6" name="Segnaposto piè di pagina 5">
            <a:extLst>
              <a:ext uri="{FF2B5EF4-FFF2-40B4-BE49-F238E27FC236}">
                <a16:creationId xmlns:a16="http://schemas.microsoft.com/office/drawing/2014/main" id="{CF269F27-C771-F048-8749-7F7195370799}"/>
              </a:ext>
            </a:extLst>
          </p:cNvPr>
          <p:cNvSpPr>
            <a:spLocks noGrp="1"/>
          </p:cNvSpPr>
          <p:nvPr>
            <p:ph type="ftr" sz="quarter" idx="11"/>
          </p:nvPr>
        </p:nvSpPr>
        <p:spPr/>
        <p:txBody>
          <a:bodyPr/>
          <a:lstStyle/>
          <a:p>
            <a:r>
              <a:rPr lang="it-IT"/>
              <a:t>BGLV &amp; Partners®</a:t>
            </a:r>
          </a:p>
        </p:txBody>
      </p:sp>
      <p:sp>
        <p:nvSpPr>
          <p:cNvPr id="7" name="Segnaposto numero diapositiva 6">
            <a:extLst>
              <a:ext uri="{FF2B5EF4-FFF2-40B4-BE49-F238E27FC236}">
                <a16:creationId xmlns:a16="http://schemas.microsoft.com/office/drawing/2014/main" id="{6A7A9695-3F17-E64E-BFAF-7832BC6A75AA}"/>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163929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DAB89E-F26B-2940-9CC6-8EF0AB6993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E8F502-E902-F943-B216-81EAD9EB96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1D984C2-DA79-CB41-B723-611ACBBDA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0C78087-F7CA-DC46-A7AA-99579A1B1681}"/>
              </a:ext>
            </a:extLst>
          </p:cNvPr>
          <p:cNvSpPr>
            <a:spLocks noGrp="1"/>
          </p:cNvSpPr>
          <p:nvPr>
            <p:ph type="dt" sz="half" idx="10"/>
          </p:nvPr>
        </p:nvSpPr>
        <p:spPr/>
        <p:txBody>
          <a:bodyPr/>
          <a:lstStyle/>
          <a:p>
            <a:fld id="{3692F75C-101D-6549-BDB5-704C99701329}" type="datetime1">
              <a:rPr lang="it-IT" smtClean="0"/>
              <a:t>08/11/23</a:t>
            </a:fld>
            <a:endParaRPr lang="it-IT"/>
          </a:p>
        </p:txBody>
      </p:sp>
      <p:sp>
        <p:nvSpPr>
          <p:cNvPr id="6" name="Segnaposto piè di pagina 5">
            <a:extLst>
              <a:ext uri="{FF2B5EF4-FFF2-40B4-BE49-F238E27FC236}">
                <a16:creationId xmlns:a16="http://schemas.microsoft.com/office/drawing/2014/main" id="{C6E68701-CC52-3841-8CDB-8232032072FD}"/>
              </a:ext>
            </a:extLst>
          </p:cNvPr>
          <p:cNvSpPr>
            <a:spLocks noGrp="1"/>
          </p:cNvSpPr>
          <p:nvPr>
            <p:ph type="ftr" sz="quarter" idx="11"/>
          </p:nvPr>
        </p:nvSpPr>
        <p:spPr/>
        <p:txBody>
          <a:bodyPr/>
          <a:lstStyle/>
          <a:p>
            <a:r>
              <a:rPr lang="it-IT"/>
              <a:t>BGLV &amp; Partners®</a:t>
            </a:r>
          </a:p>
        </p:txBody>
      </p:sp>
      <p:sp>
        <p:nvSpPr>
          <p:cNvPr id="7" name="Segnaposto numero diapositiva 6">
            <a:extLst>
              <a:ext uri="{FF2B5EF4-FFF2-40B4-BE49-F238E27FC236}">
                <a16:creationId xmlns:a16="http://schemas.microsoft.com/office/drawing/2014/main" id="{7452E482-5D85-F040-B9FA-D3D81E752681}"/>
              </a:ext>
            </a:extLst>
          </p:cNvPr>
          <p:cNvSpPr>
            <a:spLocks noGrp="1"/>
          </p:cNvSpPr>
          <p:nvPr>
            <p:ph type="sldNum" sz="quarter" idx="12"/>
          </p:nvPr>
        </p:nvSpPr>
        <p:spPr/>
        <p:txBody>
          <a:bodyPr/>
          <a:lstStyle/>
          <a:p>
            <a:fld id="{7DD00AC0-3972-C34A-B05C-F47DFD08CD99}" type="slidenum">
              <a:rPr lang="it-IT" smtClean="0"/>
              <a:t>‹N›</a:t>
            </a:fld>
            <a:endParaRPr lang="it-IT"/>
          </a:p>
        </p:txBody>
      </p:sp>
    </p:spTree>
    <p:extLst>
      <p:ext uri="{BB962C8B-B14F-4D97-AF65-F5344CB8AC3E}">
        <p14:creationId xmlns:p14="http://schemas.microsoft.com/office/powerpoint/2010/main" val="429247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accent3">
                <a:lumMod val="0"/>
                <a:lumOff val="100000"/>
              </a:schemeClr>
            </a:gs>
            <a:gs pos="39000">
              <a:schemeClr val="accent3">
                <a:lumMod val="0"/>
                <a:lumOff val="100000"/>
                <a:alpha val="61000"/>
              </a:schemeClr>
            </a:gs>
            <a:gs pos="7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8053E41-593F-0E48-ABDB-66083EDDCD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077B4C-AE5A-B34D-A5A3-DDB279124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C99964D-D24A-9544-8EF1-BF82D1BD3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E65A7-222E-944D-974C-DA886EC27089}" type="datetime1">
              <a:rPr lang="it-IT" smtClean="0"/>
              <a:t>08/11/23</a:t>
            </a:fld>
            <a:endParaRPr lang="it-IT"/>
          </a:p>
        </p:txBody>
      </p:sp>
      <p:sp>
        <p:nvSpPr>
          <p:cNvPr id="5" name="Segnaposto piè di pagina 4">
            <a:extLst>
              <a:ext uri="{FF2B5EF4-FFF2-40B4-BE49-F238E27FC236}">
                <a16:creationId xmlns:a16="http://schemas.microsoft.com/office/drawing/2014/main" id="{749CC8DF-9BA0-7E45-834D-BE940A087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BGLV &amp; Partners®</a:t>
            </a:r>
          </a:p>
        </p:txBody>
      </p:sp>
      <p:sp>
        <p:nvSpPr>
          <p:cNvPr id="6" name="Segnaposto numero diapositiva 5">
            <a:extLst>
              <a:ext uri="{FF2B5EF4-FFF2-40B4-BE49-F238E27FC236}">
                <a16:creationId xmlns:a16="http://schemas.microsoft.com/office/drawing/2014/main" id="{54691252-C7D5-6E41-B282-DD46C7EEA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00AC0-3972-C34A-B05C-F47DFD08CD99}" type="slidenum">
              <a:rPr lang="it-IT" smtClean="0"/>
              <a:t>‹N›</a:t>
            </a:fld>
            <a:endParaRPr lang="it-IT"/>
          </a:p>
        </p:txBody>
      </p:sp>
    </p:spTree>
    <p:extLst>
      <p:ext uri="{BB962C8B-B14F-4D97-AF65-F5344CB8AC3E}">
        <p14:creationId xmlns:p14="http://schemas.microsoft.com/office/powerpoint/2010/main" val="120394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piè di pagina 7">
            <a:extLst>
              <a:ext uri="{FF2B5EF4-FFF2-40B4-BE49-F238E27FC236}">
                <a16:creationId xmlns:a16="http://schemas.microsoft.com/office/drawing/2014/main" id="{038C75D5-0E54-E24A-838E-6F63B26CD075}"/>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4" name="Immagine 3">
            <a:extLst>
              <a:ext uri="{FF2B5EF4-FFF2-40B4-BE49-F238E27FC236}">
                <a16:creationId xmlns:a16="http://schemas.microsoft.com/office/drawing/2014/main" id="{8D05551F-8F94-F546-A8FC-8EE9669A09BC}"/>
              </a:ext>
            </a:extLst>
          </p:cNvPr>
          <p:cNvPicPr>
            <a:picLocks noChangeAspect="1"/>
          </p:cNvPicPr>
          <p:nvPr/>
        </p:nvPicPr>
        <p:blipFill>
          <a:blip r:embed="rId3"/>
          <a:stretch>
            <a:fillRect/>
          </a:stretch>
        </p:blipFill>
        <p:spPr>
          <a:xfrm>
            <a:off x="5384800" y="19795"/>
            <a:ext cx="1422400" cy="1422400"/>
          </a:xfrm>
          <a:prstGeom prst="rect">
            <a:avLst/>
          </a:prstGeom>
        </p:spPr>
      </p:pic>
      <p:sp>
        <p:nvSpPr>
          <p:cNvPr id="6" name="Titolo 5">
            <a:extLst>
              <a:ext uri="{FF2B5EF4-FFF2-40B4-BE49-F238E27FC236}">
                <a16:creationId xmlns:a16="http://schemas.microsoft.com/office/drawing/2014/main" id="{CBAEBADB-4955-2348-B8C8-FC64EC0253B4}"/>
              </a:ext>
            </a:extLst>
          </p:cNvPr>
          <p:cNvSpPr>
            <a:spLocks noGrp="1"/>
          </p:cNvSpPr>
          <p:nvPr>
            <p:ph type="ctrTitle"/>
          </p:nvPr>
        </p:nvSpPr>
        <p:spPr>
          <a:xfrm>
            <a:off x="1524000" y="1590805"/>
            <a:ext cx="9144000" cy="1919158"/>
          </a:xfrm>
        </p:spPr>
        <p:txBody>
          <a:bodyPr/>
          <a:lstStyle/>
          <a:p>
            <a:r>
              <a:rPr lang="it-IT" b="1" dirty="0">
                <a:latin typeface="Arial" panose="020B0604020202020204" pitchFamily="34" charset="0"/>
                <a:cs typeface="Arial" panose="020B0604020202020204" pitchFamily="34" charset="0"/>
              </a:rPr>
              <a:t>Il nuovo decreto </a:t>
            </a:r>
            <a:r>
              <a:rPr lang="it-IT" b="1" i="1" dirty="0">
                <a:latin typeface="Arial" panose="020B0604020202020204" pitchFamily="34" charset="0"/>
                <a:cs typeface="Arial" panose="020B0604020202020204" pitchFamily="34" charset="0"/>
              </a:rPr>
              <a:t>whistleblowing</a:t>
            </a:r>
          </a:p>
        </p:txBody>
      </p:sp>
      <p:sp>
        <p:nvSpPr>
          <p:cNvPr id="8" name="Sottotitolo 7">
            <a:extLst>
              <a:ext uri="{FF2B5EF4-FFF2-40B4-BE49-F238E27FC236}">
                <a16:creationId xmlns:a16="http://schemas.microsoft.com/office/drawing/2014/main" id="{3858A4FC-0B72-3C43-AEAB-82E149727740}"/>
              </a:ext>
            </a:extLst>
          </p:cNvPr>
          <p:cNvSpPr>
            <a:spLocks noGrp="1"/>
          </p:cNvSpPr>
          <p:nvPr>
            <p:ph type="subTitle" idx="1"/>
          </p:nvPr>
        </p:nvSpPr>
        <p:spPr>
          <a:xfrm>
            <a:off x="1524000" y="3602038"/>
            <a:ext cx="9144000" cy="2585820"/>
          </a:xfrm>
        </p:spPr>
        <p:txBody>
          <a:bodyPr>
            <a:normAutofit fontScale="77500" lnSpcReduction="20000"/>
          </a:bodyPr>
          <a:lstStyle/>
          <a:p>
            <a:pPr>
              <a:spcAft>
                <a:spcPts val="1200"/>
              </a:spcAft>
            </a:pPr>
            <a:r>
              <a:rPr lang="it-IT" b="1" dirty="0">
                <a:latin typeface="Arial" panose="020B0604020202020204" pitchFamily="34" charset="0"/>
                <a:cs typeface="Arial" panose="020B0604020202020204" pitchFamily="34" charset="0"/>
              </a:rPr>
              <a:t>d. lgs. 10 marzo 2023, n. 24</a:t>
            </a:r>
          </a:p>
          <a:p>
            <a:pPr algn="just"/>
            <a:r>
              <a:rPr lang="it-IT" dirty="0">
                <a:latin typeface="Arial" panose="020B0604020202020204" pitchFamily="34" charset="0"/>
                <a:cs typeface="Arial" panose="020B0604020202020204" pitchFamily="34" charset="0"/>
              </a:rPr>
              <a:t>Attuazione della direttiva (UE) 2019/1937 del Parlamento europeo e del Consiglio, del 23 ottobre 2019, riguardante la protezione delle persone che segnalano violazioni del diritto dell’Unione e recante disposizioni riguardanti la protezione delle persone che segnalano violazioni delle disposizioni normative nazionali</a:t>
            </a:r>
          </a:p>
          <a:p>
            <a:pPr algn="just"/>
            <a:endParaRPr lang="it-IT" dirty="0">
              <a:latin typeface="Arial" panose="020B0604020202020204" pitchFamily="34" charset="0"/>
              <a:cs typeface="Arial" panose="020B0604020202020204" pitchFamily="34" charset="0"/>
            </a:endParaRPr>
          </a:p>
          <a:p>
            <a:r>
              <a:rPr lang="it-IT" b="1" cap="small" dirty="0">
                <a:latin typeface="Arial" panose="020B0604020202020204" pitchFamily="34" charset="0"/>
                <a:cs typeface="Arial" panose="020B0604020202020204" pitchFamily="34" charset="0"/>
              </a:rPr>
              <a:t>Corso di Alta Formazione</a:t>
            </a:r>
          </a:p>
          <a:p>
            <a:r>
              <a:rPr lang="it-IT" b="1" dirty="0">
                <a:latin typeface="Arial" panose="020B0604020202020204" pitchFamily="34" charset="0"/>
                <a:cs typeface="Arial" panose="020B0604020202020204" pitchFamily="34" charset="0"/>
              </a:rPr>
              <a:t>Roma, 8-9 novembre 2023</a:t>
            </a:r>
          </a:p>
        </p:txBody>
      </p:sp>
    </p:spTree>
    <p:extLst>
      <p:ext uri="{BB962C8B-B14F-4D97-AF65-F5344CB8AC3E}">
        <p14:creationId xmlns:p14="http://schemas.microsoft.com/office/powerpoint/2010/main" val="334837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Linee Guida ANAC</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ANAC, sentito il Garante per la protezione dei dati personali, adotta, </a:t>
            </a:r>
            <a:r>
              <a:rPr lang="it-IT" b="1" dirty="0">
                <a:latin typeface="Arial" panose="020B0604020202020204" pitchFamily="34" charset="0"/>
                <a:cs typeface="Arial" panose="020B0604020202020204" pitchFamily="34" charset="0"/>
              </a:rPr>
              <a:t>entro tre mesi dalla data di entrata in vigore del decreto</a:t>
            </a:r>
            <a:r>
              <a:rPr lang="it-IT" dirty="0">
                <a:latin typeface="Arial" panose="020B0604020202020204" pitchFamily="34" charset="0"/>
                <a:cs typeface="Arial" panose="020B0604020202020204" pitchFamily="34" charset="0"/>
              </a:rPr>
              <a:t>, le linee guida relative alle procedure per la presentazione e la gestione delle segnalazioni esterne. Le linee guida prevedono l'utilizzo di modalità anche informatiche e promuovono il ricorso a strumenti di crittografia per garantire la riservatezza dell'identità della persona segnalante, della persona coinvolta o menzionata nella segnalazione, nonché del contenuto delle segnalazioni e della relativa documentazione. </a:t>
            </a:r>
          </a:p>
          <a:p>
            <a:pPr marL="0" indent="0" algn="just">
              <a:buNone/>
            </a:pPr>
            <a:r>
              <a:rPr lang="it-IT" dirty="0">
                <a:latin typeface="Arial" panose="020B0604020202020204" pitchFamily="34" charset="0"/>
                <a:cs typeface="Arial" panose="020B0604020202020204" pitchFamily="34" charset="0"/>
              </a:rPr>
              <a:t>ANAC riesamina periodicamente, </a:t>
            </a:r>
            <a:r>
              <a:rPr lang="it-IT" b="1" dirty="0">
                <a:latin typeface="Arial" panose="020B0604020202020204" pitchFamily="34" charset="0"/>
                <a:cs typeface="Arial" panose="020B0604020202020204" pitchFamily="34" charset="0"/>
              </a:rPr>
              <a:t>almeno una volta ogni tre anni</a:t>
            </a:r>
            <a:r>
              <a:rPr lang="it-IT" dirty="0">
                <a:latin typeface="Arial" panose="020B0604020202020204" pitchFamily="34" charset="0"/>
                <a:cs typeface="Arial" panose="020B0604020202020204" pitchFamily="34" charset="0"/>
              </a:rPr>
              <a:t>, le proprie procedure per il ricevimento e il trattamento delle segnalazioni e le adegua, ove necessario, alla luce della propria esperienza e di quella di altre autorità competenti per le segnalazioni esterne nell'ambito dell'Unione europea.</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95286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Linee Guida ANAC 2023</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7" name="Segnaposto contenuto 6">
            <a:extLst>
              <a:ext uri="{FF2B5EF4-FFF2-40B4-BE49-F238E27FC236}">
                <a16:creationId xmlns:a16="http://schemas.microsoft.com/office/drawing/2014/main" id="{AF57B990-B8DC-CD42-9E4A-2C531469CAE1}"/>
              </a:ext>
            </a:extLst>
          </p:cNvPr>
          <p:cNvSpPr>
            <a:spLocks noGrp="1"/>
          </p:cNvSpPr>
          <p:nvPr>
            <p:ph idx="1"/>
          </p:nvPr>
        </p:nvSpPr>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Linee guida in materia di protezione delle persone che segnalano violazioni del diritto dell’Unione e protezione delle persone che segnalano violazioni delle disposizioni normative nazionali. Procedure per la presentazione e gestione delle segnalazioni esterne.</a:t>
            </a:r>
          </a:p>
          <a:p>
            <a:pPr marL="0" indent="0">
              <a:buNone/>
            </a:pPr>
            <a:endParaRPr lang="it-IT" dirty="0">
              <a:latin typeface="Arial" panose="020B0604020202020204" pitchFamily="34" charset="0"/>
              <a:cs typeface="Arial" panose="020B0604020202020204" pitchFamily="34" charset="0"/>
            </a:endParaRPr>
          </a:p>
          <a:p>
            <a:pPr marL="0" indent="0">
              <a:buNone/>
            </a:pPr>
            <a:endParaRPr lang="it-IT" dirty="0">
              <a:latin typeface="Arial" panose="020B0604020202020204" pitchFamily="34" charset="0"/>
              <a:cs typeface="Arial" panose="020B0604020202020204" pitchFamily="34" charset="0"/>
            </a:endParaRPr>
          </a:p>
          <a:p>
            <a:pPr marL="0" indent="0">
              <a:buNone/>
            </a:pPr>
            <a:endParaRPr lang="it-IT" dirty="0">
              <a:latin typeface="Arial" panose="020B0604020202020204" pitchFamily="34" charset="0"/>
              <a:cs typeface="Arial" panose="020B0604020202020204" pitchFamily="34" charset="0"/>
            </a:endParaRPr>
          </a:p>
          <a:p>
            <a:pPr marL="0" indent="0">
              <a:buNone/>
            </a:pPr>
            <a:r>
              <a:rPr lang="it-IT" dirty="0">
                <a:latin typeface="Arial" panose="020B0604020202020204" pitchFamily="34" charset="0"/>
                <a:cs typeface="Arial" panose="020B0604020202020204" pitchFamily="34" charset="0"/>
              </a:rPr>
              <a:t>adottate con delibera n. 311 del 12 luglio 2023, pubblicata nella Gazzetta Ufficiale, Serie Generale, n. 172 del 25 luglio 2023</a:t>
            </a:r>
          </a:p>
          <a:p>
            <a:pPr marL="0" indent="0">
              <a:buNone/>
            </a:pPr>
            <a:endParaRPr lang="it-IT" dirty="0"/>
          </a:p>
        </p:txBody>
      </p:sp>
      <p:pic>
        <p:nvPicPr>
          <p:cNvPr id="9" name="Immagine 8">
            <a:extLst>
              <a:ext uri="{FF2B5EF4-FFF2-40B4-BE49-F238E27FC236}">
                <a16:creationId xmlns:a16="http://schemas.microsoft.com/office/drawing/2014/main" id="{3EAC13A9-1785-5640-89AE-A13AA206E7A3}"/>
              </a:ext>
            </a:extLst>
          </p:cNvPr>
          <p:cNvPicPr>
            <a:picLocks noChangeAspect="1"/>
          </p:cNvPicPr>
          <p:nvPr/>
        </p:nvPicPr>
        <p:blipFill>
          <a:blip r:embed="rId2"/>
          <a:stretch>
            <a:fillRect/>
          </a:stretch>
        </p:blipFill>
        <p:spPr>
          <a:xfrm>
            <a:off x="3886200" y="3979069"/>
            <a:ext cx="5080000" cy="596900"/>
          </a:xfrm>
          <a:prstGeom prst="rect">
            <a:avLst/>
          </a:prstGeom>
        </p:spPr>
      </p:pic>
    </p:spTree>
    <p:extLst>
      <p:ext uri="{BB962C8B-B14F-4D97-AF65-F5344CB8AC3E}">
        <p14:creationId xmlns:p14="http://schemas.microsoft.com/office/powerpoint/2010/main" val="388575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Linee Guida ANAC 2021</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7" name="Segnaposto contenuto 6">
            <a:extLst>
              <a:ext uri="{FF2B5EF4-FFF2-40B4-BE49-F238E27FC236}">
                <a16:creationId xmlns:a16="http://schemas.microsoft.com/office/drawing/2014/main" id="{AF57B990-B8DC-CD42-9E4A-2C531469CAE1}"/>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Esistevano già le «</a:t>
            </a:r>
            <a:r>
              <a:rPr lang="it-IT" i="1" dirty="0">
                <a:latin typeface="Arial" panose="020B0604020202020204" pitchFamily="34" charset="0"/>
                <a:cs typeface="Arial" panose="020B0604020202020204" pitchFamily="34" charset="0"/>
              </a:rPr>
              <a:t>Linee guida in materia tutela degli autori di segnalazioni di reati o irregolarità di cui siano venuti a conoscenza in ragione di un rapporto di lavoro, ai sensi dell’art. 54-bis, del d. lgs. 165/2001 (c.d. whistleblowing)</a:t>
            </a:r>
            <a:r>
              <a:rPr lang="it-IT" dirty="0">
                <a:latin typeface="Arial" panose="020B0604020202020204" pitchFamily="34" charset="0"/>
                <a:cs typeface="Arial" panose="020B0604020202020204" pitchFamily="34" charset="0"/>
              </a:rPr>
              <a:t>», adottate con delibera n. 469 del 9 giugno 2021 e poi modificate (</a:t>
            </a:r>
            <a:r>
              <a:rPr lang="it-IT" i="1" dirty="0">
                <a:latin typeface="Arial" panose="020B0604020202020204" pitchFamily="34" charset="0"/>
                <a:cs typeface="Arial" panose="020B0604020202020204" pitchFamily="34" charset="0"/>
              </a:rPr>
              <a:t>errata corrige</a:t>
            </a:r>
            <a:r>
              <a:rPr lang="it-IT" dirty="0">
                <a:latin typeface="Arial" panose="020B0604020202020204" pitchFamily="34" charset="0"/>
                <a:cs typeface="Arial" panose="020B0604020202020204" pitchFamily="34" charset="0"/>
              </a:rPr>
              <a:t>) con il Comunicato del Presidente dell’Autorità del 21 luglio 2021.</a:t>
            </a:r>
          </a:p>
          <a:p>
            <a:pPr marL="0" indent="0">
              <a:buNone/>
            </a:pPr>
            <a:endParaRPr lang="it-IT" dirty="0"/>
          </a:p>
        </p:txBody>
      </p:sp>
    </p:spTree>
    <p:extLst>
      <p:ext uri="{BB962C8B-B14F-4D97-AF65-F5344CB8AC3E}">
        <p14:creationId xmlns:p14="http://schemas.microsoft.com/office/powerpoint/2010/main" val="101275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Le linee guida sono obbligatorie?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7" name="Segnaposto contenuto 6">
            <a:extLst>
              <a:ext uri="{FF2B5EF4-FFF2-40B4-BE49-F238E27FC236}">
                <a16:creationId xmlns:a16="http://schemas.microsoft.com/office/drawing/2014/main" id="{AF57B990-B8DC-CD42-9E4A-2C531469CAE1}"/>
              </a:ext>
            </a:extLst>
          </p:cNvPr>
          <p:cNvSpPr>
            <a:spLocks noGrp="1"/>
          </p:cNvSpPr>
          <p:nvPr>
            <p:ph idx="1"/>
          </p:nvPr>
        </p:nvSpPr>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Le linee guida sono espressione del concetto di </a:t>
            </a:r>
            <a:r>
              <a:rPr lang="it-IT" b="1" i="1" dirty="0">
                <a:latin typeface="Arial" panose="020B0604020202020204" pitchFamily="34" charset="0"/>
                <a:cs typeface="Arial" panose="020B0604020202020204" pitchFamily="34" charset="0"/>
              </a:rPr>
              <a:t>soft-law</a:t>
            </a:r>
            <a:r>
              <a:rPr lang="it-IT" dirty="0">
                <a:latin typeface="Arial" panose="020B0604020202020204" pitchFamily="34" charset="0"/>
                <a:cs typeface="Arial" panose="020B0604020202020204" pitchFamily="34" charset="0"/>
              </a:rPr>
              <a:t> con il quale generalmente si evocano atti che non creano obblighi giuridici, che sono privi di forza vincolante o precettiva e che possono essere il frutto di iniziative private o pubbliche, individuali o collettive, e destinate ai più svariati soggetti.</a:t>
            </a:r>
          </a:p>
          <a:p>
            <a:pPr marL="0" indent="0" algn="just">
              <a:buNone/>
            </a:pPr>
            <a:r>
              <a:rPr lang="it-IT" dirty="0">
                <a:latin typeface="Arial" panose="020B0604020202020204" pitchFamily="34" charset="0"/>
                <a:cs typeface="Arial" panose="020B0604020202020204" pitchFamily="34" charset="0"/>
              </a:rPr>
              <a:t>La giurisprudenza le definisce «</a:t>
            </a:r>
            <a:r>
              <a:rPr lang="it-IT" i="1" dirty="0">
                <a:latin typeface="Arial" panose="020B0604020202020204" pitchFamily="34" charset="0"/>
                <a:cs typeface="Arial" panose="020B0604020202020204" pitchFamily="34" charset="0"/>
              </a:rPr>
              <a:t>condensato delle acquisizioni scientifiche, tecnologiche e metodologiche concernenti i singoli ambiti operativi, reputate tali dopo un’accurata selezione e distillazione dei diversi contributi, senza alcuna pretesa di immobilismo e </a:t>
            </a:r>
            <a:r>
              <a:rPr lang="it-IT" b="1" i="1" dirty="0">
                <a:latin typeface="Arial" panose="020B0604020202020204" pitchFamily="34" charset="0"/>
                <a:cs typeface="Arial" panose="020B0604020202020204" pitchFamily="34" charset="0"/>
              </a:rPr>
              <a:t>senza idoneità ad assurgere al livello di regole vincolanti</a:t>
            </a:r>
            <a:r>
              <a:rPr lang="it-IT" dirty="0">
                <a:latin typeface="Arial" panose="020B0604020202020204" pitchFamily="34" charset="0"/>
                <a:cs typeface="Arial" panose="020B0604020202020204" pitchFamily="34" charset="0"/>
              </a:rPr>
              <a:t>» (Cass. Pen., Sez. Un., 21 dicembre 2017, n. 8770).</a:t>
            </a:r>
          </a:p>
        </p:txBody>
      </p:sp>
    </p:spTree>
    <p:extLst>
      <p:ext uri="{BB962C8B-B14F-4D97-AF65-F5344CB8AC3E}">
        <p14:creationId xmlns:p14="http://schemas.microsoft.com/office/powerpoint/2010/main" val="147319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Non obbligatorie, ma…</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7" name="Segnaposto contenuto 6">
            <a:extLst>
              <a:ext uri="{FF2B5EF4-FFF2-40B4-BE49-F238E27FC236}">
                <a16:creationId xmlns:a16="http://schemas.microsoft.com/office/drawing/2014/main" id="{AF57B990-B8DC-CD42-9E4A-2C531469CAE1}"/>
              </a:ext>
            </a:extLst>
          </p:cNvPr>
          <p:cNvSpPr>
            <a:spLocks noGrp="1"/>
          </p:cNvSpPr>
          <p:nvPr>
            <p:ph idx="1"/>
          </p:nvPr>
        </p:nvSpPr>
        <p:spPr/>
        <p:txBody>
          <a:bodyPr>
            <a:normAutofit/>
          </a:bodyPr>
          <a:lstStyle/>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ANAC è il soggetto deputato all’applicazione delle </a:t>
            </a:r>
            <a:r>
              <a:rPr lang="it-IT" b="1" dirty="0">
                <a:latin typeface="Arial" panose="020B0604020202020204" pitchFamily="34" charset="0"/>
                <a:cs typeface="Arial" panose="020B0604020202020204" pitchFamily="34" charset="0"/>
              </a:rPr>
              <a:t>sanzioni amministrative pecuniarie</a:t>
            </a:r>
            <a:r>
              <a:rPr lang="it-IT" dirty="0">
                <a:latin typeface="Arial" panose="020B0604020202020204" pitchFamily="34" charset="0"/>
                <a:cs typeface="Arial" panose="020B0604020202020204" pitchFamily="34" charset="0"/>
              </a:rPr>
              <a:t> previste dall’art. 21 d. lgs. 24/2023</a:t>
            </a:r>
          </a:p>
        </p:txBody>
      </p:sp>
      <p:pic>
        <p:nvPicPr>
          <p:cNvPr id="11" name="Immagine 10">
            <a:extLst>
              <a:ext uri="{FF2B5EF4-FFF2-40B4-BE49-F238E27FC236}">
                <a16:creationId xmlns:a16="http://schemas.microsoft.com/office/drawing/2014/main" id="{2C9941AF-07CF-6640-A757-F2C9A68CC6FD}"/>
              </a:ext>
            </a:extLst>
          </p:cNvPr>
          <p:cNvPicPr>
            <a:picLocks noChangeAspect="1"/>
          </p:cNvPicPr>
          <p:nvPr/>
        </p:nvPicPr>
        <p:blipFill>
          <a:blip r:embed="rId2"/>
          <a:stretch>
            <a:fillRect/>
          </a:stretch>
        </p:blipFill>
        <p:spPr>
          <a:xfrm>
            <a:off x="3962222" y="825500"/>
            <a:ext cx="4267556" cy="4318000"/>
          </a:xfrm>
          <a:prstGeom prst="rect">
            <a:avLst/>
          </a:prstGeom>
        </p:spPr>
      </p:pic>
    </p:spTree>
    <p:extLst>
      <p:ext uri="{BB962C8B-B14F-4D97-AF65-F5344CB8AC3E}">
        <p14:creationId xmlns:p14="http://schemas.microsoft.com/office/powerpoint/2010/main" val="209487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«Segnalazioni»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ctr">
              <a:buNone/>
            </a:pPr>
            <a:r>
              <a:rPr lang="it-IT" b="1" dirty="0">
                <a:latin typeface="Arial" panose="020B0604020202020204" pitchFamily="34" charset="0"/>
                <a:cs typeface="Arial" panose="020B0604020202020204" pitchFamily="34" charset="0"/>
              </a:rPr>
              <a:t>Art. 2, comma 1, lett. c)</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Il d. lgs. 24/2023 definisce «segnalazione» o «segnalare» la comunicazione scritta od orale di informazioni sulle violazioni.</a:t>
            </a:r>
          </a:p>
          <a:p>
            <a:pPr marL="0" indent="0" algn="just">
              <a:buNone/>
            </a:pPr>
            <a:r>
              <a:rPr lang="it-IT" dirty="0">
                <a:latin typeface="Arial" panose="020B0604020202020204" pitchFamily="34" charset="0"/>
                <a:cs typeface="Arial" panose="020B0604020202020204" pitchFamily="34" charset="0"/>
              </a:rPr>
              <a:t>La segnalazione può essere:</a:t>
            </a:r>
          </a:p>
          <a:p>
            <a:pPr algn="just">
              <a:buFontTx/>
              <a:buChar char="-"/>
            </a:pPr>
            <a:r>
              <a:rPr lang="it-IT" b="1" dirty="0">
                <a:latin typeface="Arial" panose="020B0604020202020204" pitchFamily="34" charset="0"/>
                <a:cs typeface="Arial" panose="020B0604020202020204" pitchFamily="34" charset="0"/>
              </a:rPr>
              <a:t>interna</a:t>
            </a:r>
            <a:r>
              <a:rPr lang="it-IT" dirty="0">
                <a:latin typeface="Arial" panose="020B0604020202020204" pitchFamily="34" charset="0"/>
                <a:cs typeface="Arial" panose="020B0604020202020204" pitchFamily="34" charset="0"/>
              </a:rPr>
              <a:t>, quando è presentata tramite il canale di cui all’art. 4;</a:t>
            </a:r>
          </a:p>
          <a:p>
            <a:pPr algn="just">
              <a:buFontTx/>
              <a:buChar char="-"/>
            </a:pPr>
            <a:r>
              <a:rPr lang="it-IT" b="1" dirty="0">
                <a:latin typeface="Arial" panose="020B0604020202020204" pitchFamily="34" charset="0"/>
                <a:cs typeface="Arial" panose="020B0604020202020204" pitchFamily="34" charset="0"/>
              </a:rPr>
              <a:t>esterna</a:t>
            </a:r>
            <a:r>
              <a:rPr lang="it-IT" dirty="0">
                <a:latin typeface="Arial" panose="020B0604020202020204" pitchFamily="34" charset="0"/>
                <a:cs typeface="Arial" panose="020B0604020202020204" pitchFamily="34" charset="0"/>
              </a:rPr>
              <a:t>, se è presentata tramite il canale di cui all’art. 7</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53173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«Segnalazioni»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Secondo le </a:t>
            </a:r>
            <a:r>
              <a:rPr lang="it-IT" b="1" dirty="0">
                <a:solidFill>
                  <a:srgbClr val="FF0000"/>
                </a:solidFill>
                <a:latin typeface="Arial" panose="020B0604020202020204" pitchFamily="34" charset="0"/>
                <a:cs typeface="Arial" panose="020B0604020202020204" pitchFamily="34" charset="0"/>
              </a:rPr>
              <a:t>Linee Guida ANAC </a:t>
            </a:r>
            <a:r>
              <a:rPr lang="it-IT" dirty="0">
                <a:latin typeface="Arial" panose="020B0604020202020204" pitchFamily="34" charset="0"/>
                <a:cs typeface="Arial" panose="020B0604020202020204" pitchFamily="34" charset="0"/>
              </a:rPr>
              <a:t>nelle segnalazioni è necessario che risultino chiare:</a:t>
            </a:r>
          </a:p>
          <a:p>
            <a:pPr algn="just">
              <a:buFontTx/>
              <a:buChar char="-"/>
            </a:pPr>
            <a:r>
              <a:rPr lang="it-IT" dirty="0">
                <a:latin typeface="Arial" panose="020B0604020202020204" pitchFamily="34" charset="0"/>
                <a:cs typeface="Arial" panose="020B0604020202020204" pitchFamily="34" charset="0"/>
              </a:rPr>
              <a:t>le circostanze di tempo e di luogo in cui si è verificato il fatto oggetto di segnalazione;</a:t>
            </a:r>
          </a:p>
          <a:p>
            <a:pPr algn="just">
              <a:buFontTx/>
              <a:buChar char="-"/>
            </a:pPr>
            <a:r>
              <a:rPr lang="it-IT" dirty="0">
                <a:latin typeface="Arial" panose="020B0604020202020204" pitchFamily="34" charset="0"/>
                <a:cs typeface="Arial" panose="020B0604020202020204" pitchFamily="34" charset="0"/>
              </a:rPr>
              <a:t>la descrizione del fatto;</a:t>
            </a:r>
          </a:p>
          <a:p>
            <a:pPr algn="just">
              <a:buFontTx/>
              <a:buChar char="-"/>
            </a:pPr>
            <a:r>
              <a:rPr lang="it-IT" dirty="0">
                <a:latin typeface="Arial" panose="020B0604020202020204" pitchFamily="34" charset="0"/>
                <a:cs typeface="Arial" panose="020B0604020202020204" pitchFamily="34" charset="0"/>
              </a:rPr>
              <a:t>le generalità o altri elementi che consentano l’identificazione del soggetto cui attribuire i fatti segnalati.</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28595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Segnalazioni anonime</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Sono da considerare anonime le segnalazioni dalle quali non sia possibile ricavare l’identità del segnalante.</a:t>
            </a:r>
          </a:p>
          <a:p>
            <a:pPr marL="0" indent="0" algn="just">
              <a:buNone/>
            </a:pPr>
            <a:r>
              <a:rPr lang="it-IT" dirty="0">
                <a:latin typeface="Arial" panose="020B0604020202020204" pitchFamily="34" charset="0"/>
                <a:cs typeface="Arial" panose="020B0604020202020204" pitchFamily="34" charset="0"/>
              </a:rPr>
              <a:t>Se circostanziate, quelle ricevute attraverso i canali interni devono essere trattate come segnalazioni ordinarie, laddove ne sia prevista la trattazione.</a:t>
            </a:r>
          </a:p>
          <a:p>
            <a:pPr marL="0" indent="0" algn="just">
              <a:buNone/>
            </a:pPr>
            <a:r>
              <a:rPr lang="it-IT" b="1" dirty="0">
                <a:solidFill>
                  <a:srgbClr val="FF0000"/>
                </a:solidFill>
                <a:latin typeface="Arial" panose="020B0604020202020204" pitchFamily="34" charset="0"/>
                <a:cs typeface="Arial" panose="020B0604020202020204" pitchFamily="34" charset="0"/>
              </a:rPr>
              <a:t>Linee Guida ANAC</a:t>
            </a:r>
            <a:r>
              <a:rPr lang="it-IT"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In tali casi quindi le segnalazioni anonime saranno gestite secondo i criteri stabiliti, nei rispettivi ordinamenti, per le segnalazioni ordinarie </a:t>
            </a: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 In ogni caso, il segnalante o il denunciante anonimo successivamente identificato, che ha comunicato ad ANAC di aver subito ritorsioni può beneficiare della tutela che il decreto garantisce a fronte di misure ritorsive</a:t>
            </a:r>
            <a:r>
              <a:rPr lang="it-IT" dirty="0">
                <a:latin typeface="Arial" panose="020B0604020202020204" pitchFamily="34" charset="0"/>
                <a:cs typeface="Arial" panose="020B0604020202020204" pitchFamily="34" charset="0"/>
              </a:rPr>
              <a:t>» (art. 16, comma 4, d. lgs. 24/2023).</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60790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ctr">
              <a:buNone/>
            </a:pPr>
            <a:r>
              <a:rPr lang="it-IT" b="1" dirty="0">
                <a:latin typeface="Arial" panose="020B0604020202020204" pitchFamily="34" charset="0"/>
                <a:cs typeface="Arial" panose="020B0604020202020204" pitchFamily="34" charset="0"/>
              </a:rPr>
              <a:t>Art. 2, comma 1, lett. a)</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Sono «violazioni» quei comportamenti, atti od omissioni che ledono l’interesse pubblico o l’integrità dell’amministrazione pubblica o dell’ente privato e che rientrano nelle 6 categorie di cui all’art. 2, comma 1, lettera a), 5 delle quali rilevanti per il settore pubblico</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556205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 nel settore pubblico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fontScale="92500" lnSpcReduction="20000"/>
          </a:bodyPr>
          <a:lstStyle/>
          <a:p>
            <a:pPr marL="0" indent="0" algn="ctr">
              <a:buNone/>
            </a:pPr>
            <a:r>
              <a:rPr lang="it-IT" b="1" dirty="0">
                <a:latin typeface="Arial" panose="020B0604020202020204" pitchFamily="34" charset="0"/>
                <a:cs typeface="Arial" panose="020B0604020202020204" pitchFamily="34" charset="0"/>
              </a:rPr>
              <a:t>Art. 2, comma 1, lett. a)</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b="1" dirty="0">
                <a:latin typeface="Arial" panose="020B0604020202020204" pitchFamily="34" charset="0"/>
                <a:cs typeface="Arial" panose="020B0604020202020204" pitchFamily="34" charset="0"/>
              </a:rPr>
              <a:t>3) </a:t>
            </a:r>
            <a:r>
              <a:rPr lang="it-IT" dirty="0">
                <a:latin typeface="Arial" panose="020B0604020202020204" pitchFamily="34" charset="0"/>
                <a:cs typeface="Arial" panose="020B0604020202020204" pitchFamily="34" charset="0"/>
              </a:rPr>
              <a:t>illeciti che rientrano nell’ambito di applicazione degli atti UE o nazionali indicati nell’Allegato al d. lgs. 24/2023, ovvero degli atti nazionali che costituiscono attuazione degli atti dell’UE indicati nell’allegato della direttiva UE 2019/1937, relativi ai seguenti settori: </a:t>
            </a:r>
          </a:p>
          <a:p>
            <a:pPr marL="0" indent="0" algn="just">
              <a:buNone/>
            </a:pPr>
            <a:r>
              <a:rPr lang="it-IT" dirty="0">
                <a:latin typeface="Arial" panose="020B0604020202020204" pitchFamily="34" charset="0"/>
                <a:cs typeface="Arial" panose="020B0604020202020204" pitchFamily="34" charset="0"/>
              </a:rPr>
              <a:t>appalti pubblici; servizi, prodotti e mercati finanziari e prevenzione del riciclaggio e del finanziamento del terrorismo; sicurezza e conformità dei prodotti; sicurezza dei trasporti; tutela dell'ambiente; radioprotezione e sicurezza nucleare; sicurezza degli alimenti e dei mangimi e salute e benessere degli animali; salute pubblica; protezione dei consumatori; tutela della vita privata e protezione dei dati personali e sicurezza delle reti e dei sistemi informativi</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31292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i="1" dirty="0">
                <a:solidFill>
                  <a:srgbClr val="FF0000"/>
                </a:solidFill>
                <a:latin typeface="Arial" panose="020B0604020202020204" pitchFamily="34" charset="0"/>
                <a:cs typeface="Arial" panose="020B0604020202020204" pitchFamily="34" charset="0"/>
              </a:rPr>
              <a:t>Whistleblowing</a:t>
            </a:r>
            <a:r>
              <a:rPr lang="it-IT" b="1" dirty="0">
                <a:solidFill>
                  <a:schemeClr val="accent1"/>
                </a:solidFill>
                <a:latin typeface="Arial" panose="020B0604020202020204" pitchFamily="34" charset="0"/>
                <a:cs typeface="Arial" panose="020B0604020202020204" pitchFamily="34" charset="0"/>
              </a:rPr>
              <a:t>?</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4" name="CasellaDiTesto 3">
            <a:extLst>
              <a:ext uri="{FF2B5EF4-FFF2-40B4-BE49-F238E27FC236}">
                <a16:creationId xmlns:a16="http://schemas.microsoft.com/office/drawing/2014/main" id="{BA19B5FE-D9DF-CB42-A4C1-9C321A99853B}"/>
              </a:ext>
            </a:extLst>
          </p:cNvPr>
          <p:cNvSpPr txBox="1"/>
          <p:nvPr/>
        </p:nvSpPr>
        <p:spPr>
          <a:xfrm>
            <a:off x="4699000" y="3213100"/>
            <a:ext cx="184731" cy="369332"/>
          </a:xfrm>
          <a:prstGeom prst="rect">
            <a:avLst/>
          </a:prstGeom>
          <a:noFill/>
        </p:spPr>
        <p:txBody>
          <a:bodyPr wrap="none" rtlCol="0">
            <a:spAutoFit/>
          </a:bodyPr>
          <a:lstStyle/>
          <a:p>
            <a:endParaRPr lang="it-IT" dirty="0"/>
          </a:p>
        </p:txBody>
      </p:sp>
      <p:pic>
        <p:nvPicPr>
          <p:cNvPr id="9" name="Segnaposto contenuto 8">
            <a:extLst>
              <a:ext uri="{FF2B5EF4-FFF2-40B4-BE49-F238E27FC236}">
                <a16:creationId xmlns:a16="http://schemas.microsoft.com/office/drawing/2014/main" id="{BDB7E4D3-1EDB-E54E-B962-D068447A4740}"/>
              </a:ext>
            </a:extLst>
          </p:cNvPr>
          <p:cNvPicPr>
            <a:picLocks noGrp="1" noChangeAspect="1"/>
          </p:cNvPicPr>
          <p:nvPr>
            <p:ph idx="1"/>
          </p:nvPr>
        </p:nvPicPr>
        <p:blipFill>
          <a:blip r:embed="rId3"/>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336126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 nel settore pubblico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a:xfrm>
            <a:off x="825500" y="1825625"/>
            <a:ext cx="10515600" cy="4351338"/>
          </a:xfrm>
        </p:spPr>
        <p:txBody>
          <a:bodyPr>
            <a:normAutofit fontScale="77500" lnSpcReduction="20000"/>
          </a:bodyPr>
          <a:lstStyle/>
          <a:p>
            <a:pPr marL="0" indent="0" algn="ctr">
              <a:buNone/>
            </a:pPr>
            <a:r>
              <a:rPr lang="it-IT" b="1" dirty="0">
                <a:latin typeface="Arial" panose="020B0604020202020204" pitchFamily="34" charset="0"/>
                <a:cs typeface="Arial" panose="020B0604020202020204" pitchFamily="34" charset="0"/>
              </a:rPr>
              <a:t>Materie previste dalla Parte I dell’Allegato al d.lgs. 24/2023</a:t>
            </a:r>
          </a:p>
          <a:p>
            <a:pPr algn="just"/>
            <a:r>
              <a:rPr lang="it-IT" dirty="0">
                <a:latin typeface="Arial" panose="020B0604020202020204" pitchFamily="34" charset="0"/>
                <a:cs typeface="Arial" panose="020B0604020202020204" pitchFamily="34" charset="0"/>
              </a:rPr>
              <a:t>Appalti pubblici</a:t>
            </a:r>
          </a:p>
          <a:p>
            <a:pPr algn="just"/>
            <a:r>
              <a:rPr lang="it-IT" dirty="0">
                <a:latin typeface="Arial" panose="020B0604020202020204" pitchFamily="34" charset="0"/>
                <a:cs typeface="Arial" panose="020B0604020202020204" pitchFamily="34" charset="0"/>
              </a:rPr>
              <a:t>Procedure di ricorso disciplinate da una serie di atti UE, compresa aggiudicazione degli appalti</a:t>
            </a:r>
          </a:p>
          <a:p>
            <a:pPr algn="just"/>
            <a:r>
              <a:rPr lang="it-IT" dirty="0">
                <a:latin typeface="Arial" panose="020B0604020202020204" pitchFamily="34" charset="0"/>
                <a:cs typeface="Arial" panose="020B0604020202020204" pitchFamily="34" charset="0"/>
              </a:rPr>
              <a:t>Servizi, prodotti e mercati finanziari e prevenzione del riciclaggio e finanziamento del terrorismo</a:t>
            </a:r>
          </a:p>
          <a:p>
            <a:pPr algn="just"/>
            <a:r>
              <a:rPr lang="it-IT" dirty="0">
                <a:latin typeface="Arial" panose="020B0604020202020204" pitchFamily="34" charset="0"/>
                <a:cs typeface="Arial" panose="020B0604020202020204" pitchFamily="34" charset="0"/>
              </a:rPr>
              <a:t>Sicurezza e conformità del prodotti</a:t>
            </a:r>
          </a:p>
          <a:p>
            <a:pPr algn="just"/>
            <a:r>
              <a:rPr lang="it-IT" dirty="0">
                <a:latin typeface="Arial" panose="020B0604020202020204" pitchFamily="34" charset="0"/>
                <a:cs typeface="Arial" panose="020B0604020202020204" pitchFamily="34" charset="0"/>
              </a:rPr>
              <a:t>Sicurezza dei trasporti</a:t>
            </a:r>
          </a:p>
          <a:p>
            <a:pPr algn="just"/>
            <a:r>
              <a:rPr lang="it-IT" dirty="0">
                <a:latin typeface="Arial" panose="020B0604020202020204" pitchFamily="34" charset="0"/>
                <a:cs typeface="Arial" panose="020B0604020202020204" pitchFamily="34" charset="0"/>
              </a:rPr>
              <a:t>Sicurezza degli alimenti e dei mangimi, salute e benessere degli animali</a:t>
            </a:r>
          </a:p>
          <a:p>
            <a:pPr algn="just"/>
            <a:r>
              <a:rPr lang="it-IT" dirty="0">
                <a:latin typeface="Arial" panose="020B0604020202020204" pitchFamily="34" charset="0"/>
                <a:cs typeface="Arial" panose="020B0604020202020204" pitchFamily="34" charset="0"/>
              </a:rPr>
              <a:t>Salute pubblica</a:t>
            </a:r>
          </a:p>
          <a:p>
            <a:pPr algn="just"/>
            <a:r>
              <a:rPr lang="it-IT" dirty="0">
                <a:latin typeface="Arial" panose="020B0604020202020204" pitchFamily="34" charset="0"/>
                <a:cs typeface="Arial" panose="020B0604020202020204" pitchFamily="34" charset="0"/>
              </a:rPr>
              <a:t>Protezione dei consumatori</a:t>
            </a:r>
          </a:p>
          <a:p>
            <a:pPr algn="just"/>
            <a:r>
              <a:rPr lang="it-IT" dirty="0">
                <a:latin typeface="Arial" panose="020B0604020202020204" pitchFamily="34" charset="0"/>
                <a:cs typeface="Arial" panose="020B0604020202020204" pitchFamily="34" charset="0"/>
              </a:rPr>
              <a:t>Tutela della vita privata e dei dati personali e sicurezza delle reti e dei sistemi informativi</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396298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 nel settore pubblico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ctr">
              <a:buNone/>
            </a:pPr>
            <a:r>
              <a:rPr lang="it-IT" b="1" dirty="0">
                <a:latin typeface="Arial" panose="020B0604020202020204" pitchFamily="34" charset="0"/>
                <a:cs typeface="Arial" panose="020B0604020202020204" pitchFamily="34" charset="0"/>
              </a:rPr>
              <a:t>Art. 2, comma 1, lett. a)</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b="1" dirty="0">
                <a:latin typeface="Arial" panose="020B0604020202020204" pitchFamily="34" charset="0"/>
                <a:cs typeface="Arial" panose="020B0604020202020204" pitchFamily="34" charset="0"/>
              </a:rPr>
              <a:t>4) </a:t>
            </a:r>
            <a:r>
              <a:rPr lang="it-IT" dirty="0">
                <a:latin typeface="Arial" panose="020B0604020202020204" pitchFamily="34" charset="0"/>
                <a:cs typeface="Arial" panose="020B0604020202020204" pitchFamily="34" charset="0"/>
              </a:rPr>
              <a:t>atti od omissioni che ledono gli interessi finanziari dell’Unione di cui all’art. 325 del Trattato sul funzionamento dell’Unione europea specificati nel diritto derivato pertinente dell’Unione europea</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6752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 nel settore pubblico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lnSpcReduction="10000"/>
          </a:bodyPr>
          <a:lstStyle/>
          <a:p>
            <a:pPr marL="0" indent="0" algn="ctr">
              <a:buNone/>
            </a:pPr>
            <a:r>
              <a:rPr lang="it-IT" b="1" dirty="0">
                <a:latin typeface="Arial" panose="020B0604020202020204" pitchFamily="34" charset="0"/>
                <a:cs typeface="Arial" panose="020B0604020202020204" pitchFamily="34" charset="0"/>
              </a:rPr>
              <a:t>Art. 2, comma 1, lett. a)</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b="1" dirty="0">
                <a:latin typeface="Arial" panose="020B0604020202020204" pitchFamily="34" charset="0"/>
                <a:cs typeface="Arial" panose="020B0604020202020204" pitchFamily="34" charset="0"/>
              </a:rPr>
              <a:t>5) </a:t>
            </a:r>
            <a:r>
              <a:rPr lang="it-IT" dirty="0">
                <a:latin typeface="Arial" panose="020B0604020202020204" pitchFamily="34" charset="0"/>
                <a:cs typeface="Arial" panose="020B0604020202020204" pitchFamily="34" charset="0"/>
              </a:rPr>
              <a:t>atti od omissioni riguardanti il mercato interno, di cui all’articolo 26, paragrafo 2, del Trattato sul funzionamento dell’Unione europea, comprese le violazioni delle norme dell’Unione europea in materia di concorrenza e di aiuti di Stato, nonché le violazioni riguardanti il mercato interno connesse ad atti che violano le norme in materia di imposta sulle società o i meccanismi il cui fine è ottenere un vantaggio fiscale che vanifica l'oggetto o la finalità della normativa applicabile in materia di imposta sulle società</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00723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 nel settore pubblico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ctr">
              <a:buNone/>
            </a:pPr>
            <a:r>
              <a:rPr lang="it-IT" b="1" dirty="0">
                <a:latin typeface="Arial" panose="020B0604020202020204" pitchFamily="34" charset="0"/>
                <a:cs typeface="Arial" panose="020B0604020202020204" pitchFamily="34" charset="0"/>
              </a:rPr>
              <a:t>Art. 2, comma 1, lett. a)</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b="1" dirty="0">
                <a:latin typeface="Arial" panose="020B0604020202020204" pitchFamily="34" charset="0"/>
                <a:cs typeface="Arial" panose="020B0604020202020204" pitchFamily="34" charset="0"/>
              </a:rPr>
              <a:t>6) </a:t>
            </a:r>
            <a:r>
              <a:rPr lang="it-IT" dirty="0">
                <a:latin typeface="Arial" panose="020B0604020202020204" pitchFamily="34" charset="0"/>
                <a:cs typeface="Arial" panose="020B0604020202020204" pitchFamily="34" charset="0"/>
              </a:rPr>
              <a:t>atti o comportamenti che vanificano l’oggetto o la finalità delle disposizioni di cui agli atti dell’Unione nei settori indicati nei precedenti numeri 3), 4) e 5)</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93058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«Violazioni» nel settore pubblico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ctr">
              <a:buNone/>
            </a:pPr>
            <a:r>
              <a:rPr lang="it-IT" b="1" dirty="0">
                <a:latin typeface="Arial" panose="020B0604020202020204" pitchFamily="34" charset="0"/>
                <a:cs typeface="Arial" panose="020B0604020202020204" pitchFamily="34" charset="0"/>
              </a:rPr>
              <a:t>Art. 2, comma 1, lett. a)</a:t>
            </a:r>
          </a:p>
          <a:p>
            <a:pPr marL="0" indent="0" algn="just">
              <a:buNone/>
            </a:pPr>
            <a:endParaRPr lang="it-IT" b="1" dirty="0">
              <a:latin typeface="Arial" panose="020B0604020202020204" pitchFamily="34" charset="0"/>
              <a:cs typeface="Arial" panose="020B0604020202020204" pitchFamily="34" charset="0"/>
            </a:endParaRPr>
          </a:p>
          <a:p>
            <a:pPr marL="0" indent="0" algn="just">
              <a:buNone/>
            </a:pPr>
            <a:r>
              <a:rPr lang="it-IT" b="1" dirty="0">
                <a:latin typeface="Arial" panose="020B0604020202020204" pitchFamily="34" charset="0"/>
                <a:cs typeface="Arial" panose="020B0604020202020204" pitchFamily="34" charset="0"/>
              </a:rPr>
              <a:t>1) </a:t>
            </a:r>
            <a:r>
              <a:rPr lang="it-IT" dirty="0">
                <a:latin typeface="Arial" panose="020B0604020202020204" pitchFamily="34" charset="0"/>
                <a:cs typeface="Arial" panose="020B0604020202020204" pitchFamily="34" charset="0"/>
              </a:rPr>
              <a:t>illeciti amministrativi, contabili, civili o penali che non rientrano nei precedenti numeri 3), 4), 5) e 6)</a:t>
            </a: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619555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Ambito di applicazione soggettivo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Per i soggetti del settore pubblico le disposizioni del d. lgs. 24/2023 si applicano alle persone di cui all’art. 3, commi 3 o 4, che effettuano segnalazioni interne o esterne, divulgazioni pubbliche o denunce all’autorità giudiziaria o contabile delle informazioni sulle violazioni di cui all’art. 2, comma 1, lettera a)</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13372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Ambito di applicazione soggettivo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1700" dirty="0">
                <a:latin typeface="Arial" panose="020B0604020202020204" pitchFamily="34" charset="0"/>
                <a:cs typeface="Arial" panose="020B0604020202020204" pitchFamily="34" charset="0"/>
              </a:rPr>
              <a:t>La platea dei segnalatori per il </a:t>
            </a:r>
            <a:r>
              <a:rPr lang="it-IT" sz="1700" b="1" dirty="0">
                <a:latin typeface="Arial" panose="020B0604020202020204" pitchFamily="34" charset="0"/>
                <a:cs typeface="Arial" panose="020B0604020202020204" pitchFamily="34" charset="0"/>
              </a:rPr>
              <a:t>settore pubblico</a:t>
            </a:r>
            <a:r>
              <a:rPr lang="it-IT" sz="1700" dirty="0">
                <a:latin typeface="Arial" panose="020B0604020202020204" pitchFamily="34" charset="0"/>
                <a:cs typeface="Arial" panose="020B0604020202020204" pitchFamily="34" charset="0"/>
              </a:rPr>
              <a:t> è molto ampia:</a:t>
            </a:r>
          </a:p>
          <a:p>
            <a:pPr marL="342900" indent="-342900" algn="just">
              <a:buFont typeface="+mj-lt"/>
              <a:buAutoNum type="alphaLcParenR"/>
            </a:pPr>
            <a:r>
              <a:rPr lang="it-IT" sz="1700" dirty="0">
                <a:latin typeface="Arial" panose="020B0604020202020204" pitchFamily="34" charset="0"/>
                <a:cs typeface="Arial" panose="020B0604020202020204" pitchFamily="34" charset="0"/>
              </a:rPr>
              <a:t>dipendenti delle amministrazioni pubbliche di cui all’art. 1, comma 2, d. lgs. 165/2001, compreso il personale in regime di diritto pubblico previsto dall’art. 3 (magistrati, avvocati e procuratori dello Stato, militari e forze di polizia, diplomatici, ecc.), nonché delle autorità amministrative indipendenti di garanzia, vigilanza o regolazione;</a:t>
            </a:r>
          </a:p>
          <a:p>
            <a:pPr marL="342900" indent="-342900" algn="just">
              <a:buFont typeface="+mj-lt"/>
              <a:buAutoNum type="alphaLcParenR"/>
            </a:pPr>
            <a:r>
              <a:rPr lang="it-IT" sz="1700" dirty="0">
                <a:latin typeface="Arial" panose="020B0604020202020204" pitchFamily="34" charset="0"/>
                <a:cs typeface="Arial" panose="020B0604020202020204" pitchFamily="34" charset="0"/>
              </a:rPr>
              <a:t>dipendenti degli enti pubblici economici, degli enti di diritto provato sottoposti a controllo pubblico, delle società </a:t>
            </a:r>
            <a:r>
              <a:rPr lang="it-IT" sz="1700" i="1" dirty="0">
                <a:latin typeface="Arial" panose="020B0604020202020204" pitchFamily="34" charset="0"/>
                <a:cs typeface="Arial" panose="020B0604020202020204" pitchFamily="34" charset="0"/>
              </a:rPr>
              <a:t>in </a:t>
            </a:r>
            <a:r>
              <a:rPr lang="it-IT" sz="1700" i="1" dirty="0" err="1">
                <a:latin typeface="Arial" panose="020B0604020202020204" pitchFamily="34" charset="0"/>
                <a:cs typeface="Arial" panose="020B0604020202020204" pitchFamily="34" charset="0"/>
              </a:rPr>
              <a:t>house</a:t>
            </a:r>
            <a:r>
              <a:rPr lang="it-IT" sz="1700" dirty="0">
                <a:latin typeface="Arial" panose="020B0604020202020204" pitchFamily="34" charset="0"/>
                <a:cs typeface="Arial" panose="020B0604020202020204" pitchFamily="34" charset="0"/>
              </a:rPr>
              <a:t>, degli organismi di diritto pubblico o dei concessionari di pubblico servizio;</a:t>
            </a:r>
          </a:p>
          <a:p>
            <a:pPr marL="342900" indent="-342900" algn="just">
              <a:buFont typeface="+mj-lt"/>
              <a:buAutoNum type="alphaLcParenR"/>
            </a:pPr>
            <a:r>
              <a:rPr lang="it-IT" sz="1700" dirty="0">
                <a:latin typeface="Arial" panose="020B0604020202020204" pitchFamily="34" charset="0"/>
                <a:cs typeface="Arial" panose="020B0604020202020204" pitchFamily="34" charset="0"/>
              </a:rPr>
              <a:t>lavoratori o collaboratori che svolgono attività lavorativa presso soggetti del settore pubblico che forniscono beni o servizi o che realizzano opere in favore di terzi;</a:t>
            </a:r>
          </a:p>
          <a:p>
            <a:pPr marL="342900" indent="-342900" algn="just">
              <a:buFont typeface="+mj-lt"/>
              <a:buAutoNum type="alphaLcParenR"/>
            </a:pPr>
            <a:r>
              <a:rPr lang="it-IT" sz="1700" dirty="0">
                <a:latin typeface="Arial" panose="020B0604020202020204" pitchFamily="34" charset="0"/>
                <a:cs typeface="Arial" panose="020B0604020202020204" pitchFamily="34" charset="0"/>
              </a:rPr>
              <a:t>liberi professionisti e consulenti che prestano la propria attività presso soggetti del settore pubblico;</a:t>
            </a:r>
          </a:p>
          <a:p>
            <a:pPr marL="342900" indent="-342900" algn="just">
              <a:buFont typeface="+mj-lt"/>
              <a:buAutoNum type="alphaLcParenR"/>
            </a:pPr>
            <a:r>
              <a:rPr lang="it-IT" sz="1700" dirty="0">
                <a:latin typeface="Arial" panose="020B0604020202020204" pitchFamily="34" charset="0"/>
                <a:cs typeface="Arial" panose="020B0604020202020204" pitchFamily="34" charset="0"/>
              </a:rPr>
              <a:t>volontari e tirocinanti, retribuiti e non, che prestano la propria attività presso soggetti del settore pubblico;</a:t>
            </a:r>
          </a:p>
          <a:p>
            <a:pPr marL="342900" indent="-342900" algn="just">
              <a:buFont typeface="+mj-lt"/>
              <a:buAutoNum type="alphaLcParenR"/>
            </a:pPr>
            <a:r>
              <a:rPr lang="it-IT" sz="1700" dirty="0">
                <a:latin typeface="Arial" panose="020B0604020202020204" pitchFamily="34" charset="0"/>
                <a:cs typeface="Arial" panose="020B0604020202020204" pitchFamily="34" charset="0"/>
              </a:rPr>
              <a:t>azionisti e persone con funzioni di amministrazione, direzione, controllo, vigilanza o rappresentanza, anche qualora tali funzioni siano esercitate in via di mero fatto, presso soggetti del settore pubblico.</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25591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Ambito di applicazione soggettivo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La tutela delle persone segnalanti si applica anche qualora la segnalazione, la denuncia all’autorità giudiziaria o contabile o la divulgazione pubblica di informazioni avvenga nei seguenti casi: </a:t>
            </a:r>
          </a:p>
          <a:p>
            <a:pPr marL="514350" indent="-514350" algn="just">
              <a:buAutoNum type="alphaLcParenR"/>
            </a:pPr>
            <a:r>
              <a:rPr lang="it-IT" dirty="0">
                <a:latin typeface="Arial" panose="020B0604020202020204" pitchFamily="34" charset="0"/>
                <a:cs typeface="Arial" panose="020B0604020202020204" pitchFamily="34" charset="0"/>
              </a:rPr>
              <a:t>quando il rapporto giuridico non è ancora iniziato, se le informazioni sulle violazioni sono state acquisite durante il processo di selezione o in altre fasi precontrattuali; </a:t>
            </a:r>
          </a:p>
          <a:p>
            <a:pPr marL="514350" indent="-514350" algn="just">
              <a:buAutoNum type="alphaLcParenR"/>
            </a:pPr>
            <a:r>
              <a:rPr lang="it-IT" dirty="0">
                <a:latin typeface="Arial" panose="020B0604020202020204" pitchFamily="34" charset="0"/>
                <a:cs typeface="Arial" panose="020B0604020202020204" pitchFamily="34" charset="0"/>
              </a:rPr>
              <a:t>durante il periodo di prova; </a:t>
            </a:r>
          </a:p>
          <a:p>
            <a:pPr marL="514350" indent="-514350" algn="just">
              <a:buAutoNum type="alphaLcParenR"/>
            </a:pPr>
            <a:r>
              <a:rPr lang="it-IT" dirty="0">
                <a:latin typeface="Arial" panose="020B0604020202020204" pitchFamily="34" charset="0"/>
                <a:cs typeface="Arial" panose="020B0604020202020204" pitchFamily="34" charset="0"/>
              </a:rPr>
              <a:t>successivamente allo scioglimento del rapporto giuridico se le informazioni sulle violazioni sono state acquisite nel corso del rapporto stesso.</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09271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Ambito di applicazione soggettivo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1900" dirty="0">
                <a:latin typeface="Arial" panose="020B0604020202020204" pitchFamily="34" charset="0"/>
                <a:cs typeface="Arial" panose="020B0604020202020204" pitchFamily="34" charset="0"/>
              </a:rPr>
              <a:t>La tutela delle persone segnalanti si applica anche ad una serie di soggetti diversi dal segnalante in senso stretto:</a:t>
            </a:r>
          </a:p>
          <a:p>
            <a:pPr marL="457200" indent="-457200" algn="just">
              <a:buFont typeface="+mj-lt"/>
              <a:buAutoNum type="alphaLcParenR"/>
            </a:pPr>
            <a:r>
              <a:rPr lang="it-IT" sz="1900" dirty="0">
                <a:latin typeface="Arial" panose="020B0604020202020204" pitchFamily="34" charset="0"/>
                <a:cs typeface="Arial" panose="020B0604020202020204" pitchFamily="34" charset="0"/>
              </a:rPr>
              <a:t>ai facilitatori; </a:t>
            </a:r>
          </a:p>
          <a:p>
            <a:pPr marL="457200" indent="-457200" algn="just">
              <a:buFont typeface="+mj-lt"/>
              <a:buAutoNum type="alphaLcParenR"/>
            </a:pPr>
            <a:r>
              <a:rPr lang="it-IT" sz="1900" dirty="0">
                <a:latin typeface="Arial" panose="020B0604020202020204" pitchFamily="34" charset="0"/>
                <a:cs typeface="Arial" panose="020B0604020202020204" pitchFamily="34" charset="0"/>
              </a:rPr>
              <a:t>alle persone del medesimo contesto lavorativo della persona segnalante, di colui che ha sporto una denuncia all'autorità giudiziaria o contabile o di colui che ha effettuato una divulgazione pubblica e che sono legate ad essi da uno stabile legame affettivo o di parentela entro il quarto grado; </a:t>
            </a:r>
          </a:p>
          <a:p>
            <a:pPr marL="457200" indent="-457200" algn="just">
              <a:buFont typeface="+mj-lt"/>
              <a:buAutoNum type="alphaLcParenR"/>
            </a:pPr>
            <a:r>
              <a:rPr lang="it-IT" sz="1900" dirty="0">
                <a:latin typeface="Arial" panose="020B0604020202020204" pitchFamily="34" charset="0"/>
                <a:cs typeface="Arial" panose="020B0604020202020204" pitchFamily="34" charset="0"/>
              </a:rPr>
              <a:t>ai colleghi di lavoro della persona segnalante o della persona che ha sporto una denuncia all'autorità giudiziaria o contabile o effettuato una divulgazione pubblica, che lavorano nel medesimo contesto lavorativo della stessa e che hanno con detta persona un rapporto abituale e corrente; </a:t>
            </a:r>
          </a:p>
          <a:p>
            <a:pPr marL="457200" indent="-457200" algn="just">
              <a:buFont typeface="+mj-lt"/>
              <a:buAutoNum type="alphaLcParenR"/>
            </a:pPr>
            <a:r>
              <a:rPr lang="it-IT" sz="1900" dirty="0">
                <a:latin typeface="Arial" panose="020B0604020202020204" pitchFamily="34" charset="0"/>
                <a:cs typeface="Arial" panose="020B0604020202020204" pitchFamily="34" charset="0"/>
              </a:rPr>
              <a:t>agli enti di proprietà della persona segnalante o della persona che ha sporto una denuncia all'autorità giudiziaria o contabile o che ha effettuato una divulgazione pubblica o per i quali le stesse persone lavorano, nonché agli enti che operano nel medesimo contesto lavorativo delle predette persone.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89470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graphicFrame>
        <p:nvGraphicFramePr>
          <p:cNvPr id="10" name="Segnaposto contenuto 9">
            <a:extLst>
              <a:ext uri="{FF2B5EF4-FFF2-40B4-BE49-F238E27FC236}">
                <a16:creationId xmlns:a16="http://schemas.microsoft.com/office/drawing/2014/main" id="{66C404DF-5371-4940-AB82-3D963155438D}"/>
              </a:ext>
            </a:extLst>
          </p:cNvPr>
          <p:cNvGraphicFramePr>
            <a:graphicFrameLocks noGrp="1"/>
          </p:cNvGraphicFramePr>
          <p:nvPr>
            <p:ph idx="1"/>
            <p:extLst>
              <p:ext uri="{D42A27DB-BD31-4B8C-83A1-F6EECF244321}">
                <p14:modId xmlns:p14="http://schemas.microsoft.com/office/powerpoint/2010/main" val="2620359695"/>
              </p:ext>
            </p:extLst>
          </p:nvPr>
        </p:nvGraphicFramePr>
        <p:xfrm>
          <a:off x="838200" y="1825625"/>
          <a:ext cx="10515600" cy="43891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274631674"/>
                    </a:ext>
                  </a:extLst>
                </a:gridCol>
              </a:tblGrid>
              <a:tr h="370840">
                <a:tc>
                  <a:txBody>
                    <a:bodyPr/>
                    <a:lstStyle/>
                    <a:p>
                      <a:pPr algn="ctr">
                        <a:spcBef>
                          <a:spcPts val="600"/>
                        </a:spcBef>
                        <a:spcAft>
                          <a:spcPts val="600"/>
                        </a:spcAft>
                      </a:pPr>
                      <a:r>
                        <a:rPr lang="it-IT" sz="2800" dirty="0"/>
                        <a:t>INTERNI (art. 4)</a:t>
                      </a:r>
                    </a:p>
                    <a:p>
                      <a:pPr algn="ctr">
                        <a:spcBef>
                          <a:spcPts val="600"/>
                        </a:spcBef>
                        <a:spcAft>
                          <a:spcPts val="600"/>
                        </a:spcAft>
                      </a:pPr>
                      <a:r>
                        <a:rPr lang="it-IT" sz="2800" dirty="0"/>
                        <a:t>(INCORAGGIATO DA ANAC)</a:t>
                      </a:r>
                    </a:p>
                  </a:txBody>
                  <a:tcPr/>
                </a:tc>
                <a:extLst>
                  <a:ext uri="{0D108BD9-81ED-4DB2-BD59-A6C34878D82A}">
                    <a16:rowId xmlns:a16="http://schemas.microsoft.com/office/drawing/2014/main" val="2871003848"/>
                  </a:ext>
                </a:extLst>
              </a:tr>
              <a:tr h="370840">
                <a:tc>
                  <a:txBody>
                    <a:bodyPr/>
                    <a:lstStyle/>
                    <a:p>
                      <a:pPr algn="ctr">
                        <a:spcBef>
                          <a:spcPts val="600"/>
                        </a:spcBef>
                        <a:spcAft>
                          <a:spcPts val="600"/>
                        </a:spcAft>
                      </a:pPr>
                      <a:r>
                        <a:rPr lang="it-IT" sz="2800" cap="all" baseline="0" dirty="0"/>
                        <a:t>ESTERNO</a:t>
                      </a:r>
                      <a:r>
                        <a:rPr lang="it-IT" sz="2800" cap="none" baseline="0" dirty="0"/>
                        <a:t> (art. 7)</a:t>
                      </a:r>
                    </a:p>
                    <a:p>
                      <a:pPr algn="ctr">
                        <a:spcBef>
                          <a:spcPts val="600"/>
                        </a:spcBef>
                        <a:spcAft>
                          <a:spcPts val="600"/>
                        </a:spcAft>
                      </a:pPr>
                      <a:r>
                        <a:rPr lang="it-IT" sz="2800" cap="all" baseline="0" dirty="0"/>
                        <a:t>(ANAC)</a:t>
                      </a:r>
                    </a:p>
                  </a:txBody>
                  <a:tcPr/>
                </a:tc>
                <a:extLst>
                  <a:ext uri="{0D108BD9-81ED-4DB2-BD59-A6C34878D82A}">
                    <a16:rowId xmlns:a16="http://schemas.microsoft.com/office/drawing/2014/main" val="2670455853"/>
                  </a:ext>
                </a:extLst>
              </a:tr>
              <a:tr h="370840">
                <a:tc>
                  <a:txBody>
                    <a:bodyPr/>
                    <a:lstStyle/>
                    <a:p>
                      <a:pPr algn="ctr">
                        <a:spcBef>
                          <a:spcPts val="600"/>
                        </a:spcBef>
                        <a:spcAft>
                          <a:spcPts val="600"/>
                        </a:spcAft>
                      </a:pPr>
                      <a:endParaRPr lang="it-IT" sz="2800" cap="all" baseline="0" dirty="0"/>
                    </a:p>
                    <a:p>
                      <a:pPr algn="ctr">
                        <a:spcBef>
                          <a:spcPts val="600"/>
                        </a:spcBef>
                        <a:spcAft>
                          <a:spcPts val="600"/>
                        </a:spcAft>
                      </a:pPr>
                      <a:r>
                        <a:rPr lang="it-IT" sz="2800" cap="all" baseline="0" dirty="0"/>
                        <a:t>DIVULGAZIONE PUBBLICA</a:t>
                      </a:r>
                    </a:p>
                  </a:txBody>
                  <a:tcPr/>
                </a:tc>
                <a:extLst>
                  <a:ext uri="{0D108BD9-81ED-4DB2-BD59-A6C34878D82A}">
                    <a16:rowId xmlns:a16="http://schemas.microsoft.com/office/drawing/2014/main" val="3782336365"/>
                  </a:ext>
                </a:extLst>
              </a:tr>
              <a:tr h="370840">
                <a:tc>
                  <a:txBody>
                    <a:bodyPr/>
                    <a:lstStyle/>
                    <a:p>
                      <a:pPr algn="ctr">
                        <a:spcBef>
                          <a:spcPts val="600"/>
                        </a:spcBef>
                        <a:spcAft>
                          <a:spcPts val="600"/>
                        </a:spcAft>
                      </a:pPr>
                      <a:endParaRPr lang="it-IT" sz="2800" cap="all" baseline="0" dirty="0"/>
                    </a:p>
                    <a:p>
                      <a:pPr algn="ctr">
                        <a:spcBef>
                          <a:spcPts val="600"/>
                        </a:spcBef>
                        <a:spcAft>
                          <a:spcPts val="600"/>
                        </a:spcAft>
                      </a:pPr>
                      <a:r>
                        <a:rPr lang="it-IT" sz="2800" cap="all" baseline="0" dirty="0"/>
                        <a:t>DENUNCIA </a:t>
                      </a:r>
                      <a:r>
                        <a:rPr lang="it-IT" sz="2800" cap="all" baseline="0" dirty="0" err="1"/>
                        <a:t>ALL'AUTORITà</a:t>
                      </a:r>
                      <a:r>
                        <a:rPr lang="it-IT" sz="2800" cap="all" baseline="0" dirty="0"/>
                        <a:t> GIUDIZIARIA o contabile</a:t>
                      </a:r>
                    </a:p>
                  </a:txBody>
                  <a:tcPr/>
                </a:tc>
                <a:extLst>
                  <a:ext uri="{0D108BD9-81ED-4DB2-BD59-A6C34878D82A}">
                    <a16:rowId xmlns:a16="http://schemas.microsoft.com/office/drawing/2014/main" val="63042694"/>
                  </a:ext>
                </a:extLst>
              </a:tr>
            </a:tbl>
          </a:graphicData>
        </a:graphic>
      </p:graphicFrame>
    </p:spTree>
    <p:extLst>
      <p:ext uri="{BB962C8B-B14F-4D97-AF65-F5344CB8AC3E}">
        <p14:creationId xmlns:p14="http://schemas.microsoft.com/office/powerpoint/2010/main" val="29837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a:t>
            </a:r>
            <a:r>
              <a:rPr lang="it-IT" b="1" i="1" dirty="0">
                <a:solidFill>
                  <a:schemeClr val="accent1"/>
                </a:solidFill>
                <a:latin typeface="Arial" panose="020B0604020202020204" pitchFamily="34" charset="0"/>
                <a:cs typeface="Arial" panose="020B0604020202020204" pitchFamily="34" charset="0"/>
              </a:rPr>
              <a:t>Come voi dire </a:t>
            </a:r>
            <a:r>
              <a:rPr lang="it-IT" b="1" i="1" dirty="0">
                <a:solidFill>
                  <a:srgbClr val="FF0000"/>
                </a:solidFill>
                <a:latin typeface="Arial" panose="020B0604020202020204" pitchFamily="34" charset="0"/>
                <a:cs typeface="Arial" panose="020B0604020202020204" pitchFamily="34" charset="0"/>
              </a:rPr>
              <a:t>whistleblower</a:t>
            </a:r>
            <a:r>
              <a:rPr lang="it-IT" b="1" i="1" dirty="0">
                <a:solidFill>
                  <a:schemeClr val="accent1"/>
                </a:solidFill>
                <a:latin typeface="Arial" panose="020B0604020202020204" pitchFamily="34" charset="0"/>
                <a:cs typeface="Arial" panose="020B0604020202020204" pitchFamily="34" charset="0"/>
              </a:rPr>
              <a:t>?</a:t>
            </a:r>
            <a:r>
              <a:rPr lang="it-IT" b="1" dirty="0">
                <a:solidFill>
                  <a:schemeClr val="accent1"/>
                </a:solidFill>
                <a:latin typeface="Arial" panose="020B0604020202020204" pitchFamily="34" charset="0"/>
                <a:cs typeface="Arial" panose="020B0604020202020204" pitchFamily="34" charset="0"/>
              </a:rPr>
              <a:t>»</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a:xfrm>
            <a:off x="838200" y="1549400"/>
            <a:ext cx="10515600" cy="4627562"/>
          </a:xfrm>
        </p:spPr>
        <p:txBody>
          <a:bodyPr>
            <a:normAutofit/>
          </a:bodyPr>
          <a:lstStyle/>
          <a:p>
            <a:pPr marL="0" indent="0" algn="just">
              <a:buNone/>
            </a:pPr>
            <a:r>
              <a:rPr lang="it-IT" dirty="0">
                <a:latin typeface="Arial" panose="020B0604020202020204" pitchFamily="34" charset="0"/>
                <a:cs typeface="Arial" panose="020B0604020202020204" pitchFamily="34" charset="0"/>
              </a:rPr>
              <a:t>La persona che segnala illeciti è:</a:t>
            </a:r>
          </a:p>
          <a:p>
            <a:pPr marL="0" indent="0" algn="just">
              <a:buNone/>
            </a:pP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Danimarca	(*)				</a:t>
            </a:r>
            <a:r>
              <a:rPr lang="it-IT" dirty="0" err="1">
                <a:latin typeface="Arial" panose="020B0604020202020204" pitchFamily="34" charset="0"/>
                <a:cs typeface="Arial" panose="020B0604020202020204" pitchFamily="34" charset="0"/>
              </a:rPr>
              <a:t>whistleblowere</a:t>
            </a: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Francia					</a:t>
            </a:r>
            <a:r>
              <a:rPr lang="it-IT" dirty="0" err="1">
                <a:latin typeface="Arial" panose="020B0604020202020204" pitchFamily="34" charset="0"/>
                <a:cs typeface="Arial" panose="020B0604020202020204" pitchFamily="34" charset="0"/>
              </a:rPr>
              <a:t>lanceur</a:t>
            </a:r>
            <a:r>
              <a:rPr lang="it-IT" dirty="0">
                <a:latin typeface="Arial" panose="020B0604020202020204" pitchFamily="34" charset="0"/>
                <a:cs typeface="Arial" panose="020B0604020202020204" pitchFamily="34" charset="0"/>
              </a:rPr>
              <a:t> d’alerte (</a:t>
            </a:r>
            <a:r>
              <a:rPr lang="it-IT" dirty="0" err="1">
                <a:latin typeface="Arial" panose="020B0604020202020204" pitchFamily="34" charset="0"/>
                <a:cs typeface="Arial" panose="020B0604020202020204" pitchFamily="34" charset="0"/>
              </a:rPr>
              <a:t>éthique</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Svezia					</a:t>
            </a:r>
            <a:r>
              <a:rPr lang="it-IT" dirty="0" err="1">
                <a:latin typeface="Arial" panose="020B0604020202020204" pitchFamily="34" charset="0"/>
                <a:cs typeface="Arial" panose="020B0604020202020204" pitchFamily="34" charset="0"/>
              </a:rPr>
              <a:t>visselblåsarlagen</a:t>
            </a:r>
            <a:r>
              <a:rPr lang="it-IT" dirty="0">
                <a:latin typeface="Arial" panose="020B0604020202020204" pitchFamily="34" charset="0"/>
                <a:cs typeface="Arial" panose="020B0604020202020204" pitchFamily="34" charset="0"/>
              </a:rPr>
              <a:t>		</a:t>
            </a:r>
          </a:p>
          <a:p>
            <a:pPr marL="0" indent="0" algn="just">
              <a:buNone/>
            </a:pPr>
            <a:r>
              <a:rPr lang="it-IT" dirty="0">
                <a:latin typeface="Arial" panose="020B0604020202020204" pitchFamily="34" charset="0"/>
                <a:cs typeface="Arial" panose="020B0604020202020204" pitchFamily="34" charset="0"/>
              </a:rPr>
              <a:t>Germania					</a:t>
            </a:r>
            <a:r>
              <a:rPr lang="it-IT" dirty="0" err="1">
                <a:latin typeface="Arial" panose="020B0604020202020204" pitchFamily="34" charset="0"/>
                <a:cs typeface="Arial" panose="020B0604020202020204" pitchFamily="34" charset="0"/>
              </a:rPr>
              <a:t>hinweisgerber</a:t>
            </a:r>
            <a:r>
              <a:rPr lang="it-IT" dirty="0">
                <a:latin typeface="Arial" panose="020B0604020202020204" pitchFamily="34" charset="0"/>
                <a:cs typeface="Arial" panose="020B0604020202020204" pitchFamily="34" charset="0"/>
              </a:rPr>
              <a:t> («informatore»)</a:t>
            </a:r>
          </a:p>
          <a:p>
            <a:pPr marL="0" indent="0" algn="just">
              <a:buNone/>
            </a:pPr>
            <a:r>
              <a:rPr lang="it-IT" dirty="0">
                <a:latin typeface="Arial" panose="020B0604020202020204" pitchFamily="34" charset="0"/>
                <a:cs typeface="Arial" panose="020B0604020202020204" pitchFamily="34" charset="0"/>
              </a:rPr>
              <a:t>Spagna					denunciante</a:t>
            </a:r>
          </a:p>
          <a:p>
            <a:pPr marL="0" indent="0" algn="just">
              <a:buNone/>
            </a:pPr>
            <a:endParaRPr lang="it-IT" dirty="0">
              <a:latin typeface="Garamond" panose="02020404030301010803" pitchFamily="18" charset="0"/>
            </a:endParaRPr>
          </a:p>
          <a:p>
            <a:pPr marL="0" indent="0" algn="just">
              <a:buNone/>
            </a:pPr>
            <a:r>
              <a:rPr lang="it-IT" sz="1800" dirty="0">
                <a:latin typeface="Arial" panose="020B0604020202020204" pitchFamily="34" charset="0"/>
                <a:cs typeface="Arial" panose="020B0604020202020204" pitchFamily="34" charset="0"/>
              </a:rPr>
              <a:t>(*) primo paese a recepire la direttiva nel diritto nazionale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4" name="CasellaDiTesto 3">
            <a:extLst>
              <a:ext uri="{FF2B5EF4-FFF2-40B4-BE49-F238E27FC236}">
                <a16:creationId xmlns:a16="http://schemas.microsoft.com/office/drawing/2014/main" id="{BA19B5FE-D9DF-CB42-A4C1-9C321A99853B}"/>
              </a:ext>
            </a:extLst>
          </p:cNvPr>
          <p:cNvSpPr txBox="1"/>
          <p:nvPr/>
        </p:nvSpPr>
        <p:spPr>
          <a:xfrm>
            <a:off x="4699000" y="3213100"/>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66267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dirty="0">
                <a:latin typeface="Arial" panose="020B0604020202020204" pitchFamily="34" charset="0"/>
                <a:cs typeface="Arial" panose="020B0604020202020204" pitchFamily="34" charset="0"/>
              </a:rPr>
              <a:t>Per i soggetti del settore pubblico sono adottati, sentite le rappresentanze sindacali o le organizzazioni sindacali di cui all’art. 51 d. lgs. 81/2015, con un </a:t>
            </a:r>
            <a:r>
              <a:rPr lang="it-IT" b="1" dirty="0">
                <a:latin typeface="Arial" panose="020B0604020202020204" pitchFamily="34" charset="0"/>
                <a:cs typeface="Arial" panose="020B0604020202020204" pitchFamily="34" charset="0"/>
              </a:rPr>
              <a:t>atto organizzativo</a:t>
            </a:r>
          </a:p>
          <a:p>
            <a:pPr marL="0" indent="0" algn="just">
              <a:buNone/>
            </a:pP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Garantiscono, anche tramite il ricorso a strumenti di crittografia, la </a:t>
            </a:r>
            <a:r>
              <a:rPr lang="it-IT" b="1" dirty="0">
                <a:latin typeface="Arial" panose="020B0604020202020204" pitchFamily="34" charset="0"/>
                <a:cs typeface="Arial" panose="020B0604020202020204" pitchFamily="34" charset="0"/>
              </a:rPr>
              <a:t>riservatezza </a:t>
            </a:r>
            <a:r>
              <a:rPr lang="it-IT" dirty="0">
                <a:latin typeface="Arial" panose="020B0604020202020204" pitchFamily="34" charset="0"/>
                <a:cs typeface="Arial" panose="020B0604020202020204" pitchFamily="34" charset="0"/>
              </a:rPr>
              <a:t>dell’identità della persona segnalante, della persona coinvolta e della persona comunque menzionata nella segnalazione, nonché del contenuto della segnalazione e della relativa documentazione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590576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dirty="0">
                <a:latin typeface="Arial" panose="020B0604020202020204" pitchFamily="34" charset="0"/>
                <a:cs typeface="Arial" panose="020B0604020202020204" pitchFamily="34" charset="0"/>
              </a:rPr>
              <a:t>Secondo le </a:t>
            </a:r>
            <a:r>
              <a:rPr lang="it-IT" b="1" dirty="0">
                <a:solidFill>
                  <a:srgbClr val="FF0000"/>
                </a:solidFill>
                <a:latin typeface="Arial" panose="020B0604020202020204" pitchFamily="34" charset="0"/>
                <a:cs typeface="Arial" panose="020B0604020202020204" pitchFamily="34" charset="0"/>
              </a:rPr>
              <a:t>Linee Guida ANAC </a:t>
            </a:r>
            <a:r>
              <a:rPr lang="it-IT" dirty="0">
                <a:latin typeface="Arial" panose="020B0604020202020204" pitchFamily="34" charset="0"/>
                <a:cs typeface="Arial" panose="020B0604020202020204" pitchFamily="34" charset="0"/>
              </a:rPr>
              <a:t>l’</a:t>
            </a:r>
            <a:r>
              <a:rPr lang="it-IT" b="1" dirty="0">
                <a:latin typeface="Arial" panose="020B0604020202020204" pitchFamily="34" charset="0"/>
                <a:cs typeface="Arial" panose="020B0604020202020204" pitchFamily="34" charset="0"/>
              </a:rPr>
              <a:t>atto organizzativo</a:t>
            </a:r>
            <a:r>
              <a:rPr lang="it-IT" dirty="0">
                <a:latin typeface="Arial" panose="020B0604020202020204" pitchFamily="34" charset="0"/>
                <a:cs typeface="Arial" panose="020B0604020202020204" pitchFamily="34" charset="0"/>
              </a:rPr>
              <a:t> deve essere adottato dall’organo di indirizzo e deve definire almeno:</a:t>
            </a:r>
          </a:p>
          <a:p>
            <a:pPr marL="514350" indent="-514350" algn="just">
              <a:buAutoNum type="alphaLcParenR"/>
            </a:pPr>
            <a:r>
              <a:rPr lang="it-IT" dirty="0">
                <a:latin typeface="Arial" panose="020B0604020202020204" pitchFamily="34" charset="0"/>
                <a:cs typeface="Arial" panose="020B0604020202020204" pitchFamily="34" charset="0"/>
              </a:rPr>
              <a:t>Il ruolo e i compiti dei soggetti che gestiscono le segnalazioni;</a:t>
            </a:r>
          </a:p>
          <a:p>
            <a:pPr marL="514350" indent="-514350" algn="just">
              <a:buAutoNum type="alphaLcParenR"/>
            </a:pPr>
            <a:r>
              <a:rPr lang="it-IT" dirty="0">
                <a:latin typeface="Arial" panose="020B0604020202020204" pitchFamily="34" charset="0"/>
                <a:cs typeface="Arial" panose="020B0604020202020204" pitchFamily="34" charset="0"/>
              </a:rPr>
              <a:t>le modalità e i termini di conservazione dei dati, appropriati e proporzionati in relazione alla procedura di </a:t>
            </a:r>
            <a:r>
              <a:rPr lang="it-IT" i="1" dirty="0">
                <a:latin typeface="Arial" panose="020B0604020202020204" pitchFamily="34" charset="0"/>
                <a:cs typeface="Arial" panose="020B0604020202020204" pitchFamily="34" charset="0"/>
              </a:rPr>
              <a:t>whistleblowing</a:t>
            </a:r>
            <a:r>
              <a:rPr lang="it-IT" dirty="0">
                <a:latin typeface="Arial" panose="020B0604020202020204" pitchFamily="34" charset="0"/>
                <a:cs typeface="Arial" panose="020B0604020202020204" pitchFamily="34" charset="0"/>
              </a:rPr>
              <a:t> e alle disposizioni di legge.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310666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b="1" dirty="0">
                <a:solidFill>
                  <a:schemeClr val="accent1"/>
                </a:solidFill>
                <a:latin typeface="Arial" panose="020B0604020202020204" pitchFamily="34" charset="0"/>
                <a:cs typeface="Arial" panose="020B0604020202020204" pitchFamily="34" charset="0"/>
              </a:rPr>
              <a:t>PIAO e PTPCT</a:t>
            </a:r>
          </a:p>
          <a:p>
            <a:pPr marL="0" indent="0" algn="just">
              <a:buNone/>
            </a:pPr>
            <a:r>
              <a:rPr lang="it-IT" dirty="0">
                <a:latin typeface="Arial" panose="020B0604020202020204" pitchFamily="34" charset="0"/>
                <a:cs typeface="Arial" panose="020B0604020202020204" pitchFamily="34" charset="0"/>
              </a:rPr>
              <a:t>Le amministrazioni e gli enti tenuti all’adozione del Piano Integrato di Attività e Organizzazione (</a:t>
            </a:r>
            <a:r>
              <a:rPr lang="it-IT" b="1" dirty="0">
                <a:latin typeface="Arial" panose="020B0604020202020204" pitchFamily="34" charset="0"/>
                <a:cs typeface="Arial" panose="020B0604020202020204" pitchFamily="34" charset="0"/>
              </a:rPr>
              <a:t>PIAO</a:t>
            </a:r>
            <a:r>
              <a:rPr lang="it-IT" dirty="0">
                <a:latin typeface="Arial" panose="020B0604020202020204" pitchFamily="34" charset="0"/>
                <a:cs typeface="Arial" panose="020B0604020202020204" pitchFamily="34" charset="0"/>
              </a:rPr>
              <a:t>), del Piano Triennale di Prevenzione della Corruzione e della Trasparenza (</a:t>
            </a:r>
            <a:r>
              <a:rPr lang="it-IT" b="1" dirty="0">
                <a:latin typeface="Arial" panose="020B0604020202020204" pitchFamily="34" charset="0"/>
                <a:cs typeface="Arial" panose="020B0604020202020204" pitchFamily="34" charset="0"/>
              </a:rPr>
              <a:t>PTPCT</a:t>
            </a:r>
            <a:r>
              <a:rPr lang="it-IT" dirty="0">
                <a:latin typeface="Arial" panose="020B0604020202020204" pitchFamily="34" charset="0"/>
                <a:cs typeface="Arial" panose="020B0604020202020204" pitchFamily="34" charset="0"/>
              </a:rPr>
              <a:t>), ovvero del documento sostitutivo del PTPCT nelle società ed enti di diritto privato controllati e partecipati dalle pubbliche amministrazioni e degli enti pubblici economici (delibera ANAC n. 1134/2017) </a:t>
            </a:r>
            <a:r>
              <a:rPr lang="it-IT" b="1" dirty="0">
                <a:latin typeface="Arial" panose="020B0604020202020204" pitchFamily="34" charset="0"/>
                <a:cs typeface="Arial" panose="020B0604020202020204" pitchFamily="34" charset="0"/>
              </a:rPr>
              <a:t>indicano nei relativi atti le modalità con le quali l’ente intende attuare la disciplina </a:t>
            </a:r>
            <a:r>
              <a:rPr lang="it-IT" b="1" i="1" dirty="0">
                <a:latin typeface="Arial" panose="020B0604020202020204" pitchFamily="34" charset="0"/>
                <a:cs typeface="Arial" panose="020B0604020202020204" pitchFamily="34" charset="0"/>
              </a:rPr>
              <a:t>whistleblowing</a:t>
            </a:r>
            <a:r>
              <a:rPr lang="it-IT" dirty="0">
                <a:latin typeface="Arial" panose="020B0604020202020204" pitchFamily="34" charset="0"/>
                <a:cs typeface="Arial" panose="020B0604020202020204" pitchFamily="34" charset="0"/>
              </a:rPr>
              <a:t>, che rientra a pieno titolo tra le misure generali di prevenzione della corruzione.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4106546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b="1" dirty="0">
                <a:solidFill>
                  <a:schemeClr val="accent1"/>
                </a:solidFill>
                <a:latin typeface="Arial" panose="020B0604020202020204" pitchFamily="34" charset="0"/>
                <a:cs typeface="Arial" panose="020B0604020202020204" pitchFamily="34" charset="0"/>
              </a:rPr>
              <a:t>Procedura di gestione delle segnalazioni</a:t>
            </a:r>
          </a:p>
          <a:p>
            <a:pPr marL="0" indent="0" algn="just">
              <a:buNone/>
            </a:pPr>
            <a:r>
              <a:rPr lang="it-IT" dirty="0">
                <a:latin typeface="Arial" panose="020B0604020202020204" pitchFamily="34" charset="0"/>
                <a:cs typeface="Arial" panose="020B0604020202020204" pitchFamily="34" charset="0"/>
              </a:rPr>
              <a:t>Le procedure per il ricevimento delle segnalazioni e per la loro gestione vanno invece definite in </a:t>
            </a:r>
            <a:r>
              <a:rPr lang="it-IT" b="1" dirty="0">
                <a:latin typeface="Arial" panose="020B0604020202020204" pitchFamily="34" charset="0"/>
                <a:cs typeface="Arial" panose="020B0604020202020204" pitchFamily="34" charset="0"/>
              </a:rPr>
              <a:t>atto organizzativo apposito</a:t>
            </a:r>
            <a:r>
              <a:rPr lang="it-IT" dirty="0">
                <a:latin typeface="Arial" panose="020B0604020202020204" pitchFamily="34" charset="0"/>
                <a:cs typeface="Arial" panose="020B0604020202020204" pitchFamily="34" charset="0"/>
              </a:rPr>
              <a:t>, ai quali i PIAO, i PTPCT o gli atti che sostituiscono i PTPCT possono rinviare.</a:t>
            </a:r>
          </a:p>
          <a:p>
            <a:pPr marL="0" indent="0" algn="just">
              <a:buNone/>
            </a:pPr>
            <a:r>
              <a:rPr lang="it-IT" dirty="0">
                <a:latin typeface="Arial" panose="020B0604020202020204" pitchFamily="34" charset="0"/>
                <a:cs typeface="Arial" panose="020B0604020202020204" pitchFamily="34" charset="0"/>
              </a:rPr>
              <a:t>Tutti gli enti ai quali non si applica la normativa anticorruzione e trasparenza sono tenuti all’adozione del solo atto organizzativo, sentite le rappresentanze sindacali.</a:t>
            </a:r>
          </a:p>
          <a:p>
            <a:pPr marL="0" indent="0" algn="just">
              <a:buNone/>
            </a:pPr>
            <a:r>
              <a:rPr lang="it-IT" dirty="0">
                <a:latin typeface="Arial" panose="020B0604020202020204" pitchFamily="34" charset="0"/>
                <a:cs typeface="Arial" panose="020B0604020202020204" pitchFamily="34" charset="0"/>
              </a:rPr>
              <a:t>È opportuno che le procedure prevedano la c.d. </a:t>
            </a:r>
            <a:r>
              <a:rPr lang="it-IT" i="1" dirty="0">
                <a:latin typeface="Arial" panose="020B0604020202020204" pitchFamily="34" charset="0"/>
                <a:cs typeface="Arial" panose="020B0604020202020204" pitchFamily="34" charset="0"/>
              </a:rPr>
              <a:t>escalation</a:t>
            </a:r>
            <a:r>
              <a:rPr lang="it-IT" dirty="0">
                <a:latin typeface="Arial" panose="020B0604020202020204" pitchFamily="34" charset="0"/>
                <a:cs typeface="Arial" panose="020B0604020202020204" pitchFamily="34" charset="0"/>
              </a:rPr>
              <a:t>) nel caso di incompatibilità del gestore interno/esterno.</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02285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La </a:t>
            </a:r>
            <a:r>
              <a:rPr lang="it-IT" sz="2400" b="1" dirty="0">
                <a:latin typeface="Arial" panose="020B0604020202020204" pitchFamily="34" charset="0"/>
                <a:cs typeface="Arial" panose="020B0604020202020204" pitchFamily="34" charset="0"/>
              </a:rPr>
              <a:t>gestione dei canali</a:t>
            </a:r>
            <a:r>
              <a:rPr lang="it-IT" sz="2400" dirty="0">
                <a:latin typeface="Arial" panose="020B0604020202020204" pitchFamily="34" charset="0"/>
                <a:cs typeface="Arial" panose="020B0604020202020204" pitchFamily="34" charset="0"/>
              </a:rPr>
              <a:t> è affidata a una persona o a un ufficio interno </a:t>
            </a:r>
            <a:r>
              <a:rPr lang="it-IT" sz="2400" b="1" dirty="0">
                <a:latin typeface="Arial" panose="020B0604020202020204" pitchFamily="34" charset="0"/>
                <a:cs typeface="Arial" panose="020B0604020202020204" pitchFamily="34" charset="0"/>
              </a:rPr>
              <a:t>autonomo</a:t>
            </a:r>
            <a:r>
              <a:rPr lang="it-IT" sz="2400" dirty="0">
                <a:latin typeface="Arial" panose="020B0604020202020204" pitchFamily="34" charset="0"/>
                <a:cs typeface="Arial" panose="020B0604020202020204" pitchFamily="34" charset="0"/>
              </a:rPr>
              <a:t> dedicato e con personale specificamente formato per la gestione del canale, ovvero è affidata a un soggetto esterno, anch’esso autonomo e con personale specificamente formato (art. 4, comma 1, d. lgs. 24/2023)</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 negli enti del settore pubblico la gestione è affidata al </a:t>
            </a:r>
            <a:r>
              <a:rPr lang="it-IT" sz="2400" b="1" dirty="0">
                <a:latin typeface="Arial" panose="020B0604020202020204" pitchFamily="34" charset="0"/>
                <a:cs typeface="Arial" panose="020B0604020202020204" pitchFamily="34" charset="0"/>
              </a:rPr>
              <a:t>Responsabile della Prevenzione della Corruzione e della Trasparenza (RPCT)</a:t>
            </a:r>
            <a:r>
              <a:rPr lang="it-IT" sz="2400" dirty="0">
                <a:latin typeface="Arial" panose="020B0604020202020204" pitchFamily="34" charset="0"/>
                <a:cs typeface="Arial" panose="020B0604020202020204" pitchFamily="34" charset="0"/>
              </a:rPr>
              <a:t> ove tenuti a nominarlo</a:t>
            </a:r>
          </a:p>
          <a:p>
            <a:pPr marL="0" indent="0" algn="just">
              <a:buNone/>
            </a:pPr>
            <a:endParaRPr lang="it-IT" sz="2400" b="1" dirty="0">
              <a:latin typeface="Arial" panose="020B0604020202020204" pitchFamily="34" charset="0"/>
              <a:cs typeface="Arial" panose="020B0604020202020204" pitchFamily="34" charset="0"/>
            </a:endParaRPr>
          </a:p>
          <a:p>
            <a:pPr marL="0" indent="0" algn="ctr">
              <a:buNone/>
            </a:pPr>
            <a:r>
              <a:rPr lang="it-IT" sz="2400" b="1" dirty="0">
                <a:solidFill>
                  <a:srgbClr val="FF0000"/>
                </a:solidFill>
                <a:latin typeface="Arial" panose="020B0604020202020204" pitchFamily="34" charset="0"/>
                <a:cs typeface="Arial" panose="020B0604020202020204" pitchFamily="34" charset="0"/>
              </a:rPr>
              <a:t>Autonomia</a:t>
            </a:r>
            <a:r>
              <a:rPr lang="it-IT" sz="2400" b="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a:t>
            </a:r>
            <a:r>
              <a:rPr lang="it-IT" sz="2400" b="1" dirty="0">
                <a:latin typeface="Arial" panose="020B0604020202020204" pitchFamily="34" charset="0"/>
                <a:cs typeface="Arial" panose="020B0604020202020204" pitchFamily="34" charset="0"/>
              </a:rPr>
              <a:t> imparzialità </a:t>
            </a:r>
            <a:r>
              <a:rPr lang="it-IT" sz="2400" dirty="0">
                <a:latin typeface="Arial" panose="020B0604020202020204" pitchFamily="34" charset="0"/>
                <a:cs typeface="Arial" panose="020B0604020202020204" pitchFamily="34" charset="0"/>
              </a:rPr>
              <a:t>e</a:t>
            </a:r>
            <a:r>
              <a:rPr lang="it-IT" sz="2400" b="1" dirty="0">
                <a:latin typeface="Arial" panose="020B0604020202020204" pitchFamily="34" charset="0"/>
                <a:cs typeface="Arial" panose="020B0604020202020204" pitchFamily="34" charset="0"/>
              </a:rPr>
              <a:t> indipendenza</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3990575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Soggetti incaricati della gestione delle segnalazioni</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r>
              <a:rPr lang="it-IT" sz="2400" dirty="0">
                <a:latin typeface="Arial" panose="020B0604020202020204" pitchFamily="34" charset="0"/>
                <a:cs typeface="Arial" panose="020B0604020202020204" pitchFamily="34" charset="0"/>
              </a:rPr>
              <a:t>I soggetti che gestiscono le segnalazioni, secondo le </a:t>
            </a: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a:t>
            </a:r>
          </a:p>
          <a:p>
            <a:pPr marL="457200" indent="-457200" algn="just">
              <a:buAutoNum type="alphaLcParenR"/>
            </a:pPr>
            <a:r>
              <a:rPr lang="it-IT" sz="2400" dirty="0">
                <a:latin typeface="Arial" panose="020B0604020202020204" pitchFamily="34" charset="0"/>
                <a:cs typeface="Arial" panose="020B0604020202020204" pitchFamily="34" charset="0"/>
              </a:rPr>
              <a:t>laddove si tratti di </a:t>
            </a:r>
            <a:r>
              <a:rPr lang="it-IT" sz="2400" b="1" dirty="0">
                <a:latin typeface="Arial" panose="020B0604020202020204" pitchFamily="34" charset="0"/>
                <a:cs typeface="Arial" panose="020B0604020202020204" pitchFamily="34" charset="0"/>
              </a:rPr>
              <a:t>soggetti interni</a:t>
            </a:r>
            <a:r>
              <a:rPr lang="it-IT" sz="2400" dirty="0">
                <a:latin typeface="Arial" panose="020B0604020202020204" pitchFamily="34" charset="0"/>
                <a:cs typeface="Arial" panose="020B0604020202020204" pitchFamily="34" charset="0"/>
              </a:rPr>
              <a:t>, devono essere autorizzati al trattamento dei dati personali da parte delle amministrazioni o degli enti e, quindi, essere destinatari di una specifica formazione in materia di privacy;</a:t>
            </a:r>
          </a:p>
          <a:p>
            <a:pPr marL="457200" indent="-457200" algn="just">
              <a:buAutoNum type="alphaLcParenR"/>
            </a:pPr>
            <a:r>
              <a:rPr lang="it-IT" sz="2400" dirty="0">
                <a:latin typeface="Arial" panose="020B0604020202020204" pitchFamily="34" charset="0"/>
                <a:cs typeface="Arial" panose="020B0604020202020204" pitchFamily="34" charset="0"/>
              </a:rPr>
              <a:t>nel caso di </a:t>
            </a:r>
            <a:r>
              <a:rPr lang="it-IT" sz="2400" b="1" dirty="0">
                <a:latin typeface="Arial" panose="020B0604020202020204" pitchFamily="34" charset="0"/>
                <a:cs typeface="Arial" panose="020B0604020202020204" pitchFamily="34" charset="0"/>
              </a:rPr>
              <a:t>soggetti esterni</a:t>
            </a:r>
            <a:r>
              <a:rPr lang="it-IT" sz="2400" dirty="0">
                <a:latin typeface="Arial" panose="020B0604020202020204" pitchFamily="34" charset="0"/>
                <a:cs typeface="Arial" panose="020B0604020202020204" pitchFamily="34" charset="0"/>
              </a:rPr>
              <a:t>, questi sono responsabili del trattamento dei dati in base ad un accordo stipulato con l’amministrazione o l’ente;</a:t>
            </a:r>
          </a:p>
          <a:p>
            <a:pPr marL="457200" indent="-457200" algn="just">
              <a:buAutoNum type="alphaLcParenR"/>
            </a:pPr>
            <a:r>
              <a:rPr lang="it-IT" sz="2400" dirty="0">
                <a:latin typeface="Arial" panose="020B0604020202020204" pitchFamily="34" charset="0"/>
                <a:cs typeface="Arial" panose="020B0604020202020204" pitchFamily="34" charset="0"/>
              </a:rPr>
              <a:t>devono ricevere, in ogni caso, un’adeguata </a:t>
            </a:r>
            <a:r>
              <a:rPr lang="it-IT" sz="2400" b="1" dirty="0">
                <a:latin typeface="Arial" panose="020B0604020202020204" pitchFamily="34" charset="0"/>
                <a:cs typeface="Arial" panose="020B0604020202020204" pitchFamily="34" charset="0"/>
              </a:rPr>
              <a:t>formazione professionale </a:t>
            </a:r>
            <a:r>
              <a:rPr lang="it-IT" sz="2400" dirty="0">
                <a:latin typeface="Arial" panose="020B0604020202020204" pitchFamily="34" charset="0"/>
                <a:cs typeface="Arial" panose="020B0604020202020204" pitchFamily="34" charset="0"/>
              </a:rPr>
              <a:t>sulla disciplina del </a:t>
            </a:r>
            <a:r>
              <a:rPr lang="it-IT" sz="2400" i="1" dirty="0">
                <a:latin typeface="Arial" panose="020B0604020202020204" pitchFamily="34" charset="0"/>
                <a:cs typeface="Arial" panose="020B0604020202020204" pitchFamily="34" charset="0"/>
              </a:rPr>
              <a:t>whistleblowing</a:t>
            </a:r>
            <a:r>
              <a:rPr lang="it-IT" sz="2400" dirty="0">
                <a:latin typeface="Arial" panose="020B0604020202020204" pitchFamily="34" charset="0"/>
                <a:cs typeface="Arial" panose="020B0604020202020204" pitchFamily="34" charset="0"/>
              </a:rPr>
              <a:t>, anche con riferimento a casi concreti.</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435298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b="1" dirty="0">
                <a:solidFill>
                  <a:schemeClr val="accent1"/>
                </a:solidFill>
                <a:latin typeface="Arial" panose="020B0604020202020204" pitchFamily="34" charset="0"/>
                <a:cs typeface="Arial" panose="020B0604020202020204" pitchFamily="34" charset="0"/>
              </a:rPr>
              <a:t>Modalità di segnalazione</a:t>
            </a:r>
          </a:p>
          <a:p>
            <a:pPr marL="514350" indent="-514350" algn="just">
              <a:buAutoNum type="alphaLcParenR"/>
            </a:pPr>
            <a:r>
              <a:rPr lang="it-IT" dirty="0">
                <a:latin typeface="Arial" panose="020B0604020202020204" pitchFamily="34" charset="0"/>
                <a:cs typeface="Arial" panose="020B0604020202020204" pitchFamily="34" charset="0"/>
              </a:rPr>
              <a:t>in </a:t>
            </a:r>
            <a:r>
              <a:rPr lang="it-IT" b="1" dirty="0">
                <a:latin typeface="Arial" panose="020B0604020202020204" pitchFamily="34" charset="0"/>
                <a:cs typeface="Arial" panose="020B0604020202020204" pitchFamily="34" charset="0"/>
              </a:rPr>
              <a:t>forma scritta</a:t>
            </a:r>
            <a:r>
              <a:rPr lang="it-IT" dirty="0">
                <a:latin typeface="Arial" panose="020B0604020202020204" pitchFamily="34" charset="0"/>
                <a:cs typeface="Arial" panose="020B0604020202020204" pitchFamily="34" charset="0"/>
              </a:rPr>
              <a:t>: anche con modalità informatiche (piattaforma </a:t>
            </a:r>
            <a:r>
              <a:rPr lang="it-IT" i="1" dirty="0">
                <a:latin typeface="Arial" panose="020B0604020202020204" pitchFamily="34" charset="0"/>
                <a:cs typeface="Arial" panose="020B0604020202020204" pitchFamily="34" charset="0"/>
              </a:rPr>
              <a:t>online</a:t>
            </a:r>
            <a:r>
              <a:rPr lang="it-IT" dirty="0">
                <a:latin typeface="Arial" panose="020B0604020202020204" pitchFamily="34" charset="0"/>
                <a:cs typeface="Arial" panose="020B0604020202020204" pitchFamily="34" charset="0"/>
              </a:rPr>
              <a:t>);</a:t>
            </a:r>
          </a:p>
          <a:p>
            <a:pPr marL="514350" indent="-514350" algn="just">
              <a:buAutoNum type="alphaLcParenR"/>
            </a:pPr>
            <a:r>
              <a:rPr lang="it-IT" dirty="0">
                <a:latin typeface="Arial" panose="020B0604020202020204" pitchFamily="34" charset="0"/>
                <a:cs typeface="Arial" panose="020B0604020202020204" pitchFamily="34" charset="0"/>
              </a:rPr>
              <a:t>in </a:t>
            </a:r>
            <a:r>
              <a:rPr lang="it-IT" b="1" dirty="0">
                <a:latin typeface="Arial" panose="020B0604020202020204" pitchFamily="34" charset="0"/>
                <a:cs typeface="Arial" panose="020B0604020202020204" pitchFamily="34" charset="0"/>
              </a:rPr>
              <a:t>forma orale</a:t>
            </a:r>
            <a:r>
              <a:rPr lang="it-IT" dirty="0">
                <a:latin typeface="Arial" panose="020B0604020202020204" pitchFamily="34" charset="0"/>
                <a:cs typeface="Arial" panose="020B0604020202020204" pitchFamily="34" charset="0"/>
              </a:rPr>
              <a:t>: alternativamente attraverso linee telefoniche, con sistemi di messaggistica vocale ovvero, su richiesta del segnalante, mediante incontro diretto fissato entro un termine ragionevole.</a:t>
            </a:r>
          </a:p>
          <a:p>
            <a:pPr marL="0" indent="0" algn="just">
              <a:buNone/>
            </a:pPr>
            <a:r>
              <a:rPr lang="it-IT" dirty="0">
                <a:latin typeface="Arial" panose="020B0604020202020204" pitchFamily="34" charset="0"/>
                <a:cs typeface="Arial" panose="020B0604020202020204" pitchFamily="34" charset="0"/>
              </a:rPr>
              <a:t>«</a:t>
            </a:r>
            <a:r>
              <a:rPr lang="it-IT" b="1" i="1" dirty="0">
                <a:solidFill>
                  <a:srgbClr val="FF0000"/>
                </a:solidFill>
                <a:latin typeface="Arial" panose="020B0604020202020204" pitchFamily="34" charset="0"/>
                <a:cs typeface="Arial" panose="020B0604020202020204" pitchFamily="34" charset="0"/>
              </a:rPr>
              <a:t>La posta elettronica ordinaria e la PEC si ritiene siano strumenti non adeguati a garantire la riservatezza</a:t>
            </a:r>
            <a:r>
              <a:rPr lang="it-IT" dirty="0">
                <a:latin typeface="Arial" panose="020B0604020202020204" pitchFamily="34" charset="0"/>
                <a:cs typeface="Arial" panose="020B0604020202020204" pitchFamily="34" charset="0"/>
              </a:rPr>
              <a:t>» (Linee Guida ANAC)</a:t>
            </a:r>
          </a:p>
          <a:p>
            <a:pPr marL="514350" indent="-514350" algn="just">
              <a:buAutoNum type="alphaLcParenR"/>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193040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dirty="0">
                <a:latin typeface="Arial" panose="020B0604020202020204" pitchFamily="34" charset="0"/>
                <a:cs typeface="Arial" panose="020B0604020202020204" pitchFamily="34" charset="0"/>
              </a:rPr>
              <a:t>Per la segnalazione in </a:t>
            </a:r>
            <a:r>
              <a:rPr lang="it-IT" b="1" dirty="0">
                <a:latin typeface="Arial" panose="020B0604020202020204" pitchFamily="34" charset="0"/>
                <a:cs typeface="Arial" panose="020B0604020202020204" pitchFamily="34" charset="0"/>
              </a:rPr>
              <a:t>forma scritta</a:t>
            </a:r>
            <a:r>
              <a:rPr lang="it-IT" dirty="0">
                <a:latin typeface="Arial" panose="020B0604020202020204" pitchFamily="34" charset="0"/>
                <a:cs typeface="Arial" panose="020B0604020202020204" pitchFamily="34" charset="0"/>
              </a:rPr>
              <a:t>, qualora si utilizzino «</a:t>
            </a:r>
            <a:r>
              <a:rPr lang="it-IT" b="1" i="1" dirty="0">
                <a:latin typeface="Arial" panose="020B0604020202020204" pitchFamily="34" charset="0"/>
                <a:cs typeface="Arial" panose="020B0604020202020204" pitchFamily="34" charset="0"/>
              </a:rPr>
              <a:t>canali e tecniche tradizionali</a:t>
            </a:r>
            <a:r>
              <a:rPr lang="it-IT" dirty="0">
                <a:latin typeface="Arial" panose="020B0604020202020204" pitchFamily="34" charset="0"/>
                <a:cs typeface="Arial" panose="020B0604020202020204" pitchFamily="34" charset="0"/>
              </a:rPr>
              <a:t>», da disciplinare nell’atto organizzativo, le </a:t>
            </a:r>
            <a:r>
              <a:rPr lang="it-IT" b="1" dirty="0">
                <a:solidFill>
                  <a:srgbClr val="FF0000"/>
                </a:solidFill>
                <a:latin typeface="Arial" panose="020B0604020202020204" pitchFamily="34" charset="0"/>
                <a:cs typeface="Arial" panose="020B0604020202020204" pitchFamily="34" charset="0"/>
              </a:rPr>
              <a:t>Linee Guida ANAC </a:t>
            </a:r>
            <a:r>
              <a:rPr lang="it-IT" dirty="0">
                <a:latin typeface="Arial" panose="020B0604020202020204" pitchFamily="34" charset="0"/>
                <a:cs typeface="Arial" panose="020B0604020202020204" pitchFamily="34" charset="0"/>
              </a:rPr>
              <a:t>suggeriscono, in vista della protocollazione riservata della segnalazione, che essa venga inserita in </a:t>
            </a:r>
            <a:r>
              <a:rPr lang="it-IT" b="1" dirty="0">
                <a:latin typeface="Arial" panose="020B0604020202020204" pitchFamily="34" charset="0"/>
                <a:cs typeface="Arial" panose="020B0604020202020204" pitchFamily="34" charset="0"/>
              </a:rPr>
              <a:t>due buste chiuse</a:t>
            </a:r>
            <a:r>
              <a:rPr lang="it-IT" dirty="0">
                <a:latin typeface="Arial" panose="020B0604020202020204" pitchFamily="34" charset="0"/>
                <a:cs typeface="Arial" panose="020B0604020202020204" pitchFamily="34" charset="0"/>
              </a:rPr>
              <a:t>: </a:t>
            </a:r>
          </a:p>
          <a:p>
            <a:pPr marL="0" indent="0" algn="just">
              <a:buNone/>
            </a:pP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 </a:t>
            </a:r>
            <a:r>
              <a:rPr lang="it-IT" sz="2400" b="1" i="1" dirty="0">
                <a:solidFill>
                  <a:srgbClr val="FF0000"/>
                </a:solidFill>
                <a:latin typeface="Arial" panose="020B0604020202020204" pitchFamily="34" charset="0"/>
                <a:cs typeface="Arial" panose="020B0604020202020204" pitchFamily="34" charset="0"/>
              </a:rPr>
              <a:t>prima </a:t>
            </a:r>
            <a:r>
              <a:rPr lang="it-IT" sz="2400" i="1" dirty="0">
                <a:latin typeface="Arial" panose="020B0604020202020204" pitchFamily="34" charset="0"/>
                <a:cs typeface="Arial" panose="020B0604020202020204" pitchFamily="34" charset="0"/>
              </a:rPr>
              <a:t>con i dati identificativi del segnalante unitamente alla fotocopia del documento di riconoscimento; la </a:t>
            </a:r>
            <a:r>
              <a:rPr lang="it-IT" sz="2400" b="1" i="1" dirty="0">
                <a:solidFill>
                  <a:srgbClr val="FF0000"/>
                </a:solidFill>
                <a:latin typeface="Arial" panose="020B0604020202020204" pitchFamily="34" charset="0"/>
                <a:cs typeface="Arial" panose="020B0604020202020204" pitchFamily="34" charset="0"/>
              </a:rPr>
              <a:t>seconda</a:t>
            </a:r>
            <a:r>
              <a:rPr lang="it-IT" sz="2400" i="1" dirty="0">
                <a:latin typeface="Arial" panose="020B0604020202020204" pitchFamily="34" charset="0"/>
                <a:cs typeface="Arial" panose="020B0604020202020204" pitchFamily="34" charset="0"/>
              </a:rPr>
              <a:t> con la segnalazione, in modo da separare i dati identificativi del segnalante dalla segnalazione. Entrambe dovranno poi essere inserite in una </a:t>
            </a:r>
            <a:r>
              <a:rPr lang="it-IT" sz="2400" b="1" i="1" dirty="0">
                <a:solidFill>
                  <a:srgbClr val="FF0000"/>
                </a:solidFill>
                <a:latin typeface="Arial" panose="020B0604020202020204" pitchFamily="34" charset="0"/>
                <a:cs typeface="Arial" panose="020B0604020202020204" pitchFamily="34" charset="0"/>
              </a:rPr>
              <a:t>terza busta </a:t>
            </a:r>
            <a:r>
              <a:rPr lang="it-IT" sz="2400" i="1" dirty="0">
                <a:latin typeface="Arial" panose="020B0604020202020204" pitchFamily="34" charset="0"/>
                <a:cs typeface="Arial" panose="020B0604020202020204" pitchFamily="34" charset="0"/>
              </a:rPr>
              <a:t>chiusa che rechi all’esterno la dicitura «riservata» al gestore della segnalazione (ad es. «riservata al RPCT») La segnalazione è poi oggetto di protocollazione riservata, anche mediante autonomo registro, da parte del gestore</a:t>
            </a:r>
            <a:r>
              <a:rPr lang="it-IT" sz="2400" dirty="0">
                <a:latin typeface="Arial" panose="020B0604020202020204" pitchFamily="34" charset="0"/>
                <a:cs typeface="Arial" panose="020B0604020202020204" pitchFamily="34" charset="0"/>
              </a:rPr>
              <a:t>».</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867710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a:xfrm>
            <a:off x="3845490" y="1690687"/>
            <a:ext cx="7508310" cy="4509697"/>
          </a:xfrm>
        </p:spPr>
        <p:txBody>
          <a:bodyPr>
            <a:noAutofit/>
          </a:bodyPr>
          <a:lstStyle/>
          <a:p>
            <a:pPr marL="0" indent="0" algn="just">
              <a:buNone/>
            </a:pPr>
            <a:r>
              <a:rPr lang="it-IT" sz="2400" dirty="0">
                <a:solidFill>
                  <a:schemeClr val="accent1"/>
                </a:solidFill>
                <a:latin typeface="Arial" panose="020B0604020202020204" pitchFamily="34" charset="0"/>
                <a:cs typeface="Arial" panose="020B0604020202020204" pitchFamily="34" charset="0"/>
              </a:rPr>
              <a:t>«</a:t>
            </a:r>
            <a:r>
              <a:rPr lang="it-IT" sz="2400" b="1" i="1" dirty="0">
                <a:solidFill>
                  <a:schemeClr val="accent1"/>
                </a:solidFill>
                <a:latin typeface="Arial" panose="020B0604020202020204" pitchFamily="34" charset="0"/>
                <a:cs typeface="Arial" panose="020B0604020202020204" pitchFamily="34" charset="0"/>
              </a:rPr>
              <a:t>La busta uno, la due </a:t>
            </a:r>
            <a:r>
              <a:rPr lang="it-IT" sz="2400" b="1" i="1" u="sng" dirty="0">
                <a:solidFill>
                  <a:srgbClr val="FF0000"/>
                </a:solidFill>
                <a:latin typeface="Arial" panose="020B0604020202020204" pitchFamily="34" charset="0"/>
                <a:cs typeface="Arial" panose="020B0604020202020204" pitchFamily="34" charset="0"/>
              </a:rPr>
              <a:t>e</a:t>
            </a:r>
            <a:r>
              <a:rPr lang="it-IT" sz="2400" b="1" i="1" dirty="0">
                <a:solidFill>
                  <a:schemeClr val="accent1"/>
                </a:solidFill>
                <a:latin typeface="Arial" panose="020B0604020202020204" pitchFamily="34" charset="0"/>
                <a:cs typeface="Arial" panose="020B0604020202020204" pitchFamily="34" charset="0"/>
              </a:rPr>
              <a:t> la tre</a:t>
            </a:r>
            <a:r>
              <a:rPr lang="it-IT" sz="2400" b="1" dirty="0">
                <a:solidFill>
                  <a:schemeClr val="accent1"/>
                </a:solidFill>
                <a:latin typeface="Arial" panose="020B0604020202020204" pitchFamily="34" charset="0"/>
                <a:cs typeface="Arial" panose="020B0604020202020204" pitchFamily="34" charset="0"/>
              </a:rPr>
              <a:t>…?</a:t>
            </a:r>
            <a:r>
              <a:rPr lang="it-IT" sz="2400" dirty="0">
                <a:solidFill>
                  <a:schemeClr val="accent1"/>
                </a:solidFill>
                <a:latin typeface="Arial" panose="020B0604020202020204" pitchFamily="34" charset="0"/>
                <a:cs typeface="Arial" panose="020B0604020202020204" pitchFamily="34" charset="0"/>
              </a:rPr>
              <a:t>»</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r>
              <a:rPr lang="it-IT" sz="2400" dirty="0">
                <a:latin typeface="Arial" panose="020B0604020202020204" pitchFamily="34" charset="0"/>
                <a:cs typeface="Arial" panose="020B0604020202020204" pitchFamily="34" charset="0"/>
              </a:rPr>
              <a:t>ANAC propone questo esempio come strumento per garantire la riservatezza richiesta dalla normativa.</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r>
              <a:rPr lang="it-IT" sz="2400" dirty="0">
                <a:latin typeface="Arial" panose="020B0604020202020204" pitchFamily="34" charset="0"/>
                <a:cs typeface="Arial" panose="020B0604020202020204" pitchFamily="34" charset="0"/>
              </a:rPr>
              <a:t>Le </a:t>
            </a:r>
            <a:r>
              <a:rPr lang="it-IT" sz="2400" b="1" dirty="0">
                <a:solidFill>
                  <a:srgbClr val="FF0000"/>
                </a:solidFill>
                <a:latin typeface="Arial" panose="020B0604020202020204" pitchFamily="34" charset="0"/>
                <a:cs typeface="Arial" panose="020B0604020202020204" pitchFamily="34" charset="0"/>
              </a:rPr>
              <a:t>Linee Guida ANAC </a:t>
            </a:r>
            <a:r>
              <a:rPr lang="it-IT" sz="2400" dirty="0">
                <a:latin typeface="Arial" panose="020B0604020202020204" pitchFamily="34" charset="0"/>
                <a:cs typeface="Arial" panose="020B0604020202020204" pitchFamily="34" charset="0"/>
              </a:rPr>
              <a:t>non sono di per sé vincolanti, ma occorre ricordare che l’organo titolare del potere di accertamento e applicazioni delle </a:t>
            </a:r>
            <a:r>
              <a:rPr lang="it-IT" sz="2400" b="1" dirty="0">
                <a:latin typeface="Arial" panose="020B0604020202020204" pitchFamily="34" charset="0"/>
                <a:cs typeface="Arial" panose="020B0604020202020204" pitchFamily="34" charset="0"/>
              </a:rPr>
              <a:t>sanzioni amministrative pecuniarie</a:t>
            </a:r>
            <a:r>
              <a:rPr lang="it-IT" sz="2400" dirty="0">
                <a:latin typeface="Arial" panose="020B0604020202020204" pitchFamily="34" charset="0"/>
                <a:cs typeface="Arial" panose="020B0604020202020204" pitchFamily="34" charset="0"/>
              </a:rPr>
              <a:t>, previste anche per l’ipotesi di </a:t>
            </a:r>
            <a:r>
              <a:rPr lang="it-IT" sz="2400" b="1" dirty="0">
                <a:latin typeface="Arial" panose="020B0604020202020204" pitchFamily="34" charset="0"/>
                <a:cs typeface="Arial" panose="020B0604020202020204" pitchFamily="34" charset="0"/>
              </a:rPr>
              <a:t>inidoneità delle procedure </a:t>
            </a:r>
            <a:r>
              <a:rPr lang="it-IT" sz="2400" dirty="0">
                <a:latin typeface="Arial" panose="020B0604020202020204" pitchFamily="34" charset="0"/>
                <a:cs typeface="Arial" panose="020B0604020202020204" pitchFamily="34" charset="0"/>
              </a:rPr>
              <a:t>di gestione dei canali di segnalazione, è proprio l’Autorità anticorruzione.</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7" name="Immagine 6">
            <a:extLst>
              <a:ext uri="{FF2B5EF4-FFF2-40B4-BE49-F238E27FC236}">
                <a16:creationId xmlns:a16="http://schemas.microsoft.com/office/drawing/2014/main" id="{92629490-AF50-7445-B005-E99D7959E6D3}"/>
              </a:ext>
            </a:extLst>
          </p:cNvPr>
          <p:cNvPicPr>
            <a:picLocks noChangeAspect="1"/>
          </p:cNvPicPr>
          <p:nvPr/>
        </p:nvPicPr>
        <p:blipFill>
          <a:blip r:embed="rId2"/>
          <a:stretch>
            <a:fillRect/>
          </a:stretch>
        </p:blipFill>
        <p:spPr>
          <a:xfrm>
            <a:off x="297668" y="1533383"/>
            <a:ext cx="3259725" cy="4758723"/>
          </a:xfrm>
          <a:prstGeom prst="rect">
            <a:avLst/>
          </a:prstGeom>
        </p:spPr>
      </p:pic>
      <p:sp>
        <p:nvSpPr>
          <p:cNvPr id="4" name="CasellaDiTesto 3">
            <a:extLst>
              <a:ext uri="{FF2B5EF4-FFF2-40B4-BE49-F238E27FC236}">
                <a16:creationId xmlns:a16="http://schemas.microsoft.com/office/drawing/2014/main" id="{F8136F58-DB29-E141-B8B3-C4C5C2D15A4D}"/>
              </a:ext>
            </a:extLst>
          </p:cNvPr>
          <p:cNvSpPr txBox="1"/>
          <p:nvPr/>
        </p:nvSpPr>
        <p:spPr>
          <a:xfrm>
            <a:off x="544884" y="6292106"/>
            <a:ext cx="3156558" cy="492443"/>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Immagine a bassa risoluzione per uso didattico (art. 70, comma 1-</a:t>
            </a:r>
            <a:r>
              <a:rPr lang="it-IT" sz="1200" b="1" i="1" dirty="0">
                <a:latin typeface="Arial" panose="020B0604020202020204" pitchFamily="34" charset="0"/>
                <a:cs typeface="Arial" panose="020B0604020202020204" pitchFamily="34" charset="0"/>
              </a:rPr>
              <a:t>bi</a:t>
            </a:r>
            <a:r>
              <a:rPr lang="it-IT" sz="1200" b="1" dirty="0">
                <a:latin typeface="Arial" panose="020B0604020202020204" pitchFamily="34" charset="0"/>
                <a:cs typeface="Arial" panose="020B0604020202020204" pitchFamily="34" charset="0"/>
              </a:rPr>
              <a:t>s, l.d.a.)</a:t>
            </a:r>
            <a:r>
              <a:rPr lang="it-IT"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123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I canali interni devono essere progettati in modo da consentire un accesso selettivo alle segnalazioni solo da parte del personale autorizzato e rispettare la tutela della riservatezza e la disciplina sul trattamento dei dati personali.</a:t>
            </a:r>
          </a:p>
          <a:p>
            <a:pPr marL="0" indent="0" algn="just">
              <a:buNone/>
            </a:pPr>
            <a:r>
              <a:rPr lang="it-IT" sz="2400" dirty="0">
                <a:latin typeface="Arial" panose="020B0604020202020204" pitchFamily="34" charset="0"/>
                <a:cs typeface="Arial" panose="020B0604020202020204" pitchFamily="34" charset="0"/>
              </a:rPr>
              <a:t>Le segnalazioni, nel rispetto dei princìpi fondamentali di </a:t>
            </a:r>
            <a:r>
              <a:rPr lang="it-IT" sz="2400" b="1" dirty="0">
                <a:latin typeface="Arial" panose="020B0604020202020204" pitchFamily="34" charset="0"/>
                <a:cs typeface="Arial" panose="020B0604020202020204" pitchFamily="34" charset="0"/>
              </a:rPr>
              <a:t>limitazione delle finalità</a:t>
            </a:r>
            <a:r>
              <a:rPr lang="it-IT" sz="2400" dirty="0">
                <a:latin typeface="Arial" panose="020B0604020202020204" pitchFamily="34" charset="0"/>
                <a:cs typeface="Arial" panose="020B0604020202020204" pitchFamily="34" charset="0"/>
              </a:rPr>
              <a:t> e </a:t>
            </a:r>
            <a:r>
              <a:rPr lang="it-IT" sz="2400" b="1" dirty="0">
                <a:latin typeface="Arial" panose="020B0604020202020204" pitchFamily="34" charset="0"/>
                <a:cs typeface="Arial" panose="020B0604020202020204" pitchFamily="34" charset="0"/>
              </a:rPr>
              <a:t>minimizzazione dei dat</a:t>
            </a:r>
            <a:r>
              <a:rPr lang="it-IT" sz="2400" dirty="0">
                <a:latin typeface="Arial" panose="020B0604020202020204" pitchFamily="34" charset="0"/>
                <a:cs typeface="Arial" panose="020B0604020202020204" pitchFamily="34" charset="0"/>
              </a:rPr>
              <a:t>i, non possono essere utilizzate oltre quanto necessario per dare alle stesse adeguato seguito.</a:t>
            </a:r>
          </a:p>
          <a:p>
            <a:pPr marL="0" indent="0" algn="just">
              <a:buNone/>
            </a:pPr>
            <a:r>
              <a:rPr lang="it-IT" sz="2400" dirty="0">
                <a:latin typeface="Arial" panose="020B0604020202020204" pitchFamily="34" charset="0"/>
                <a:cs typeface="Arial" panose="020B0604020202020204" pitchFamily="34" charset="0"/>
              </a:rPr>
              <a:t>Le amministrazioni e gli enti, in qualità di titolari del trattamento, autorizzano al trattamento dei dati personali tutti i dipendenti coinvolti nel trattamento stesso, che devono ricevere </a:t>
            </a:r>
            <a:r>
              <a:rPr lang="it-IT" sz="2400" b="1" dirty="0">
                <a:latin typeface="Arial" panose="020B0604020202020204" pitchFamily="34" charset="0"/>
                <a:cs typeface="Arial" panose="020B0604020202020204" pitchFamily="34" charset="0"/>
              </a:rPr>
              <a:t>adeguata formazione </a:t>
            </a:r>
            <a:r>
              <a:rPr lang="it-IT" sz="2400" dirty="0">
                <a:latin typeface="Arial" panose="020B0604020202020204" pitchFamily="34" charset="0"/>
                <a:cs typeface="Arial" panose="020B0604020202020204" pitchFamily="34" charset="0"/>
              </a:rPr>
              <a:t>anche sulle norme applicabili in materia di protezione dei dati personali, al fine di trattare le segnalazioni.</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37012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 </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a:xfrm>
            <a:off x="838200" y="1549400"/>
            <a:ext cx="10515600" cy="4627562"/>
          </a:xfrm>
        </p:spPr>
        <p:txBody>
          <a:bodyPr>
            <a:normAutofit fontScale="92500" lnSpcReduction="10000"/>
          </a:bodyPr>
          <a:lstStyle/>
          <a:p>
            <a:pPr marL="0" indent="0" algn="just">
              <a:buNone/>
            </a:pPr>
            <a:r>
              <a:rPr lang="it-IT" i="1" dirty="0">
                <a:latin typeface="Arial" panose="020B0604020202020204" pitchFamily="34" charset="0"/>
                <a:cs typeface="Arial" panose="020B0604020202020204" pitchFamily="34" charset="0"/>
              </a:rPr>
              <a:t>Alla domanda secca </a:t>
            </a:r>
            <a:r>
              <a:rPr lang="it-IT" b="1" i="1" dirty="0">
                <a:latin typeface="Arial" panose="020B0604020202020204" pitchFamily="34" charset="0"/>
                <a:cs typeface="Arial" panose="020B0604020202020204" pitchFamily="34" charset="0"/>
              </a:rPr>
              <a:t>“come si traduce in italiano la parola </a:t>
            </a:r>
            <a:r>
              <a:rPr lang="it-IT" b="1" dirty="0">
                <a:latin typeface="Arial" panose="020B0604020202020204" pitchFamily="34" charset="0"/>
                <a:cs typeface="Arial" panose="020B0604020202020204" pitchFamily="34" charset="0"/>
              </a:rPr>
              <a:t>whistleblower</a:t>
            </a:r>
            <a:r>
              <a:rPr lang="it-IT" b="1" i="1"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 una prima essenziale e altrettanto secca risposta è che, al momento, nel lessico italiano non esiste una parola semanticamente equivalente al termine angloamericano. Manca la parola, </a:t>
            </a:r>
            <a:r>
              <a:rPr lang="it-IT" b="1" i="1" dirty="0">
                <a:latin typeface="Arial" panose="020B0604020202020204" pitchFamily="34" charset="0"/>
                <a:cs typeface="Arial" panose="020B0604020202020204" pitchFamily="34" charset="0"/>
              </a:rPr>
              <a:t>ma è innanzitutto il concetto designato a essere poco familiare presso l’opinione pubblica italiana</a:t>
            </a:r>
            <a:r>
              <a:rPr lang="it-IT" i="1" dirty="0">
                <a:latin typeface="Arial" panose="020B0604020202020204" pitchFamily="34" charset="0"/>
                <a:cs typeface="Arial" panose="020B0604020202020204" pitchFamily="34" charset="0"/>
              </a:rPr>
              <a:t>. L’assenza di un traducente adeguato è, in effetti, il riflesso linguistico della mancanza, all’interno del contesto socio-culturale italiano, di un riconoscimento stabile della “cosa” a cui la parola fa riferimento. Infatti, </a:t>
            </a:r>
            <a:r>
              <a:rPr lang="it-IT" b="1" i="1" dirty="0">
                <a:latin typeface="Arial" panose="020B0604020202020204" pitchFamily="34" charset="0"/>
                <a:cs typeface="Arial" panose="020B0604020202020204" pitchFamily="34" charset="0"/>
              </a:rPr>
              <a:t>per ragioni storiche, socio-politiche, culturali – che qui non è il caso di discutere – in Italia, ciò che la parola whistleblower designa non è stato oggetto di attenzione specifica</a:t>
            </a:r>
            <a:r>
              <a:rPr lang="it-IT" i="1" dirty="0">
                <a:latin typeface="Arial" panose="020B0604020202020204" pitchFamily="34" charset="0"/>
                <a:cs typeface="Arial" panose="020B0604020202020204" pitchFamily="34" charset="0"/>
              </a:rPr>
              <a:t>, riflessione teorica o dibattito pubblico, almeno fino a tempi recentissimi </a:t>
            </a:r>
            <a:r>
              <a:rPr lang="it-IT" dirty="0">
                <a:latin typeface="Arial" panose="020B0604020202020204" pitchFamily="34" charset="0"/>
                <a:cs typeface="Arial" panose="020B0604020202020204" pitchFamily="34" charset="0"/>
              </a:rPr>
              <a:t>(febbraio 2014)</a:t>
            </a:r>
          </a:p>
          <a:p>
            <a:pPr marL="0" indent="0" algn="just">
              <a:buNone/>
            </a:pPr>
            <a:endParaRPr lang="it-IT" dirty="0">
              <a:latin typeface="Garamond" panose="02020404030301010803" pitchFamily="18" charset="0"/>
            </a:endParaRPr>
          </a:p>
          <a:p>
            <a:pPr marL="0" indent="0" algn="just">
              <a:buNone/>
            </a:pPr>
            <a:endParaRPr lang="it-IT" dirty="0">
              <a:latin typeface="Garamond" panose="02020404030301010803" pitchFamily="18"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253360"/>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10" name="Immagine 9">
            <a:extLst>
              <a:ext uri="{FF2B5EF4-FFF2-40B4-BE49-F238E27FC236}">
                <a16:creationId xmlns:a16="http://schemas.microsoft.com/office/drawing/2014/main" id="{A2164CE1-079A-CA47-9027-FC2A5EE4C1CC}"/>
              </a:ext>
            </a:extLst>
          </p:cNvPr>
          <p:cNvPicPr>
            <a:picLocks noChangeAspect="1"/>
          </p:cNvPicPr>
          <p:nvPr/>
        </p:nvPicPr>
        <p:blipFill>
          <a:blip r:embed="rId2"/>
          <a:stretch>
            <a:fillRect/>
          </a:stretch>
        </p:blipFill>
        <p:spPr>
          <a:xfrm>
            <a:off x="2971800" y="206832"/>
            <a:ext cx="6248400" cy="1112281"/>
          </a:xfrm>
          <a:prstGeom prst="rect">
            <a:avLst/>
          </a:prstGeom>
        </p:spPr>
      </p:pic>
    </p:spTree>
    <p:extLst>
      <p:ext uri="{BB962C8B-B14F-4D97-AF65-F5344CB8AC3E}">
        <p14:creationId xmlns:p14="http://schemas.microsoft.com/office/powerpoint/2010/main" val="4255163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I comuni diversi dai capoluoghi di provincia possono </a:t>
            </a:r>
            <a:r>
              <a:rPr lang="it-IT" sz="2400" b="1" dirty="0">
                <a:latin typeface="Arial" panose="020B0604020202020204" pitchFamily="34" charset="0"/>
                <a:cs typeface="Arial" panose="020B0604020202020204" pitchFamily="34" charset="0"/>
              </a:rPr>
              <a:t>condividere il canale di segnalazione interna e la relativa gestione </a:t>
            </a:r>
            <a:r>
              <a:rPr lang="it-IT" sz="2400" dirty="0">
                <a:latin typeface="Arial" panose="020B0604020202020204" pitchFamily="34" charset="0"/>
                <a:cs typeface="Arial" panose="020B0604020202020204" pitchFamily="34" charset="0"/>
              </a:rPr>
              <a:t>(art. 4, comma 4, d. lgs. 24/2023), quali contitolari del trattamento dei dati personali.</a:t>
            </a:r>
          </a:p>
          <a:p>
            <a:pPr marL="0" indent="0" algn="just">
              <a:buNone/>
            </a:pP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a:t>
            </a:r>
          </a:p>
          <a:p>
            <a:pPr marL="0" indent="0" algn="just">
              <a:buNone/>
            </a:pPr>
            <a:r>
              <a:rPr lang="it-IT" sz="2100" dirty="0">
                <a:latin typeface="Arial" panose="020B0604020202020204" pitchFamily="34" charset="0"/>
                <a:cs typeface="Arial" panose="020B0604020202020204" pitchFamily="34" charset="0"/>
              </a:rPr>
              <a:t>«</a:t>
            </a:r>
            <a:r>
              <a:rPr lang="it-IT" sz="2100" i="1" dirty="0">
                <a:latin typeface="Arial" panose="020B0604020202020204" pitchFamily="34" charset="0"/>
                <a:cs typeface="Arial" panose="020B0604020202020204" pitchFamily="34" charset="0"/>
              </a:rPr>
              <a:t>ad esempio potrebbero essere stipulati accordi/convenzione per la gestione in forma associata delle segnalazioni </a:t>
            </a:r>
            <a:r>
              <a:rPr lang="it-IT" sz="2100" dirty="0">
                <a:latin typeface="Arial" panose="020B0604020202020204" pitchFamily="34" charset="0"/>
                <a:cs typeface="Arial" panose="020B0604020202020204" pitchFamily="34" charset="0"/>
              </a:rPr>
              <a:t>whistleblowing»;</a:t>
            </a:r>
          </a:p>
          <a:p>
            <a:pPr marL="0" indent="0" algn="just">
              <a:buNone/>
            </a:pPr>
            <a:r>
              <a:rPr lang="it-IT" sz="2100" dirty="0">
                <a:latin typeface="Arial" panose="020B0604020202020204" pitchFamily="34" charset="0"/>
                <a:cs typeface="Arial" panose="020B0604020202020204" pitchFamily="34" charset="0"/>
              </a:rPr>
              <a:t>«</a:t>
            </a:r>
            <a:r>
              <a:rPr lang="it-IT" sz="2100" i="1" dirty="0">
                <a:latin typeface="Arial" panose="020B0604020202020204" pitchFamily="34" charset="0"/>
                <a:cs typeface="Arial" panose="020B0604020202020204" pitchFamily="34" charset="0"/>
              </a:rPr>
              <a:t>Ad avviso di ANAC, in una logica di semplificazione degli oneri e considerato che il </a:t>
            </a:r>
            <a:r>
              <a:rPr lang="it-IT" sz="2100" dirty="0">
                <a:latin typeface="Arial" panose="020B0604020202020204" pitchFamily="34" charset="0"/>
                <a:cs typeface="Arial" panose="020B0604020202020204" pitchFamily="34" charset="0"/>
              </a:rPr>
              <a:t>whistleblowing</a:t>
            </a:r>
            <a:r>
              <a:rPr lang="it-IT" sz="2100" i="1" dirty="0">
                <a:latin typeface="Arial" panose="020B0604020202020204" pitchFamily="34" charset="0"/>
                <a:cs typeface="Arial" panose="020B0604020202020204" pitchFamily="34" charset="0"/>
              </a:rPr>
              <a:t> rientra fra le misure di prevenzione della corruzione, si può ritenere che anche le pubbliche amministrazioni e gli enti pubblici di piccole dimensioni possano scegliere di condividere il canale interno di segnalazione e la relativa gestione. Per l’individuazione di tali enti appare ragionevole far riferimento alla soglia dimensionale di meno di cinquanta dipendenti indicata dal legislatore per l’adozione del Piano Integrato di Attività e Organizzazione (PIAO) semplificato</a:t>
            </a:r>
            <a:r>
              <a:rPr lang="it-IT" sz="2100" dirty="0">
                <a:latin typeface="Arial" panose="020B0604020202020204" pitchFamily="34" charset="0"/>
                <a:cs typeface="Arial" panose="020B0604020202020204" pitchFamily="34" charset="0"/>
              </a:rPr>
              <a:t>».</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066470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Segnalazione a soggetto non competente</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r>
              <a:rPr lang="it-IT" sz="2300" dirty="0">
                <a:latin typeface="Arial" panose="020B0604020202020204" pitchFamily="34" charset="0"/>
                <a:cs typeface="Arial" panose="020B0604020202020204" pitchFamily="34" charset="0"/>
              </a:rPr>
              <a:t>Nel caso di </a:t>
            </a:r>
            <a:r>
              <a:rPr lang="it-IT" sz="2300" b="1" dirty="0">
                <a:latin typeface="Arial" panose="020B0604020202020204" pitchFamily="34" charset="0"/>
                <a:cs typeface="Arial" panose="020B0604020202020204" pitchFamily="34" charset="0"/>
              </a:rPr>
              <a:t>segnalazione inviata ad un soggetto non competente </a:t>
            </a:r>
            <a:r>
              <a:rPr lang="it-IT" sz="2300" dirty="0">
                <a:latin typeface="Arial" panose="020B0604020202020204" pitchFamily="34" charset="0"/>
                <a:cs typeface="Arial" panose="020B0604020202020204" pitchFamily="34" charset="0"/>
              </a:rPr>
              <a:t>(es., ad altro dirigente o funzionario in luogo del RPCT), laddove il segnalante dichiari espressamente di voler beneficiare delle tutele in materia di </a:t>
            </a:r>
            <a:r>
              <a:rPr lang="it-IT" sz="2300" i="1" dirty="0">
                <a:latin typeface="Arial" panose="020B0604020202020204" pitchFamily="34" charset="0"/>
                <a:cs typeface="Arial" panose="020B0604020202020204" pitchFamily="34" charset="0"/>
              </a:rPr>
              <a:t>whistleblowing</a:t>
            </a:r>
            <a:r>
              <a:rPr lang="it-IT" sz="2300" dirty="0">
                <a:latin typeface="Arial" panose="020B0604020202020204" pitchFamily="34" charset="0"/>
                <a:cs typeface="Arial" panose="020B0604020202020204" pitchFamily="34" charset="0"/>
              </a:rPr>
              <a:t> o tale volontà sia desumibile dalla segnalazione (es. per l’utilizzo della relativa modulistica), quest’ultima va considerata «segnalazione </a:t>
            </a:r>
            <a:r>
              <a:rPr lang="it-IT" sz="2300" i="1" dirty="0">
                <a:latin typeface="Arial" panose="020B0604020202020204" pitchFamily="34" charset="0"/>
                <a:cs typeface="Arial" panose="020B0604020202020204" pitchFamily="34" charset="0"/>
              </a:rPr>
              <a:t>whistleblowing</a:t>
            </a:r>
            <a:r>
              <a:rPr lang="it-IT" sz="2300" dirty="0">
                <a:latin typeface="Arial" panose="020B0604020202020204" pitchFamily="34" charset="0"/>
                <a:cs typeface="Arial" panose="020B0604020202020204" pitchFamily="34" charset="0"/>
              </a:rPr>
              <a:t>» e deve essere trasmessa, </a:t>
            </a:r>
            <a:r>
              <a:rPr lang="it-IT" sz="2300" b="1" dirty="0">
                <a:latin typeface="Arial" panose="020B0604020202020204" pitchFamily="34" charset="0"/>
                <a:cs typeface="Arial" panose="020B0604020202020204" pitchFamily="34" charset="0"/>
              </a:rPr>
              <a:t>entro 7 giorni dal ricevimento</a:t>
            </a:r>
            <a:r>
              <a:rPr lang="it-IT" sz="2300" dirty="0">
                <a:latin typeface="Arial" panose="020B0604020202020204" pitchFamily="34" charset="0"/>
                <a:cs typeface="Arial" panose="020B0604020202020204" pitchFamily="34" charset="0"/>
              </a:rPr>
              <a:t>,  al soggetto competente, informandone contestualmente il segnalante.</a:t>
            </a:r>
          </a:p>
          <a:p>
            <a:pPr marL="0" indent="0" algn="just">
              <a:buNone/>
            </a:pPr>
            <a:r>
              <a:rPr lang="it-IT" sz="2300" dirty="0">
                <a:latin typeface="Arial" panose="020B0604020202020204" pitchFamily="34" charset="0"/>
                <a:cs typeface="Arial" panose="020B0604020202020204" pitchFamily="34" charset="0"/>
              </a:rPr>
              <a:t>Diversamente, se il segnalante non dichiari espressamente di voler beneficiare delle tutele, o tale volontà non sia desumibile dalla segnalazione, essa è considerata quale segnalazione ordinaria.</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916500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Codice di comportamento dei dipendenti pubblici</a:t>
            </a:r>
          </a:p>
          <a:p>
            <a:pPr marL="0" indent="0" algn="just">
              <a:buNone/>
            </a:pPr>
            <a:endParaRPr lang="it-IT" sz="2400" dirty="0">
              <a:latin typeface="Arial" panose="020B0604020202020204" pitchFamily="34" charset="0"/>
              <a:cs typeface="Arial" panose="020B0604020202020204" pitchFamily="34" charset="0"/>
            </a:endParaRPr>
          </a:p>
          <a:p>
            <a:pPr marL="0" indent="0" algn="just">
              <a:buNone/>
            </a:pPr>
            <a:r>
              <a:rPr lang="it-IT" sz="2300" dirty="0">
                <a:latin typeface="Arial" panose="020B0604020202020204" pitchFamily="34" charset="0"/>
                <a:cs typeface="Arial" panose="020B0604020202020204" pitchFamily="34" charset="0"/>
              </a:rPr>
              <a:t>In materia di </a:t>
            </a:r>
            <a:r>
              <a:rPr lang="it-IT" sz="2300" b="1" dirty="0">
                <a:latin typeface="Arial" panose="020B0604020202020204" pitchFamily="34" charset="0"/>
                <a:cs typeface="Arial" panose="020B0604020202020204" pitchFamily="34" charset="0"/>
              </a:rPr>
              <a:t>prevenzione della corruzione </a:t>
            </a:r>
            <a:r>
              <a:rPr lang="it-IT" sz="2300" dirty="0">
                <a:latin typeface="Arial" panose="020B0604020202020204" pitchFamily="34" charset="0"/>
                <a:cs typeface="Arial" panose="020B0604020202020204" pitchFamily="34" charset="0"/>
              </a:rPr>
              <a:t>l’art. 8 D.P.R. 16 aprile 2013, n. 52, prevede che «</a:t>
            </a:r>
            <a:r>
              <a:rPr lang="it-IT" sz="2300" i="1" dirty="0">
                <a:latin typeface="Arial" panose="020B0604020202020204" pitchFamily="34" charset="0"/>
                <a:cs typeface="Arial" panose="020B0604020202020204" pitchFamily="34" charset="0"/>
              </a:rPr>
              <a:t>Il dipendente rispetta le misure necessarie alla prevenzione degli illeciti nell'amministrazione. In particolare, il dipendente rispetta le prescrizioni contenute nel piano per la prevenzione della corruzione, presta la sua collaborazione al responsabile della prevenzione della corruzione e, fermo restando l'obbligo di denuncia all'autorità giudiziaria, </a:t>
            </a:r>
            <a:r>
              <a:rPr lang="it-IT" sz="2300" b="1" i="1" dirty="0">
                <a:latin typeface="Arial" panose="020B0604020202020204" pitchFamily="34" charset="0"/>
                <a:cs typeface="Arial" panose="020B0604020202020204" pitchFamily="34" charset="0"/>
              </a:rPr>
              <a:t>segnala al proprio superiore gerarchico </a:t>
            </a:r>
            <a:r>
              <a:rPr lang="it-IT" sz="2300" i="1" dirty="0">
                <a:latin typeface="Arial" panose="020B0604020202020204" pitchFamily="34" charset="0"/>
                <a:cs typeface="Arial" panose="020B0604020202020204" pitchFamily="34" charset="0"/>
              </a:rPr>
              <a:t>eventuali situazioni di illecito nell'amministrazione di cui sia venuto a conoscenza</a:t>
            </a:r>
            <a:r>
              <a:rPr lang="it-IT" sz="2300" dirty="0">
                <a:latin typeface="Arial" panose="020B0604020202020204" pitchFamily="34" charset="0"/>
                <a:cs typeface="Arial" panose="020B0604020202020204" pitchFamily="34" charset="0"/>
              </a:rPr>
              <a:t>».</a:t>
            </a:r>
          </a:p>
          <a:p>
            <a:pPr marL="0" indent="0" algn="just">
              <a:buNone/>
            </a:pPr>
            <a:r>
              <a:rPr lang="it-IT" sz="2300" dirty="0">
                <a:latin typeface="Arial" panose="020B0604020202020204" pitchFamily="34" charset="0"/>
                <a:cs typeface="Arial" panose="020B0604020202020204" pitchFamily="34" charset="0"/>
              </a:rPr>
              <a:t>Le </a:t>
            </a:r>
            <a:r>
              <a:rPr lang="it-IT" sz="2300" b="1" dirty="0">
                <a:solidFill>
                  <a:srgbClr val="FF0000"/>
                </a:solidFill>
                <a:latin typeface="Arial" panose="020B0604020202020204" pitchFamily="34" charset="0"/>
                <a:cs typeface="Arial" panose="020B0604020202020204" pitchFamily="34" charset="0"/>
              </a:rPr>
              <a:t>Linee Guida ANAC </a:t>
            </a:r>
            <a:r>
              <a:rPr lang="it-IT" sz="2300" dirty="0">
                <a:latin typeface="Arial" panose="020B0604020202020204" pitchFamily="34" charset="0"/>
                <a:cs typeface="Arial" panose="020B0604020202020204" pitchFamily="34" charset="0"/>
              </a:rPr>
              <a:t>prevedono che si applichino le stesse regole previste per la segnalazione a soggetto non competente.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499234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Obblighi del gestore del canale di segnalazione interna (art. 5)</a:t>
            </a:r>
          </a:p>
          <a:p>
            <a:pPr marL="457200" indent="-457200" algn="just">
              <a:buAutoNum type="alphaLcParenR"/>
            </a:pPr>
            <a:r>
              <a:rPr lang="it-IT" sz="2400" dirty="0">
                <a:latin typeface="Arial" panose="020B0604020202020204" pitchFamily="34" charset="0"/>
                <a:cs typeface="Arial" panose="020B0604020202020204" pitchFamily="34" charset="0"/>
              </a:rPr>
              <a:t>Rilascia al segnalante avviso di ricevimento della segnalazione </a:t>
            </a:r>
            <a:r>
              <a:rPr lang="it-IT" sz="2400" b="1" dirty="0">
                <a:latin typeface="Arial" panose="020B0604020202020204" pitchFamily="34" charset="0"/>
                <a:cs typeface="Arial" panose="020B0604020202020204" pitchFamily="34" charset="0"/>
              </a:rPr>
              <a:t>entro 7 giorni</a:t>
            </a:r>
            <a:r>
              <a:rPr lang="it-IT" sz="2400" dirty="0">
                <a:latin typeface="Arial" panose="020B0604020202020204" pitchFamily="34" charset="0"/>
                <a:cs typeface="Arial" panose="020B0604020202020204" pitchFamily="34" charset="0"/>
              </a:rPr>
              <a:t>;</a:t>
            </a:r>
          </a:p>
          <a:p>
            <a:pPr marL="457200" indent="-457200" algn="just">
              <a:buAutoNum type="alphaLcParenR"/>
            </a:pPr>
            <a:r>
              <a:rPr lang="it-IT" sz="2400" dirty="0">
                <a:latin typeface="Arial" panose="020B0604020202020204" pitchFamily="34" charset="0"/>
                <a:cs typeface="Arial" panose="020B0604020202020204" pitchFamily="34" charset="0"/>
              </a:rPr>
              <a:t>Mantiene le </a:t>
            </a:r>
            <a:r>
              <a:rPr lang="it-IT" sz="2400" b="1" dirty="0">
                <a:latin typeface="Arial" panose="020B0604020202020204" pitchFamily="34" charset="0"/>
                <a:cs typeface="Arial" panose="020B0604020202020204" pitchFamily="34" charset="0"/>
              </a:rPr>
              <a:t>interlocuzioni</a:t>
            </a:r>
            <a:r>
              <a:rPr lang="it-IT" sz="2400" dirty="0">
                <a:latin typeface="Arial" panose="020B0604020202020204" pitchFamily="34" charset="0"/>
                <a:cs typeface="Arial" panose="020B0604020202020204" pitchFamily="34" charset="0"/>
              </a:rPr>
              <a:t> con il segnalante chiedendo integrazioni ove necessario;</a:t>
            </a:r>
          </a:p>
          <a:p>
            <a:pPr marL="457200" indent="-457200" algn="just">
              <a:buAutoNum type="alphaLcParenR"/>
            </a:pPr>
            <a:r>
              <a:rPr lang="it-IT" sz="2400" dirty="0">
                <a:latin typeface="Arial" panose="020B0604020202020204" pitchFamily="34" charset="0"/>
                <a:cs typeface="Arial" panose="020B0604020202020204" pitchFamily="34" charset="0"/>
              </a:rPr>
              <a:t>Dà </a:t>
            </a:r>
            <a:r>
              <a:rPr lang="it-IT" sz="2400" b="1" dirty="0">
                <a:latin typeface="Arial" panose="020B0604020202020204" pitchFamily="34" charset="0"/>
                <a:cs typeface="Arial" panose="020B0604020202020204" pitchFamily="34" charset="0"/>
              </a:rPr>
              <a:t>diligente seguito </a:t>
            </a:r>
            <a:r>
              <a:rPr lang="it-IT" sz="2400" dirty="0">
                <a:latin typeface="Arial" panose="020B0604020202020204" pitchFamily="34" charset="0"/>
                <a:cs typeface="Arial" panose="020B0604020202020204" pitchFamily="34" charset="0"/>
              </a:rPr>
              <a:t>alla segnalazioni ricevute;</a:t>
            </a:r>
          </a:p>
          <a:p>
            <a:pPr marL="457200" indent="-457200" algn="just">
              <a:buAutoNum type="alphaLcParenR"/>
            </a:pPr>
            <a:r>
              <a:rPr lang="it-IT" sz="2400" dirty="0">
                <a:latin typeface="Arial" panose="020B0604020202020204" pitchFamily="34" charset="0"/>
                <a:cs typeface="Arial" panose="020B0604020202020204" pitchFamily="34" charset="0"/>
              </a:rPr>
              <a:t>Fornisce </a:t>
            </a:r>
            <a:r>
              <a:rPr lang="it-IT" sz="2400" b="1" dirty="0">
                <a:latin typeface="Arial" panose="020B0604020202020204" pitchFamily="34" charset="0"/>
                <a:cs typeface="Arial" panose="020B0604020202020204" pitchFamily="34" charset="0"/>
              </a:rPr>
              <a:t>riscontro </a:t>
            </a:r>
            <a:r>
              <a:rPr lang="it-IT" sz="2400" dirty="0">
                <a:latin typeface="Arial" panose="020B0604020202020204" pitchFamily="34" charset="0"/>
                <a:cs typeface="Arial" panose="020B0604020202020204" pitchFamily="34" charset="0"/>
              </a:rPr>
              <a:t>alla segnalazione entro 3 mesi dall’avviso di ricevimento o, in mancanza, entro 3 mesi dalla scadenza del termine di 7 giorni dalla segnalazione;</a:t>
            </a:r>
          </a:p>
          <a:p>
            <a:pPr marL="457200" indent="-457200" algn="just">
              <a:buAutoNum type="alphaLcParenR"/>
            </a:pPr>
            <a:r>
              <a:rPr lang="it-IT" sz="2400" dirty="0">
                <a:latin typeface="Arial" panose="020B0604020202020204" pitchFamily="34" charset="0"/>
                <a:cs typeface="Arial" panose="020B0604020202020204" pitchFamily="34" charset="0"/>
              </a:rPr>
              <a:t>Mette a disposizione </a:t>
            </a:r>
            <a:r>
              <a:rPr lang="it-IT" sz="2400" b="1" dirty="0">
                <a:latin typeface="Arial" panose="020B0604020202020204" pitchFamily="34" charset="0"/>
                <a:cs typeface="Arial" panose="020B0604020202020204" pitchFamily="34" charset="0"/>
              </a:rPr>
              <a:t>informazioni chiare sui canali</a:t>
            </a:r>
            <a:r>
              <a:rPr lang="it-IT" sz="2400" dirty="0">
                <a:latin typeface="Arial" panose="020B0604020202020204" pitchFamily="34" charset="0"/>
                <a:cs typeface="Arial" panose="020B0604020202020204" pitchFamily="34" charset="0"/>
              </a:rPr>
              <a:t>, sulle procedure e sui presupposti per effettuare segnalazioni interne ed esterne (</a:t>
            </a: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 informazioni da inserire sul sito e sulla piattaforma).</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3475502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La norma, evocando i concetti di «</a:t>
            </a:r>
            <a:r>
              <a:rPr lang="it-IT" sz="2400" b="1" dirty="0">
                <a:latin typeface="Arial" panose="020B0604020202020204" pitchFamily="34" charset="0"/>
                <a:cs typeface="Arial" panose="020B0604020202020204" pitchFamily="34" charset="0"/>
              </a:rPr>
              <a:t>diligente seguito</a:t>
            </a:r>
            <a:r>
              <a:rPr lang="it-IT" sz="2400" dirty="0">
                <a:latin typeface="Arial" panose="020B0604020202020204" pitchFamily="34" charset="0"/>
                <a:cs typeface="Arial" panose="020B0604020202020204" pitchFamily="34" charset="0"/>
              </a:rPr>
              <a:t>» e «</a:t>
            </a:r>
            <a:r>
              <a:rPr lang="it-IT" sz="2400" b="1" dirty="0">
                <a:latin typeface="Arial" panose="020B0604020202020204" pitchFamily="34" charset="0"/>
                <a:cs typeface="Arial" panose="020B0604020202020204" pitchFamily="34" charset="0"/>
              </a:rPr>
              <a:t>riscontro</a:t>
            </a:r>
            <a:r>
              <a:rPr lang="it-IT" sz="2400" dirty="0">
                <a:latin typeface="Arial" panose="020B0604020202020204" pitchFamily="34" charset="0"/>
                <a:cs typeface="Arial" panose="020B0604020202020204" pitchFamily="34" charset="0"/>
              </a:rPr>
              <a:t>»,  ha subito posto seri problemi interpretativi sulla portata degli obblighi del gestore del canale di segnalazione interna.</a:t>
            </a:r>
          </a:p>
          <a:p>
            <a:pPr marL="0" indent="0" algn="just">
              <a:buNone/>
            </a:pP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 necessaria una preliminare </a:t>
            </a:r>
            <a:r>
              <a:rPr lang="it-IT" sz="2400" b="1" dirty="0">
                <a:solidFill>
                  <a:srgbClr val="FF0000"/>
                </a:solidFill>
                <a:latin typeface="Arial" panose="020B0604020202020204" pitchFamily="34" charset="0"/>
                <a:cs typeface="Arial" panose="020B0604020202020204" pitchFamily="34" charset="0"/>
              </a:rPr>
              <a:t>verifica dell’ammissibilità della segnalazione</a:t>
            </a:r>
            <a:r>
              <a:rPr lang="it-IT" sz="2400" dirty="0">
                <a:latin typeface="Arial" panose="020B0604020202020204" pitchFamily="34" charset="0"/>
                <a:cs typeface="Arial" panose="020B0604020202020204" pitchFamily="34" charset="0"/>
              </a:rPr>
              <a:t>, per poter accordare al segnalante le tutele previste, verifica che si concluderà negativamente, ad esempio, nei casi di:</a:t>
            </a:r>
          </a:p>
          <a:p>
            <a:pPr algn="just">
              <a:buFontTx/>
              <a:buChar char="-"/>
            </a:pPr>
            <a:r>
              <a:rPr lang="it-IT" sz="2400" dirty="0">
                <a:latin typeface="Arial" panose="020B0604020202020204" pitchFamily="34" charset="0"/>
                <a:cs typeface="Arial" panose="020B0604020202020204" pitchFamily="34" charset="0"/>
              </a:rPr>
              <a:t>manifesta infondatezza per l’assenza di elementi di fatto idonei a giustificare accertamenti;</a:t>
            </a:r>
          </a:p>
          <a:p>
            <a:pPr algn="just">
              <a:buFontTx/>
              <a:buChar char="-"/>
            </a:pPr>
            <a:r>
              <a:rPr lang="it-IT" sz="2400" dirty="0">
                <a:latin typeface="Arial" panose="020B0604020202020204" pitchFamily="34" charset="0"/>
                <a:cs typeface="Arial" panose="020B0604020202020204" pitchFamily="34" charset="0"/>
              </a:rPr>
              <a:t>accertato contenuto generico della segnalazione tale da non consentire la comprensione dei fatti, ovvero segnalazione corredata da documentazione non appropriata o inconferente.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3407054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interna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Per </a:t>
            </a:r>
            <a:r>
              <a:rPr lang="it-IT" sz="2400" b="1" dirty="0">
                <a:solidFill>
                  <a:srgbClr val="FF0000"/>
                </a:solidFill>
                <a:latin typeface="Arial" panose="020B0604020202020204" pitchFamily="34" charset="0"/>
                <a:cs typeface="Arial" panose="020B0604020202020204" pitchFamily="34" charset="0"/>
              </a:rPr>
              <a:t>riscontro</a:t>
            </a:r>
            <a:r>
              <a:rPr lang="it-IT" sz="2400" dirty="0">
                <a:latin typeface="Arial" panose="020B0604020202020204" pitchFamily="34" charset="0"/>
                <a:cs typeface="Arial" panose="020B0604020202020204" pitchFamily="34" charset="0"/>
              </a:rPr>
              <a:t> si intende la comunicazione alla persona segnalante delle informazioni relative al seguito che viene dato o che si intende dare alla segnalazione.</a:t>
            </a:r>
          </a:p>
          <a:p>
            <a:pPr marL="0" indent="0" algn="just">
              <a:buNone/>
            </a:pPr>
            <a:r>
              <a:rPr lang="it-IT" sz="2400" dirty="0">
                <a:latin typeface="Arial" panose="020B0604020202020204" pitchFamily="34" charset="0"/>
                <a:cs typeface="Arial" panose="020B0604020202020204" pitchFamily="34" charset="0"/>
              </a:rPr>
              <a:t>Per </a:t>
            </a:r>
            <a:r>
              <a:rPr lang="it-IT" sz="2400" b="1" dirty="0">
                <a:solidFill>
                  <a:srgbClr val="FF0000"/>
                </a:solidFill>
                <a:latin typeface="Arial" panose="020B0604020202020204" pitchFamily="34" charset="0"/>
                <a:cs typeface="Arial" panose="020B0604020202020204" pitchFamily="34" charset="0"/>
              </a:rPr>
              <a:t>seguito</a:t>
            </a:r>
            <a:r>
              <a:rPr lang="it-IT" sz="2400" dirty="0">
                <a:latin typeface="Arial" panose="020B0604020202020204" pitchFamily="34" charset="0"/>
                <a:cs typeface="Arial" panose="020B0604020202020204" pitchFamily="34" charset="0"/>
              </a:rPr>
              <a:t> intende l’azione intrapresa dal soggetto cui è affidata la gestione della segnalazione per valutare la sussistenza dei fatti, l’esito delle indagini e delle misure adottate.</a:t>
            </a:r>
          </a:p>
          <a:p>
            <a:pPr marL="0" indent="0" algn="just">
              <a:buNone/>
            </a:pPr>
            <a:r>
              <a:rPr lang="it-IT" sz="2400" dirty="0">
                <a:latin typeface="Arial" panose="020B0604020202020204" pitchFamily="34" charset="0"/>
                <a:cs typeface="Arial" panose="020B0604020202020204" pitchFamily="34" charset="0"/>
              </a:rPr>
              <a:t>Le </a:t>
            </a:r>
            <a:r>
              <a:rPr lang="it-IT" sz="2400" b="1" dirty="0">
                <a:solidFill>
                  <a:srgbClr val="FF0000"/>
                </a:solidFill>
                <a:latin typeface="Arial" panose="020B0604020202020204" pitchFamily="34" charset="0"/>
                <a:cs typeface="Arial" panose="020B0604020202020204" pitchFamily="34" charset="0"/>
              </a:rPr>
              <a:t>Linee Guida ANAC </a:t>
            </a:r>
            <a:r>
              <a:rPr lang="it-IT" sz="2400" dirty="0">
                <a:latin typeface="Arial" panose="020B0604020202020204" pitchFamily="34" charset="0"/>
                <a:cs typeface="Arial" panose="020B0604020202020204" pitchFamily="34" charset="0"/>
              </a:rPr>
              <a:t>precisano che «</a:t>
            </a:r>
            <a:r>
              <a:rPr lang="it-IT" sz="2400" i="1" dirty="0">
                <a:latin typeface="Arial" panose="020B0604020202020204" pitchFamily="34" charset="0"/>
                <a:cs typeface="Arial" panose="020B0604020202020204" pitchFamily="34" charset="0"/>
              </a:rPr>
              <a:t>Non spetta al soggetto preposto alla gestione della segnalazione accertare le responsabilità individuali qualunque natura esse abbiano, né svolgere controlli di legittimità o di merito su atti e provvedimenti adottati dall’ente/amministrazione oggetto di segnalazione, a pena di sconfinare nelle competenze dei soggetti a ciò preposti all’interno di ogni ente o amministrazione ovvero della magistratura</a:t>
            </a:r>
            <a:r>
              <a:rPr lang="it-IT" sz="2400" dirty="0">
                <a:latin typeface="Arial" panose="020B0604020202020204" pitchFamily="34" charset="0"/>
                <a:cs typeface="Arial" panose="020B0604020202020204" pitchFamily="34" charset="0"/>
              </a:rPr>
              <a:t>». </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973762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esterna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Il canale di </a:t>
            </a:r>
            <a:r>
              <a:rPr lang="it-IT" sz="2400" b="1" dirty="0">
                <a:latin typeface="Arial" panose="020B0604020202020204" pitchFamily="34" charset="0"/>
                <a:cs typeface="Arial" panose="020B0604020202020204" pitchFamily="34" charset="0"/>
              </a:rPr>
              <a:t>segnalazione esterna </a:t>
            </a:r>
            <a:r>
              <a:rPr lang="it-IT" sz="2400" dirty="0">
                <a:latin typeface="Arial" panose="020B0604020202020204" pitchFamily="34" charset="0"/>
                <a:cs typeface="Arial" panose="020B0604020202020204" pitchFamily="34" charset="0"/>
              </a:rPr>
              <a:t>è attivato da ANAC (art. 6, comma 1, d. lgs. 24/2023).</a:t>
            </a:r>
          </a:p>
          <a:p>
            <a:pPr marL="0" indent="0" algn="just">
              <a:buNone/>
            </a:pPr>
            <a:r>
              <a:rPr lang="it-IT" sz="2400" dirty="0">
                <a:latin typeface="Arial" panose="020B0604020202020204" pitchFamily="34" charset="0"/>
                <a:cs typeface="Arial" panose="020B0604020202020204" pitchFamily="34" charset="0"/>
              </a:rPr>
              <a:t>Le segnalazioni esterne sono effettuate in </a:t>
            </a:r>
            <a:r>
              <a:rPr lang="it-IT" sz="2400" b="1" dirty="0">
                <a:latin typeface="Arial" panose="020B0604020202020204" pitchFamily="34" charset="0"/>
                <a:cs typeface="Arial" panose="020B0604020202020204" pitchFamily="34" charset="0"/>
              </a:rPr>
              <a:t>forma scritta</a:t>
            </a:r>
            <a:r>
              <a:rPr lang="it-IT" sz="2400" dirty="0">
                <a:latin typeface="Arial" panose="020B0604020202020204" pitchFamily="34" charset="0"/>
                <a:cs typeface="Arial" panose="020B0604020202020204" pitchFamily="34" charset="0"/>
              </a:rPr>
              <a:t>, tramite la piattaforma informatica, oppure in </a:t>
            </a:r>
            <a:r>
              <a:rPr lang="it-IT" sz="2400" b="1" dirty="0">
                <a:latin typeface="Arial" panose="020B0604020202020204" pitchFamily="34" charset="0"/>
                <a:cs typeface="Arial" panose="020B0604020202020204" pitchFamily="34" charset="0"/>
              </a:rPr>
              <a:t>forma orale </a:t>
            </a:r>
            <a:r>
              <a:rPr lang="it-IT" sz="2400" dirty="0">
                <a:latin typeface="Arial" panose="020B0604020202020204" pitchFamily="34" charset="0"/>
                <a:cs typeface="Arial" panose="020B0604020202020204" pitchFamily="34" charset="0"/>
              </a:rPr>
              <a:t>attraverso linee telefoniche o sistemi di messaggistica vocale ovvero, su richiesta del segnalante, mediante incontro diretto fissato entro un termine ragionevole.</a:t>
            </a:r>
          </a:p>
          <a:p>
            <a:pPr marL="0" indent="0" algn="just">
              <a:buNone/>
            </a:pPr>
            <a:r>
              <a:rPr lang="it-IT" sz="2400" dirty="0">
                <a:latin typeface="Arial" panose="020B0604020202020204" pitchFamily="34" charset="0"/>
                <a:cs typeface="Arial" panose="020B0604020202020204" pitchFamily="34" charset="0"/>
              </a:rPr>
              <a:t>La segnalazione esterna presentata ad un soggetto diverso da ANAC è trasmessa a quest’ultima entro 7 giorni dalla data di ricevimento, dando contestuale notizia della trasmissione alla persona segnalante.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80983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Canali di segnalazione esterna</a:t>
            </a:r>
          </a:p>
        </p:txBody>
      </p:sp>
      <p:pic>
        <p:nvPicPr>
          <p:cNvPr id="6" name="Segnaposto contenuto 5">
            <a:extLst>
              <a:ext uri="{FF2B5EF4-FFF2-40B4-BE49-F238E27FC236}">
                <a16:creationId xmlns:a16="http://schemas.microsoft.com/office/drawing/2014/main" id="{FDC2E38A-B989-2B47-9439-D7983B87A174}"/>
              </a:ext>
            </a:extLst>
          </p:cNvPr>
          <p:cNvPicPr>
            <a:picLocks noGrp="1" noChangeAspect="1"/>
          </p:cNvPicPr>
          <p:nvPr>
            <p:ph idx="1"/>
          </p:nvPr>
        </p:nvPicPr>
        <p:blipFill>
          <a:blip r:embed="rId2"/>
          <a:stretch>
            <a:fillRect/>
          </a:stretch>
        </p:blipFill>
        <p:spPr>
          <a:xfrm>
            <a:off x="838200" y="2050732"/>
            <a:ext cx="10515600" cy="3901124"/>
          </a:xfrm>
        </p:spPr>
      </p:pic>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3233109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Obbligo di riservatezza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L’art. 12 d. lgs. 24/2023 prevede che:</a:t>
            </a:r>
          </a:p>
          <a:p>
            <a:pPr marL="457200" indent="-457200" algn="just">
              <a:buAutoNum type="arabicParenR"/>
            </a:pPr>
            <a:r>
              <a:rPr lang="it-IT" sz="2400" dirty="0">
                <a:latin typeface="Arial" panose="020B0604020202020204" pitchFamily="34" charset="0"/>
                <a:cs typeface="Arial" panose="020B0604020202020204" pitchFamily="34" charset="0"/>
              </a:rPr>
              <a:t>le segnalazioni non possono essere trattate oltre quanto necessario per dare adeguato seguito alle stesse;</a:t>
            </a:r>
          </a:p>
          <a:p>
            <a:pPr marL="457200" indent="-457200" algn="just">
              <a:buAutoNum type="arabicParenR"/>
            </a:pPr>
            <a:r>
              <a:rPr lang="it-IT" sz="2400" dirty="0">
                <a:latin typeface="Arial" panose="020B0604020202020204" pitchFamily="34" charset="0"/>
                <a:cs typeface="Arial" panose="020B0604020202020204" pitchFamily="34" charset="0"/>
              </a:rPr>
              <a:t>l’identità della persona segnalata e qualsiasi altra informazione da cui essa possa evincersi non possono essere rivelate, senza il consenso espresso del segnalante, a presone diverse da quelle competenti a ricevere o a dare seguito alle segnalazione, espressamente autorizzate al trattamento dei dati;</a:t>
            </a:r>
          </a:p>
          <a:p>
            <a:pPr marL="457200" indent="-457200" algn="just">
              <a:buAutoNum type="arabicParenR"/>
            </a:pPr>
            <a:r>
              <a:rPr lang="it-IT" sz="2400" dirty="0">
                <a:latin typeface="Arial" panose="020B0604020202020204" pitchFamily="34" charset="0"/>
                <a:cs typeface="Arial" panose="020B0604020202020204" pitchFamily="34" charset="0"/>
              </a:rPr>
              <a:t>nell’ambito del procedimento penale l’identità del segnalante è coperta dal segreto c.d. investigativo (art. 329 c.p.p.);</a:t>
            </a:r>
          </a:p>
          <a:p>
            <a:pPr marL="457200" indent="-457200" algn="just">
              <a:buAutoNum type="arabicParenR"/>
            </a:pPr>
            <a:r>
              <a:rPr lang="it-IT" sz="2400" dirty="0">
                <a:latin typeface="Arial" panose="020B0604020202020204" pitchFamily="34" charset="0"/>
                <a:cs typeface="Arial" panose="020B0604020202020204" pitchFamily="34" charset="0"/>
              </a:rPr>
              <a:t>Nell’ambito del procedimento dinanzi alla Corte dei conti l’identità del segnalante non può essere rivelata fino alla chiusura della fase istruttoria; </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72686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Obbligo di riservatezza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457200" indent="-457200" algn="just">
              <a:buFont typeface="+mj-lt"/>
              <a:buAutoNum type="arabicParenR" startAt="5"/>
            </a:pPr>
            <a:r>
              <a:rPr lang="it-IT" sz="2400" dirty="0">
                <a:latin typeface="Arial" panose="020B0604020202020204" pitchFamily="34" charset="0"/>
                <a:cs typeface="Arial" panose="020B0604020202020204" pitchFamily="34" charset="0"/>
              </a:rPr>
              <a:t>nel procedimento disciplinare l’identità non può essere rivelata se la contestazione dell’addebito sia fondata su accertamenti distinti e ulteriori rispetto alla segnalazione, anche se ad essa conseguenti. Qualora la contestazione sia fondata in tutto o in parte sulla segnalazione e la conoscenza dell’identità del segnalante sia indispensabile per la difesa dell’incolpato, la segnalazione sarà utilizzabile ai fini del procedimento disciplinare solo in presenza del consenso espresso della persona segnalante alla rivelazione della propria identità;</a:t>
            </a:r>
          </a:p>
          <a:p>
            <a:pPr marL="457200" indent="-457200" algn="just">
              <a:buFont typeface="+mj-lt"/>
              <a:buAutoNum type="arabicParenR" startAt="5"/>
            </a:pPr>
            <a:r>
              <a:rPr lang="it-IT" sz="2400" dirty="0">
                <a:latin typeface="Arial" panose="020B0604020202020204" pitchFamily="34" charset="0"/>
                <a:cs typeface="Arial" panose="020B0604020202020204" pitchFamily="34" charset="0"/>
              </a:rPr>
              <a:t>in quest’ultima ipotesi è dato avviso al segnalante, mediante comunicazione scritta, delle ragioni della rivelazione dei dati riservati e </a:t>
            </a:r>
            <a:r>
              <a:rPr lang="it-IT" sz="2400" dirty="0" err="1">
                <a:latin typeface="Arial" panose="020B0604020202020204" pitchFamily="34" charset="0"/>
                <a:cs typeface="Arial" panose="020B0604020202020204" pitchFamily="34" charset="0"/>
              </a:rPr>
              <a:t>ki</a:t>
            </a:r>
            <a:r>
              <a:rPr lang="it-IT" sz="2400" dirty="0">
                <a:latin typeface="Arial" panose="020B0604020202020204" pitchFamily="34" charset="0"/>
                <a:cs typeface="Arial" panose="020B0604020202020204" pitchFamily="34" charset="0"/>
              </a:rPr>
              <a:t> stesso nelle procedure di segnalazione interna o esterna quando la rivelazione dell’identità e delle informazioni sia indispensabile anche ai fini della difesa della persona coinvolta;</a:t>
            </a:r>
          </a:p>
          <a:p>
            <a:pPr marL="457200" indent="-457200" algn="just">
              <a:buFont typeface="+mj-lt"/>
              <a:buAutoNum type="arabicParenR" startAt="5"/>
            </a:pPr>
            <a:endParaRPr lang="it-IT" sz="2400" dirty="0">
              <a:latin typeface="Arial" panose="020B0604020202020204" pitchFamily="34" charset="0"/>
              <a:cs typeface="Arial" panose="020B0604020202020204" pitchFamily="34" charset="0"/>
            </a:endParaRP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406363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a:xfrm>
            <a:off x="838200" y="365125"/>
            <a:ext cx="10515600" cy="1325563"/>
          </a:xfrm>
        </p:spPr>
        <p:txBody>
          <a:bodyPr/>
          <a:lstStyle/>
          <a:p>
            <a:pPr algn="ctr"/>
            <a:r>
              <a:rPr lang="it-IT" b="1" dirty="0">
                <a:solidFill>
                  <a:schemeClr val="accent1"/>
                </a:solidFill>
                <a:latin typeface="Arial" panose="020B0604020202020204" pitchFamily="34" charset="0"/>
                <a:cs typeface="Arial" panose="020B0604020202020204" pitchFamily="34" charset="0"/>
              </a:rPr>
              <a:t>«</a:t>
            </a:r>
            <a:r>
              <a:rPr lang="it-IT" b="1" i="1" dirty="0">
                <a:solidFill>
                  <a:schemeClr val="accent1"/>
                </a:solidFill>
                <a:latin typeface="Arial" panose="020B0604020202020204" pitchFamily="34" charset="0"/>
                <a:cs typeface="Arial" panose="020B0604020202020204" pitchFamily="34" charset="0"/>
              </a:rPr>
              <a:t>Meditate gente, </a:t>
            </a:r>
            <a:r>
              <a:rPr lang="it-IT" b="1" i="1">
                <a:solidFill>
                  <a:schemeClr val="accent1"/>
                </a:solidFill>
                <a:latin typeface="Arial" panose="020B0604020202020204" pitchFamily="34" charset="0"/>
                <a:cs typeface="Arial" panose="020B0604020202020204" pitchFamily="34" charset="0"/>
              </a:rPr>
              <a:t>meditate…</a:t>
            </a:r>
            <a:r>
              <a:rPr lang="it-IT" b="1">
                <a:solidFill>
                  <a:schemeClr val="accent1"/>
                </a:solidFill>
                <a:latin typeface="Arial" panose="020B0604020202020204" pitchFamily="34" charset="0"/>
                <a:cs typeface="Arial" panose="020B0604020202020204" pitchFamily="34" charset="0"/>
              </a:rPr>
              <a:t>»</a:t>
            </a:r>
            <a:endParaRPr lang="it-IT" b="1" dirty="0">
              <a:solidFill>
                <a:schemeClr val="accent1"/>
              </a:solidFill>
              <a:latin typeface="Arial" panose="020B0604020202020204" pitchFamily="34" charset="0"/>
              <a:cs typeface="Arial" panose="020B0604020202020204" pitchFamily="34" charset="0"/>
            </a:endParaRPr>
          </a:p>
        </p:txBody>
      </p:sp>
      <p:pic>
        <p:nvPicPr>
          <p:cNvPr id="6" name="Segnaposto contenuto 5">
            <a:extLst>
              <a:ext uri="{FF2B5EF4-FFF2-40B4-BE49-F238E27FC236}">
                <a16:creationId xmlns:a16="http://schemas.microsoft.com/office/drawing/2014/main" id="{3FAF8F41-CEB1-9046-85FD-E64EE5C44E59}"/>
              </a:ext>
            </a:extLst>
          </p:cNvPr>
          <p:cNvPicPr>
            <a:picLocks noGrp="1" noChangeAspect="1"/>
          </p:cNvPicPr>
          <p:nvPr>
            <p:ph idx="1"/>
          </p:nvPr>
        </p:nvPicPr>
        <p:blipFill>
          <a:blip r:embed="rId2"/>
          <a:stretch>
            <a:fillRect/>
          </a:stretch>
        </p:blipFill>
        <p:spPr>
          <a:xfrm>
            <a:off x="0" y="2380901"/>
            <a:ext cx="6014013" cy="4477099"/>
          </a:xfrm>
        </p:spPr>
      </p:pic>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7" name="CasellaDiTesto 6">
            <a:extLst>
              <a:ext uri="{FF2B5EF4-FFF2-40B4-BE49-F238E27FC236}">
                <a16:creationId xmlns:a16="http://schemas.microsoft.com/office/drawing/2014/main" id="{66FBA606-6C12-3040-8084-31206F03FC1B}"/>
              </a:ext>
            </a:extLst>
          </p:cNvPr>
          <p:cNvSpPr txBox="1"/>
          <p:nvPr/>
        </p:nvSpPr>
        <p:spPr>
          <a:xfrm>
            <a:off x="5752816" y="1654385"/>
            <a:ext cx="6237962" cy="4370427"/>
          </a:xfrm>
          <a:prstGeom prst="rect">
            <a:avLst/>
          </a:prstGeom>
          <a:noFill/>
        </p:spPr>
        <p:txBody>
          <a:bodyPr wrap="square" rtlCol="0">
            <a:spAutoFit/>
          </a:bodyPr>
          <a:lstStyle/>
          <a:p>
            <a:pPr algn="just"/>
            <a:r>
              <a:rPr lang="it-IT" sz="2000" i="1" dirty="0">
                <a:latin typeface="Arial" panose="020B0604020202020204" pitchFamily="34" charset="0"/>
                <a:cs typeface="Arial" panose="020B0604020202020204" pitchFamily="34" charset="0"/>
              </a:rPr>
              <a:t>«Chi lavora per un’organizzazione pubblica o privata o è in contatto con essa nello svolgimento della propria attività professionale è spesso la prima persona a venire a conoscenza di minacce o pregiudizi al pubblico interesse sorti in tale ambito. Nel segnalare violazioni del diritto unionale che ledono il pubblico interesse, </a:t>
            </a:r>
            <a:r>
              <a:rPr lang="it-IT" sz="2000" b="1" i="1" dirty="0">
                <a:latin typeface="Arial" panose="020B0604020202020204" pitchFamily="34" charset="0"/>
                <a:cs typeface="Arial" panose="020B0604020202020204" pitchFamily="34" charset="0"/>
              </a:rPr>
              <a:t>tali persone (gli «informatori - </a:t>
            </a:r>
            <a:r>
              <a:rPr lang="it-IT" sz="2000" b="1" i="1" dirty="0" err="1">
                <a:latin typeface="Arial" panose="020B0604020202020204" pitchFamily="34" charset="0"/>
                <a:cs typeface="Arial" panose="020B0604020202020204" pitchFamily="34" charset="0"/>
              </a:rPr>
              <a:t>whistleblowers</a:t>
            </a:r>
            <a:r>
              <a:rPr lang="it-IT" sz="2000" b="1" i="1" dirty="0">
                <a:latin typeface="Arial" panose="020B0604020202020204" pitchFamily="34" charset="0"/>
                <a:cs typeface="Arial" panose="020B0604020202020204" pitchFamily="34" charset="0"/>
              </a:rPr>
              <a:t>») svolgono un ruolo decisivo nella denuncia e nella prevenzione </a:t>
            </a:r>
            <a:r>
              <a:rPr lang="it-IT" sz="2000" i="1" dirty="0">
                <a:latin typeface="Arial" panose="020B0604020202020204" pitchFamily="34" charset="0"/>
                <a:cs typeface="Arial" panose="020B0604020202020204" pitchFamily="34" charset="0"/>
              </a:rPr>
              <a:t>di tali violazioni e nella salvaguardia del benessere della società».</a:t>
            </a:r>
          </a:p>
          <a:p>
            <a:pPr algn="just"/>
            <a:endParaRPr lang="it-IT" sz="2000"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Direttiva (UE) 2019/1937, 1° Considerando </a:t>
            </a:r>
          </a:p>
          <a:p>
            <a:endParaRPr lang="it-IT" dirty="0"/>
          </a:p>
        </p:txBody>
      </p:sp>
    </p:spTree>
    <p:extLst>
      <p:ext uri="{BB962C8B-B14F-4D97-AF65-F5344CB8AC3E}">
        <p14:creationId xmlns:p14="http://schemas.microsoft.com/office/powerpoint/2010/main" val="8576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Obbligo di riservatezza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457200" indent="-457200" algn="just">
              <a:buFont typeface="+mj-lt"/>
              <a:buAutoNum type="arabicParenR" startAt="7"/>
            </a:pPr>
            <a:r>
              <a:rPr lang="it-IT" sz="2400" dirty="0">
                <a:latin typeface="Arial" panose="020B0604020202020204" pitchFamily="34" charset="0"/>
                <a:cs typeface="Arial" panose="020B0604020202020204" pitchFamily="34" charset="0"/>
              </a:rPr>
              <a:t>I soggetti del settore pubblico e privato, l’ANAC e le autorità amministrative cui ANAC trasmette le segnalazioni esterne di loro competenza, tutelano l’identità delle persone coinvolte e delle persone menzionate nella segnalazione fino alla conclusione dei procedimenti avviati in ragione della segnalazione nel rispetto delle medesime garanzie previste in favore della persona segnalante;</a:t>
            </a:r>
          </a:p>
          <a:p>
            <a:pPr marL="457200" indent="-457200" algn="just">
              <a:buFont typeface="+mj-lt"/>
              <a:buAutoNum type="arabicParenR" startAt="7"/>
            </a:pPr>
            <a:r>
              <a:rPr lang="it-IT" sz="2400" dirty="0">
                <a:latin typeface="Arial" panose="020B0604020202020204" pitchFamily="34" charset="0"/>
                <a:cs typeface="Arial" panose="020B0604020202020204" pitchFamily="34" charset="0"/>
              </a:rPr>
              <a:t>la segnalazione è sottratta all’accesso c.d. difensivo e all’accesso c.d. civico.</a:t>
            </a:r>
          </a:p>
          <a:p>
            <a:pPr marL="0" indent="0" algn="just">
              <a:buNone/>
            </a:pPr>
            <a:r>
              <a:rPr lang="it-IT" sz="2400" dirty="0">
                <a:latin typeface="Arial" panose="020B0604020202020204" pitchFamily="34" charset="0"/>
                <a:cs typeface="Arial" panose="020B0604020202020204" pitchFamily="34" charset="0"/>
              </a:rPr>
              <a:t>Nelle procedure di segnalazione interna ed esterna la persona coinvolta può essere sentita ovvero, su sua richiesta, è sentita, anche mediante procedimento cartolare attraverso l’acquisizione di osservazioni scritte e documenti.</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134770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Trattamento dei dati personali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Ampio spazio alla materia da parte delle</a:t>
            </a:r>
            <a:r>
              <a:rPr lang="it-IT" sz="2400" b="1" dirty="0">
                <a:solidFill>
                  <a:srgbClr val="FF0000"/>
                </a:solidFill>
                <a:latin typeface="Arial" panose="020B0604020202020204" pitchFamily="34" charset="0"/>
                <a:cs typeface="Arial" panose="020B0604020202020204" pitchFamily="34" charset="0"/>
              </a:rPr>
              <a:t> Linee Guida ANAC</a:t>
            </a:r>
            <a:r>
              <a:rPr lang="it-IT" sz="2400" b="1"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a:p>
            <a:pPr marL="0" indent="0" algn="just">
              <a:buNone/>
            </a:pPr>
            <a:r>
              <a:rPr lang="it-IT" sz="2400" dirty="0">
                <a:latin typeface="Arial" panose="020B0604020202020204" pitchFamily="34" charset="0"/>
                <a:cs typeface="Arial" panose="020B0604020202020204" pitchFamily="34" charset="0"/>
              </a:rPr>
              <a:t>Principi basilari previsti dall’art. 13 del d. lgs. 24/2023 sono che:</a:t>
            </a:r>
          </a:p>
          <a:p>
            <a:pPr algn="just">
              <a:buFontTx/>
              <a:buChar char="-"/>
            </a:pPr>
            <a:r>
              <a:rPr lang="it-IT" sz="2400" dirty="0">
                <a:latin typeface="Arial" panose="020B0604020202020204" pitchFamily="34" charset="0"/>
                <a:cs typeface="Arial" panose="020B0604020202020204" pitchFamily="34" charset="0"/>
              </a:rPr>
              <a:t>ogni trattamento dei dati, compresa la comunicazione tra autorità, deve essere effettuato in base alle disposizioni di legge che regolano la materia;</a:t>
            </a:r>
          </a:p>
          <a:p>
            <a:pPr algn="just">
              <a:buFontTx/>
              <a:buChar char="-"/>
            </a:pPr>
            <a:r>
              <a:rPr lang="it-IT" sz="2400" dirty="0">
                <a:latin typeface="Arial" panose="020B0604020202020204" pitchFamily="34" charset="0"/>
                <a:cs typeface="Arial" panose="020B0604020202020204" pitchFamily="34" charset="0"/>
              </a:rPr>
              <a:t>non sono raccolti dati manifestamente non utili al trattamento della specifica segnalazione e, se raccolti accidentalmente, sono cancellati;</a:t>
            </a:r>
          </a:p>
          <a:p>
            <a:pPr algn="just">
              <a:buFontTx/>
              <a:buChar char="-"/>
            </a:pPr>
            <a:r>
              <a:rPr lang="it-IT" sz="2400" dirty="0">
                <a:latin typeface="Arial" panose="020B0604020202020204" pitchFamily="34" charset="0"/>
                <a:cs typeface="Arial" panose="020B0604020202020204" pitchFamily="34" charset="0"/>
              </a:rPr>
              <a:t>nel caso di condivisione di risorse per la ricezione e la gestione delle segnalazione vanno determinate in modo trasparente, mediante accordo interno, le rispettive responsabilità;</a:t>
            </a:r>
          </a:p>
          <a:p>
            <a:pPr algn="just">
              <a:buFontTx/>
              <a:buChar char="-"/>
            </a:pPr>
            <a:r>
              <a:rPr lang="it-IT" sz="2400" dirty="0">
                <a:latin typeface="Arial" panose="020B0604020202020204" pitchFamily="34" charset="0"/>
                <a:cs typeface="Arial" panose="020B0604020202020204" pitchFamily="34" charset="0"/>
              </a:rPr>
              <a:t>nella gestione delle segnalazioni interne vanno previste misure tecniche e organizzative idonee a garantire adeguato livello di sicurezza rispetto ai rischi specifici, sulla base di una valutazione d’impatto. </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178628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Conservazione della documentazione</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Per il </a:t>
            </a:r>
            <a:r>
              <a:rPr lang="it-IT" sz="2400" b="1" dirty="0">
                <a:latin typeface="Arial" panose="020B0604020202020204" pitchFamily="34" charset="0"/>
                <a:cs typeface="Arial" panose="020B0604020202020204" pitchFamily="34" charset="0"/>
              </a:rPr>
              <a:t>tempo necessario </a:t>
            </a:r>
            <a:r>
              <a:rPr lang="it-IT" sz="2400" dirty="0">
                <a:latin typeface="Arial" panose="020B0604020202020204" pitchFamily="34" charset="0"/>
                <a:cs typeface="Arial" panose="020B0604020202020204" pitchFamily="34" charset="0"/>
              </a:rPr>
              <a:t>al trattamento e comunque </a:t>
            </a:r>
            <a:r>
              <a:rPr lang="it-IT" sz="2400" b="1" dirty="0">
                <a:latin typeface="Arial" panose="020B0604020202020204" pitchFamily="34" charset="0"/>
                <a:cs typeface="Arial" panose="020B0604020202020204" pitchFamily="34" charset="0"/>
              </a:rPr>
              <a:t>non oltre cinque anni </a:t>
            </a:r>
            <a:r>
              <a:rPr lang="it-IT" sz="2400" dirty="0">
                <a:latin typeface="Arial" panose="020B0604020202020204" pitchFamily="34" charset="0"/>
                <a:cs typeface="Arial" panose="020B0604020202020204" pitchFamily="34" charset="0"/>
              </a:rPr>
              <a:t>dalla data di comunicazione dell’esito finale della procedura di segnalazione (art. 14, comma 1, d. lgs. 24/2023).</a:t>
            </a:r>
          </a:p>
          <a:p>
            <a:pPr marL="0" indent="0" algn="just">
              <a:buNone/>
            </a:pPr>
            <a:r>
              <a:rPr lang="it-IT" sz="2400" dirty="0">
                <a:latin typeface="Arial" panose="020B0604020202020204" pitchFamily="34" charset="0"/>
                <a:cs typeface="Arial" panose="020B0604020202020204" pitchFamily="34" charset="0"/>
              </a:rPr>
              <a:t>Nel caso di utilizzo di linea telefonica registrata o altro sistema di messaggistica vocale registrato la segnalazione, previo consenso del segnalante, è documentata mediante fissazione su dispositivo idoneo alla conservazione, oppure trascrizione integrale che il segnalante può verificare, rettificare o confermare mediante la propria sottoscrizione.</a:t>
            </a:r>
          </a:p>
          <a:p>
            <a:pPr marL="0" indent="0" algn="just">
              <a:buNone/>
            </a:pPr>
            <a:r>
              <a:rPr lang="it-IT" sz="2400" dirty="0">
                <a:latin typeface="Arial" panose="020B0604020202020204" pitchFamily="34" charset="0"/>
                <a:cs typeface="Arial" panose="020B0604020202020204" pitchFamily="34" charset="0"/>
              </a:rPr>
              <a:t>Se non si procede a registrazione la segnalazione va documentata per iscritto mediante resoconto dettagliato.</a:t>
            </a:r>
          </a:p>
          <a:p>
            <a:pPr marL="0" indent="0" algn="just">
              <a:buNone/>
            </a:pPr>
            <a:r>
              <a:rPr lang="it-IT" sz="2400" dirty="0">
                <a:latin typeface="Arial" panose="020B0604020202020204" pitchFamily="34" charset="0"/>
                <a:cs typeface="Arial" panose="020B0604020202020204" pitchFamily="34" charset="0"/>
              </a:rPr>
              <a:t>Nel caso di incontro diretto, la documentazione avviene mediante registrazione (con il consenso) o verbale.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195324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Divulgazione pubblica</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Con la divulgazione pubblica il soggetto segnalante rende di pubblico dominio informazioni sulle violazioni tramite la </a:t>
            </a:r>
            <a:r>
              <a:rPr lang="it-IT" sz="2400" b="1" dirty="0">
                <a:latin typeface="Arial" panose="020B0604020202020204" pitchFamily="34" charset="0"/>
                <a:cs typeface="Arial" panose="020B0604020202020204" pitchFamily="34" charset="0"/>
              </a:rPr>
              <a:t>stampa</a:t>
            </a:r>
            <a:r>
              <a:rPr lang="it-IT" sz="2400" dirty="0">
                <a:latin typeface="Arial" panose="020B0604020202020204" pitchFamily="34" charset="0"/>
                <a:cs typeface="Arial" panose="020B0604020202020204" pitchFamily="34" charset="0"/>
              </a:rPr>
              <a:t> o </a:t>
            </a:r>
            <a:r>
              <a:rPr lang="it-IT" sz="2400" b="1" dirty="0">
                <a:latin typeface="Arial" panose="020B0604020202020204" pitchFamily="34" charset="0"/>
                <a:cs typeface="Arial" panose="020B0604020202020204" pitchFamily="34" charset="0"/>
              </a:rPr>
              <a:t>mezzi elettronici </a:t>
            </a:r>
            <a:r>
              <a:rPr lang="it-IT" sz="2400" dirty="0">
                <a:latin typeface="Arial" panose="020B0604020202020204" pitchFamily="34" charset="0"/>
                <a:cs typeface="Arial" panose="020B0604020202020204" pitchFamily="34" charset="0"/>
              </a:rPr>
              <a:t>o comunque tramite </a:t>
            </a:r>
            <a:r>
              <a:rPr lang="it-IT" sz="2400" b="1" dirty="0">
                <a:latin typeface="Arial" panose="020B0604020202020204" pitchFamily="34" charset="0"/>
                <a:cs typeface="Arial" panose="020B0604020202020204" pitchFamily="34" charset="0"/>
              </a:rPr>
              <a:t>mezzi di diffusione in grado di raggiungere un elevato numero di persone</a:t>
            </a:r>
            <a:r>
              <a:rPr lang="it-IT" sz="2400" dirty="0">
                <a:latin typeface="Arial" panose="020B0604020202020204" pitchFamily="34" charset="0"/>
                <a:cs typeface="Arial" panose="020B0604020202020204" pitchFamily="34" charset="0"/>
              </a:rPr>
              <a:t> (art. 1, lett. </a:t>
            </a:r>
            <a:r>
              <a:rPr lang="it-IT" sz="2400" i="1" dirty="0" err="1">
                <a:latin typeface="Arial" panose="020B0604020202020204" pitchFamily="34" charset="0"/>
                <a:cs typeface="Arial" panose="020B0604020202020204" pitchFamily="34" charset="0"/>
              </a:rPr>
              <a:t>f</a:t>
            </a:r>
            <a:r>
              <a:rPr lang="it-IT" sz="2400" dirty="0">
                <a:latin typeface="Arial" panose="020B0604020202020204" pitchFamily="34" charset="0"/>
                <a:cs typeface="Arial" panose="020B0604020202020204" pitchFamily="34" charset="0"/>
              </a:rPr>
              <a:t>, d. lgs. 24/2023).</a:t>
            </a:r>
          </a:p>
          <a:p>
            <a:pPr marL="0" indent="0" algn="just">
              <a:buNone/>
            </a:pPr>
            <a:r>
              <a:rPr lang="it-IT" sz="2400" dirty="0">
                <a:latin typeface="Arial" panose="020B0604020202020204" pitchFamily="34" charset="0"/>
                <a:cs typeface="Arial" panose="020B0604020202020204" pitchFamily="34" charset="0"/>
              </a:rPr>
              <a:t>Con la divulgazione pubblica le informazioni sulla violazione sono rese di </a:t>
            </a:r>
            <a:r>
              <a:rPr lang="it-IT" sz="2400" b="1" dirty="0">
                <a:latin typeface="Arial" panose="020B0604020202020204" pitchFamily="34" charset="0"/>
                <a:cs typeface="Arial" panose="020B0604020202020204" pitchFamily="34" charset="0"/>
              </a:rPr>
              <a:t>pubblico dominio</a:t>
            </a:r>
            <a:r>
              <a:rPr lang="it-IT" sz="2400" dirty="0">
                <a:latin typeface="Arial" panose="020B0604020202020204" pitchFamily="34" charset="0"/>
                <a:cs typeface="Arial" panose="020B0604020202020204" pitchFamily="34" charset="0"/>
              </a:rPr>
              <a:t>.</a:t>
            </a:r>
          </a:p>
          <a:p>
            <a:pPr marL="0" indent="0" algn="just">
              <a:buNone/>
            </a:pPr>
            <a:r>
              <a:rPr lang="it-IT" sz="2400" dirty="0">
                <a:latin typeface="Arial" panose="020B0604020202020204" pitchFamily="34" charset="0"/>
                <a:cs typeface="Arial" panose="020B0604020202020204" pitchFamily="34" charset="0"/>
              </a:rPr>
              <a:t>Le </a:t>
            </a:r>
            <a:r>
              <a:rPr lang="it-IT" sz="2400" b="1" dirty="0">
                <a:solidFill>
                  <a:srgbClr val="FF0000"/>
                </a:solidFill>
                <a:latin typeface="Arial" panose="020B0604020202020204" pitchFamily="34" charset="0"/>
                <a:cs typeface="Arial" panose="020B0604020202020204" pitchFamily="34" charset="0"/>
              </a:rPr>
              <a:t>Linee Guida ANAC </a:t>
            </a:r>
            <a:r>
              <a:rPr lang="it-IT" sz="2400" dirty="0">
                <a:latin typeface="Arial" panose="020B0604020202020204" pitchFamily="34" charset="0"/>
                <a:cs typeface="Arial" panose="020B0604020202020204" pitchFamily="34" charset="0"/>
              </a:rPr>
              <a:t>precisano che il soggetto che effettua una divulgazione pubblica deve considerarsi </a:t>
            </a:r>
            <a:r>
              <a:rPr lang="it-IT" sz="2400" b="1" dirty="0">
                <a:latin typeface="Arial" panose="020B0604020202020204" pitchFamily="34" charset="0"/>
                <a:cs typeface="Arial" panose="020B0604020202020204" pitchFamily="34" charset="0"/>
              </a:rPr>
              <a:t>distinto da chi costituisce fonte di informazioni per i giornalisti</a:t>
            </a:r>
            <a:r>
              <a:rPr lang="it-IT" sz="2400" dirty="0">
                <a:latin typeface="Arial" panose="020B0604020202020204" pitchFamily="34" charset="0"/>
                <a:cs typeface="Arial" panose="020B0604020202020204" pitchFamily="34" charset="0"/>
              </a:rPr>
              <a:t>: l’art. 15, comma 2, d.lgs. dispone infatti che restano ferme le norme sul segreto professionale degli esercenti la professione giornalistica, con riferimento alla fonte della notizia.</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640754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Divulgazione pubblica</a:t>
            </a:r>
          </a:p>
        </p:txBody>
      </p:sp>
      <p:pic>
        <p:nvPicPr>
          <p:cNvPr id="6" name="Segnaposto contenuto 5">
            <a:extLst>
              <a:ext uri="{FF2B5EF4-FFF2-40B4-BE49-F238E27FC236}">
                <a16:creationId xmlns:a16="http://schemas.microsoft.com/office/drawing/2014/main" id="{3B6305CE-4120-AA43-AB29-503399F6FA6D}"/>
              </a:ext>
            </a:extLst>
          </p:cNvPr>
          <p:cNvPicPr>
            <a:picLocks noGrp="1" noChangeAspect="1"/>
          </p:cNvPicPr>
          <p:nvPr>
            <p:ph idx="1"/>
          </p:nvPr>
        </p:nvPicPr>
        <p:blipFill>
          <a:blip r:embed="rId2"/>
          <a:stretch>
            <a:fillRect/>
          </a:stretch>
        </p:blipFill>
        <p:spPr>
          <a:xfrm>
            <a:off x="838200" y="1835434"/>
            <a:ext cx="10515600" cy="1550941"/>
          </a:xfrm>
        </p:spPr>
      </p:pic>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8" name="Immagine 7">
            <a:extLst>
              <a:ext uri="{FF2B5EF4-FFF2-40B4-BE49-F238E27FC236}">
                <a16:creationId xmlns:a16="http://schemas.microsoft.com/office/drawing/2014/main" id="{7388E27D-D940-0340-9BAC-4154DB0C7B5B}"/>
              </a:ext>
            </a:extLst>
          </p:cNvPr>
          <p:cNvPicPr>
            <a:picLocks noChangeAspect="1"/>
          </p:cNvPicPr>
          <p:nvPr/>
        </p:nvPicPr>
        <p:blipFill>
          <a:blip r:embed="rId3"/>
          <a:stretch>
            <a:fillRect/>
          </a:stretch>
        </p:blipFill>
        <p:spPr>
          <a:xfrm>
            <a:off x="838199" y="3286167"/>
            <a:ext cx="10515601" cy="2570971"/>
          </a:xfrm>
          <a:prstGeom prst="rect">
            <a:avLst/>
          </a:prstGeom>
        </p:spPr>
      </p:pic>
    </p:spTree>
    <p:extLst>
      <p:ext uri="{BB962C8B-B14F-4D97-AF65-F5344CB8AC3E}">
        <p14:creationId xmlns:p14="http://schemas.microsoft.com/office/powerpoint/2010/main" val="1513428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Denuncia all’autorità</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400" dirty="0">
                <a:latin typeface="Arial" panose="020B0604020202020204" pitchFamily="34" charset="0"/>
                <a:cs typeface="Arial" panose="020B0604020202020204" pitchFamily="34" charset="0"/>
              </a:rPr>
              <a:t>Le disposizioni del d. lgs. 24/2023 si applicano anche ai soggetti che denunciano all’</a:t>
            </a:r>
            <a:r>
              <a:rPr lang="it-IT" sz="2400" b="1" dirty="0">
                <a:latin typeface="Arial" panose="020B0604020202020204" pitchFamily="34" charset="0"/>
                <a:cs typeface="Arial" panose="020B0604020202020204" pitchFamily="34" charset="0"/>
              </a:rPr>
              <a:t>autorità giudiziaria</a:t>
            </a:r>
            <a:r>
              <a:rPr lang="it-IT" sz="2400" dirty="0">
                <a:latin typeface="Arial" panose="020B0604020202020204" pitchFamily="34" charset="0"/>
                <a:cs typeface="Arial" panose="020B0604020202020204" pitchFamily="34" charset="0"/>
              </a:rPr>
              <a:t> o </a:t>
            </a:r>
            <a:r>
              <a:rPr lang="it-IT" sz="2400" b="1" dirty="0">
                <a:latin typeface="Arial" panose="020B0604020202020204" pitchFamily="34" charset="0"/>
                <a:cs typeface="Arial" panose="020B0604020202020204" pitchFamily="34" charset="0"/>
              </a:rPr>
              <a:t>contabile</a:t>
            </a:r>
            <a:r>
              <a:rPr lang="it-IT" sz="2400" dirty="0">
                <a:latin typeface="Arial" panose="020B0604020202020204" pitchFamily="34" charset="0"/>
                <a:cs typeface="Arial" panose="020B0604020202020204" pitchFamily="34" charset="0"/>
              </a:rPr>
              <a:t> informazioni sulle violazioni di cui siano venuti a conoscenza nell’ambito del proprio contesto lavorativo (art. 3, comma 3).</a:t>
            </a:r>
          </a:p>
          <a:p>
            <a:pPr marL="0" indent="0" algn="just">
              <a:buNone/>
            </a:pP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 </a:t>
            </a:r>
          </a:p>
          <a:p>
            <a:pPr marL="457200" indent="-457200" algn="just">
              <a:buAutoNum type="arabicParenR"/>
            </a:pPr>
            <a:r>
              <a:rPr lang="it-IT" sz="2400" dirty="0">
                <a:latin typeface="Arial" panose="020B0604020202020204" pitchFamily="34" charset="0"/>
                <a:cs typeface="Arial" panose="020B0604020202020204" pitchFamily="34" charset="0"/>
              </a:rPr>
              <a:t>se il segnalante riveste la qualifica di pubblico ufficiale o incaricato di pubblico servizio, anche se abbia effettuato una segnalazione attraverso i canali interni o esterni, ciò non lo esonera dall’obbligo di denunciare alla competente autorità giudiziaria i fatti penalmente rilevanti procedibili d’ufficio e le ipotesi di danno erariale (artt. 331 c.p.p., 361 e 362 c.p.);</a:t>
            </a:r>
          </a:p>
          <a:p>
            <a:pPr marL="457200" indent="-457200" algn="just">
              <a:buAutoNum type="arabicParenR"/>
            </a:pPr>
            <a:r>
              <a:rPr lang="it-IT" sz="2400" dirty="0">
                <a:latin typeface="Arial" panose="020B0604020202020204" pitchFamily="34" charset="0"/>
                <a:cs typeface="Arial" panose="020B0604020202020204" pitchFamily="34" charset="0"/>
              </a:rPr>
              <a:t>le stesse regole sulla tutela della riservatezza e del contenuto delle segnalazioni vanno rispettate dagli uffici delle autorità giudiziarie</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402687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normAutofit/>
          </a:bodyPr>
          <a:lstStyle/>
          <a:p>
            <a:pPr algn="ctr"/>
            <a:r>
              <a:rPr lang="it-IT" sz="4200" b="1" dirty="0">
                <a:solidFill>
                  <a:schemeClr val="accent1"/>
                </a:solidFill>
                <a:latin typeface="Arial" panose="020B0604020202020204" pitchFamily="34" charset="0"/>
                <a:cs typeface="Arial" panose="020B0604020202020204" pitchFamily="34" charset="0"/>
              </a:rPr>
              <a:t>Differenze tra i soggetti pubblici e privati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Canali e modalità di presentazione delle segnalazioni</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6" name="Immagine 5">
            <a:extLst>
              <a:ext uri="{FF2B5EF4-FFF2-40B4-BE49-F238E27FC236}">
                <a16:creationId xmlns:a16="http://schemas.microsoft.com/office/drawing/2014/main" id="{09250854-981F-EA4C-9856-7A334F269088}"/>
              </a:ext>
            </a:extLst>
          </p:cNvPr>
          <p:cNvPicPr>
            <a:picLocks noChangeAspect="1"/>
          </p:cNvPicPr>
          <p:nvPr/>
        </p:nvPicPr>
        <p:blipFill>
          <a:blip r:embed="rId2"/>
          <a:stretch>
            <a:fillRect/>
          </a:stretch>
        </p:blipFill>
        <p:spPr>
          <a:xfrm>
            <a:off x="2335663" y="2276975"/>
            <a:ext cx="7520674" cy="4034925"/>
          </a:xfrm>
          <a:prstGeom prst="rect">
            <a:avLst/>
          </a:prstGeom>
        </p:spPr>
      </p:pic>
    </p:spTree>
    <p:extLst>
      <p:ext uri="{BB962C8B-B14F-4D97-AF65-F5344CB8AC3E}">
        <p14:creationId xmlns:p14="http://schemas.microsoft.com/office/powerpoint/2010/main" val="2513971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normAutofit/>
          </a:bodyPr>
          <a:lstStyle/>
          <a:p>
            <a:pPr algn="ctr"/>
            <a:r>
              <a:rPr lang="it-IT" sz="4200" b="1" dirty="0">
                <a:solidFill>
                  <a:schemeClr val="accent1"/>
                </a:solidFill>
                <a:latin typeface="Arial" panose="020B0604020202020204" pitchFamily="34" charset="0"/>
                <a:cs typeface="Arial" panose="020B0604020202020204" pitchFamily="34" charset="0"/>
              </a:rPr>
              <a:t>Differenze tra i soggetti pubblici e privati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a:xfrm>
            <a:off x="2429005" y="3266119"/>
            <a:ext cx="4658721" cy="2132057"/>
          </a:xfrm>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Canali e modalità di presentazione delle segnalazioni</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1025" name="Picture 1" descr="page47image2646793344">
            <a:extLst>
              <a:ext uri="{FF2B5EF4-FFF2-40B4-BE49-F238E27FC236}">
                <a16:creationId xmlns:a16="http://schemas.microsoft.com/office/drawing/2014/main" id="{2B539F04-3F80-5542-A662-1E2461764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805" y="1440494"/>
            <a:ext cx="8755355" cy="483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4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Sistema di protezione offerto dal d. lgs. 24/2023</a:t>
            </a:r>
          </a:p>
          <a:p>
            <a:pPr marL="0" indent="0" algn="just">
              <a:buNone/>
            </a:pPr>
            <a:endParaRPr lang="it-IT" sz="2400" dirty="0">
              <a:latin typeface="Arial" panose="020B0604020202020204" pitchFamily="34" charset="0"/>
              <a:cs typeface="Arial" panose="020B0604020202020204" pitchFamily="34" charset="0"/>
            </a:endParaRPr>
          </a:p>
          <a:p>
            <a:pPr marL="457200" indent="-457200" algn="just">
              <a:buAutoNum type="arabicParenR"/>
            </a:pPr>
            <a:r>
              <a:rPr lang="it-IT" sz="2400" dirty="0">
                <a:latin typeface="Arial" panose="020B0604020202020204" pitchFamily="34" charset="0"/>
                <a:cs typeface="Arial" panose="020B0604020202020204" pitchFamily="34" charset="0"/>
              </a:rPr>
              <a:t>Tutela della </a:t>
            </a:r>
            <a:r>
              <a:rPr lang="it-IT" sz="2400" b="1" dirty="0">
                <a:latin typeface="Arial" panose="020B0604020202020204" pitchFamily="34" charset="0"/>
                <a:cs typeface="Arial" panose="020B0604020202020204" pitchFamily="34" charset="0"/>
              </a:rPr>
              <a:t>riservatezza </a:t>
            </a:r>
            <a:r>
              <a:rPr lang="it-IT" sz="2400" dirty="0">
                <a:latin typeface="Arial" panose="020B0604020202020204" pitchFamily="34" charset="0"/>
                <a:cs typeface="Arial" panose="020B0604020202020204" pitchFamily="34" charset="0"/>
              </a:rPr>
              <a:t>del segnalante, del facilitatore, della persona coinvolta e delle persone menzionate nella segnalazione, come previsto dall’art. 12 d. lgs. 24/2023 («</a:t>
            </a:r>
            <a:r>
              <a:rPr lang="it-IT" sz="2400" i="1" dirty="0">
                <a:latin typeface="Arial" panose="020B0604020202020204" pitchFamily="34" charset="0"/>
                <a:cs typeface="Arial" panose="020B0604020202020204" pitchFamily="34" charset="0"/>
              </a:rPr>
              <a:t>Obbligo di riservatezza</a:t>
            </a:r>
            <a:r>
              <a:rPr lang="it-IT" sz="2400" dirty="0">
                <a:latin typeface="Arial" panose="020B0604020202020204" pitchFamily="34" charset="0"/>
                <a:cs typeface="Arial" panose="020B0604020202020204" pitchFamily="34" charset="0"/>
              </a:rPr>
              <a:t>», norma che tuttavia non è nel capo III dedicato alle misure di protezione).</a:t>
            </a:r>
          </a:p>
          <a:p>
            <a:pPr marL="457200" indent="-457200" algn="just">
              <a:buAutoNum type="arabicParenR"/>
            </a:pPr>
            <a:r>
              <a:rPr lang="it-IT" sz="2400" dirty="0">
                <a:latin typeface="Arial" panose="020B0604020202020204" pitchFamily="34" charset="0"/>
                <a:cs typeface="Arial" panose="020B0604020202020204" pitchFamily="34" charset="0"/>
              </a:rPr>
              <a:t>Tutela, al ricorrere di determinate condizioni, da eventuali </a:t>
            </a:r>
            <a:r>
              <a:rPr lang="it-IT" sz="2400" b="1" dirty="0">
                <a:latin typeface="Arial" panose="020B0604020202020204" pitchFamily="34" charset="0"/>
                <a:cs typeface="Arial" panose="020B0604020202020204" pitchFamily="34" charset="0"/>
              </a:rPr>
              <a:t>ritorsioni</a:t>
            </a:r>
            <a:r>
              <a:rPr lang="it-IT" sz="2400" dirty="0">
                <a:latin typeface="Arial" panose="020B0604020202020204" pitchFamily="34" charset="0"/>
                <a:cs typeface="Arial" panose="020B0604020202020204" pitchFamily="34" charset="0"/>
              </a:rPr>
              <a:t> adottate in ragione della segnalazione, divulgazione pubblica o denuncia</a:t>
            </a:r>
          </a:p>
          <a:p>
            <a:pPr marL="457200" indent="-457200" algn="just">
              <a:buAutoNum type="arabicParenR"/>
            </a:pPr>
            <a:r>
              <a:rPr lang="it-IT" sz="2400" dirty="0">
                <a:latin typeface="Arial" panose="020B0604020202020204" pitchFamily="34" charset="0"/>
                <a:cs typeface="Arial" panose="020B0604020202020204" pitchFamily="34" charset="0"/>
              </a:rPr>
              <a:t>Limitazioni della </a:t>
            </a:r>
            <a:r>
              <a:rPr lang="it-IT" sz="2400" b="1" dirty="0">
                <a:latin typeface="Arial" panose="020B0604020202020204" pitchFamily="34" charset="0"/>
                <a:cs typeface="Arial" panose="020B0604020202020204" pitchFamily="34" charset="0"/>
              </a:rPr>
              <a:t>responsabilità</a:t>
            </a:r>
            <a:r>
              <a:rPr lang="it-IT" sz="2400" dirty="0">
                <a:latin typeface="Arial" panose="020B0604020202020204" pitchFamily="34" charset="0"/>
                <a:cs typeface="Arial" panose="020B0604020202020204" pitchFamily="34" charset="0"/>
              </a:rPr>
              <a:t> rispetto alla rivelazione e alla diffusione di alcune categorie di informazioni al ricorrere di determinate condizioni</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934857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Condizioni per la protezione della persona segnalante (art. 16)</a:t>
            </a:r>
            <a:endParaRPr lang="it-IT" sz="2400" dirty="0">
              <a:latin typeface="Arial" panose="020B0604020202020204" pitchFamily="34" charset="0"/>
              <a:cs typeface="Arial" panose="020B0604020202020204" pitchFamily="34" charset="0"/>
            </a:endParaRPr>
          </a:p>
          <a:p>
            <a:pPr marL="0" indent="0" algn="just">
              <a:buNone/>
            </a:pPr>
            <a:r>
              <a:rPr lang="it-IT" sz="2300" dirty="0">
                <a:latin typeface="Arial" panose="020B0604020202020204" pitchFamily="34" charset="0"/>
                <a:cs typeface="Arial" panose="020B0604020202020204" pitchFamily="34" charset="0"/>
              </a:rPr>
              <a:t>Le misure di protezione si applicano quando ricorrono le seguenti condizioni:</a:t>
            </a:r>
          </a:p>
          <a:p>
            <a:pPr marL="457200" indent="-457200" algn="just">
              <a:buAutoNum type="alphaLcParenR"/>
            </a:pPr>
            <a:r>
              <a:rPr lang="it-IT" sz="2400" dirty="0">
                <a:latin typeface="Arial" panose="020B0604020202020204" pitchFamily="34" charset="0"/>
                <a:cs typeface="Arial" panose="020B0604020202020204" pitchFamily="34" charset="0"/>
              </a:rPr>
              <a:t>al momento della segnalazione o della denuncia all’autorità giudiziaria o contabile o della divulgazione pubblica, la persona segnalante o denunciante aveva fondato motivo di ritenere che le informazioni sulle violazioni segnalate, divulgate pubblicamente o denunciate fossero vere e rientrassero nell'ambito oggettivo di cui all'articolo 1;</a:t>
            </a:r>
          </a:p>
          <a:p>
            <a:pPr marL="457200" indent="-457200" algn="just">
              <a:buAutoNum type="alphaLcParenR"/>
            </a:pPr>
            <a:r>
              <a:rPr lang="it-IT" sz="2400" dirty="0">
                <a:latin typeface="Arial" panose="020B0604020202020204" pitchFamily="34" charset="0"/>
                <a:cs typeface="Arial" panose="020B0604020202020204" pitchFamily="34" charset="0"/>
              </a:rPr>
              <a:t> la segnalazione o divulgazione pubblica è stata effettuata sulla base di quanto previsto dal capo II del d. lgs. 24/2023.</a:t>
            </a:r>
          </a:p>
          <a:p>
            <a:pPr marL="0" indent="0" algn="just">
              <a:buNone/>
            </a:pPr>
            <a:r>
              <a:rPr lang="it-IT" sz="2400" dirty="0">
                <a:latin typeface="Arial" panose="020B0604020202020204" pitchFamily="34" charset="0"/>
                <a:cs typeface="Arial" panose="020B0604020202020204" pitchFamily="34" charset="0"/>
              </a:rPr>
              <a:t>Non sono rilevanti, ai fini della protezione, i motivi che hanno indotto la persona a segnalare o a divulgare pubblicamente.</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340611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Eppure…</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La </a:t>
            </a:r>
            <a:r>
              <a:rPr lang="it-IT" b="1" dirty="0">
                <a:latin typeface="Arial" panose="020B0604020202020204" pitchFamily="34" charset="0"/>
                <a:cs typeface="Arial" panose="020B0604020202020204" pitchFamily="34" charset="0"/>
              </a:rPr>
              <a:t>legge 6 novembre 2012, n. 190</a:t>
            </a:r>
            <a:r>
              <a:rPr lang="it-IT" dirty="0">
                <a:latin typeface="Arial" panose="020B0604020202020204" pitchFamily="34" charset="0"/>
                <a:cs typeface="Arial" panose="020B0604020202020204" pitchFamily="34" charset="0"/>
              </a:rPr>
              <a:t> (c.d. legge Severino), era già intervenuta a tutela del dipendente pubblico che segnalasse illeciti, introducendo l’art. 54-</a:t>
            </a:r>
            <a:r>
              <a:rPr lang="it-IT" i="1" dirty="0">
                <a:latin typeface="Arial" panose="020B0604020202020204" pitchFamily="34" charset="0"/>
                <a:cs typeface="Arial" panose="020B0604020202020204" pitchFamily="34" charset="0"/>
              </a:rPr>
              <a:t>bis</a:t>
            </a:r>
            <a:r>
              <a:rPr lang="it-IT" dirty="0">
                <a:latin typeface="Arial" panose="020B0604020202020204" pitchFamily="34" charset="0"/>
                <a:cs typeface="Arial" panose="020B0604020202020204" pitchFamily="34" charset="0"/>
              </a:rPr>
              <a:t> nel d. lgs. 30 marzo 2001, n. 165 (Norme generali sull’ordinamento del lavoro alle dipendenze delle amministrazioni pubbliche).</a:t>
            </a:r>
          </a:p>
          <a:p>
            <a:pPr marL="0" indent="0" algn="just">
              <a:buNone/>
            </a:pP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La </a:t>
            </a:r>
            <a:r>
              <a:rPr lang="it-IT" b="1" dirty="0">
                <a:latin typeface="Arial" panose="020B0604020202020204" pitchFamily="34" charset="0"/>
                <a:cs typeface="Arial" panose="020B0604020202020204" pitchFamily="34" charset="0"/>
              </a:rPr>
              <a:t>legge 30 novembre 2017, n. 179</a:t>
            </a:r>
            <a:r>
              <a:rPr lang="it-IT" dirty="0">
                <a:latin typeface="Arial" panose="020B0604020202020204" pitchFamily="34" charset="0"/>
                <a:cs typeface="Arial" panose="020B0604020202020204" pitchFamily="34" charset="0"/>
              </a:rPr>
              <a:t>, grazie all’introduzione del comma 2-</a:t>
            </a:r>
            <a:r>
              <a:rPr lang="it-IT" i="1" dirty="0">
                <a:latin typeface="Arial" panose="020B0604020202020204" pitchFamily="34" charset="0"/>
                <a:cs typeface="Arial" panose="020B0604020202020204" pitchFamily="34" charset="0"/>
              </a:rPr>
              <a:t>bis</a:t>
            </a:r>
            <a:r>
              <a:rPr lang="it-IT" dirty="0">
                <a:latin typeface="Arial" panose="020B0604020202020204" pitchFamily="34" charset="0"/>
                <a:cs typeface="Arial" panose="020B0604020202020204" pitchFamily="34" charset="0"/>
              </a:rPr>
              <a:t> nel testo dell’art. 6 del d. lgs. 8 giugno 2001, n. 231, ha fatto sì che il </a:t>
            </a:r>
            <a:r>
              <a:rPr lang="it-IT" i="1" dirty="0">
                <a:latin typeface="Arial" panose="020B0604020202020204" pitchFamily="34" charset="0"/>
                <a:cs typeface="Arial" panose="020B0604020202020204" pitchFamily="34" charset="0"/>
              </a:rPr>
              <a:t>whistleblowing</a:t>
            </a:r>
            <a:r>
              <a:rPr lang="it-IT" dirty="0">
                <a:latin typeface="Arial" panose="020B0604020202020204" pitchFamily="34" charset="0"/>
                <a:cs typeface="Arial" panose="020B0604020202020204" pitchFamily="34" charset="0"/>
              </a:rPr>
              <a:t> raggiungesse una posizione di rilievo nell’ambito degli strumenti di </a:t>
            </a:r>
            <a:r>
              <a:rPr lang="it-IT" i="1" dirty="0">
                <a:latin typeface="Arial" panose="020B0604020202020204" pitchFamily="34" charset="0"/>
                <a:cs typeface="Arial" panose="020B0604020202020204" pitchFamily="34" charset="0"/>
              </a:rPr>
              <a:t>compliance</a:t>
            </a:r>
            <a:r>
              <a:rPr lang="it-IT" dirty="0">
                <a:latin typeface="Arial" panose="020B0604020202020204" pitchFamily="34" charset="0"/>
                <a:cs typeface="Arial" panose="020B0604020202020204" pitchFamily="34" charset="0"/>
              </a:rPr>
              <a:t>, acquisendo centralità proprio nel sistema di responsabilità amministrativa degli enti privati.</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797219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300" b="1" dirty="0">
                <a:solidFill>
                  <a:schemeClr val="accent1"/>
                </a:solidFill>
                <a:latin typeface="Arial" panose="020B0604020202020204" pitchFamily="34" charset="0"/>
                <a:cs typeface="Arial" panose="020B0604020202020204" pitchFamily="34" charset="0"/>
              </a:rPr>
              <a:t>Diffamazione o calunnia</a:t>
            </a:r>
            <a:endParaRPr lang="it-IT" sz="2300" dirty="0">
              <a:latin typeface="Arial" panose="020B0604020202020204" pitchFamily="34" charset="0"/>
              <a:cs typeface="Arial" panose="020B0604020202020204" pitchFamily="34" charset="0"/>
            </a:endParaRPr>
          </a:p>
          <a:p>
            <a:pPr marL="0" indent="0" algn="just">
              <a:buNone/>
            </a:pPr>
            <a:r>
              <a:rPr lang="it-IT" sz="2300" dirty="0">
                <a:latin typeface="Arial" panose="020B0604020202020204" pitchFamily="34" charset="0"/>
                <a:cs typeface="Arial" panose="020B0604020202020204" pitchFamily="34" charset="0"/>
              </a:rPr>
              <a:t>Salvo quanto previsto dall’art. 20 d.lgs. 24/2023 in punto di limitazioni della responsabilità, quando è accertata, </a:t>
            </a:r>
            <a:r>
              <a:rPr lang="it-IT" sz="2300" b="1" dirty="0">
                <a:latin typeface="Arial" panose="020B0604020202020204" pitchFamily="34" charset="0"/>
                <a:cs typeface="Arial" panose="020B0604020202020204" pitchFamily="34" charset="0"/>
              </a:rPr>
              <a:t>anche con sentenza di primo grado</a:t>
            </a:r>
            <a:r>
              <a:rPr lang="it-IT" sz="2300" dirty="0">
                <a:latin typeface="Arial" panose="020B0604020202020204" pitchFamily="34" charset="0"/>
                <a:cs typeface="Arial" panose="020B0604020202020204" pitchFamily="34" charset="0"/>
              </a:rPr>
              <a:t>, la responsabilità penale della persona segnalante per i reati di diffamazione o di calunnia o comunque per i medesimi reati commessi con la denuncia all'autorità giudiziaria o contabile ovvero la sua responsabilità civile, per lo stesso titolo, nei casi di dolo o colpa grave, </a:t>
            </a:r>
            <a:r>
              <a:rPr lang="it-IT" sz="2300" b="1" dirty="0">
                <a:latin typeface="Arial" panose="020B0604020202020204" pitchFamily="34" charset="0"/>
                <a:cs typeface="Arial" panose="020B0604020202020204" pitchFamily="34" charset="0"/>
              </a:rPr>
              <a:t>le tutele di cui al presente capo non sono garantite</a:t>
            </a:r>
            <a:r>
              <a:rPr lang="it-IT" sz="2300" dirty="0">
                <a:latin typeface="Arial" panose="020B0604020202020204" pitchFamily="34" charset="0"/>
                <a:cs typeface="Arial" panose="020B0604020202020204" pitchFamily="34" charset="0"/>
              </a:rPr>
              <a:t> e alla persona segnalante o denunciante è irrogata una </a:t>
            </a:r>
            <a:r>
              <a:rPr lang="it-IT" sz="2300" b="1" dirty="0">
                <a:latin typeface="Arial" panose="020B0604020202020204" pitchFamily="34" charset="0"/>
                <a:cs typeface="Arial" panose="020B0604020202020204" pitchFamily="34" charset="0"/>
              </a:rPr>
              <a:t>sanzione disciplinare</a:t>
            </a:r>
            <a:r>
              <a:rPr lang="it-IT" sz="2300" dirty="0">
                <a:latin typeface="Arial" panose="020B0604020202020204" pitchFamily="34" charset="0"/>
                <a:cs typeface="Arial" panose="020B0604020202020204" pitchFamily="34" charset="0"/>
              </a:rPr>
              <a:t>.</a:t>
            </a:r>
          </a:p>
          <a:p>
            <a:pPr marL="0" indent="0" algn="just">
              <a:buNone/>
            </a:pPr>
            <a:r>
              <a:rPr lang="it-IT" sz="2300" dirty="0">
                <a:latin typeface="Arial" panose="020B0604020202020204" pitchFamily="34" charset="0"/>
                <a:cs typeface="Arial" panose="020B0604020202020204" pitchFamily="34" charset="0"/>
              </a:rPr>
              <a:t>La regola si applica anche nei casi di segnalazione o denuncia all'autorità giudiziaria o contabile o divulgazione pubblica </a:t>
            </a:r>
            <a:r>
              <a:rPr lang="it-IT" sz="2300" b="1" dirty="0">
                <a:latin typeface="Arial" panose="020B0604020202020204" pitchFamily="34" charset="0"/>
                <a:cs typeface="Arial" panose="020B0604020202020204" pitchFamily="34" charset="0"/>
              </a:rPr>
              <a:t>anonime</a:t>
            </a:r>
            <a:r>
              <a:rPr lang="it-IT" sz="2300" dirty="0">
                <a:latin typeface="Arial" panose="020B0604020202020204" pitchFamily="34" charset="0"/>
                <a:cs typeface="Arial" panose="020B0604020202020204" pitchFamily="34" charset="0"/>
              </a:rPr>
              <a:t>, se la persona segnalante è stata successivamente identificata e ha subito ritorsioni, nonché nei casi di segnalazione esterna.</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59379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300" b="1" dirty="0">
                <a:solidFill>
                  <a:schemeClr val="accent1"/>
                </a:solidFill>
                <a:latin typeface="Arial" panose="020B0604020202020204" pitchFamily="34" charset="0"/>
                <a:cs typeface="Arial" panose="020B0604020202020204" pitchFamily="34" charset="0"/>
              </a:rPr>
              <a:t>Divieto di ritorsione (art. 17)</a:t>
            </a:r>
            <a:endParaRPr lang="it-IT" sz="2300" dirty="0">
              <a:latin typeface="Arial" panose="020B0604020202020204" pitchFamily="34" charset="0"/>
              <a:cs typeface="Arial" panose="020B0604020202020204" pitchFamily="34" charset="0"/>
            </a:endParaRPr>
          </a:p>
          <a:p>
            <a:pPr marL="0" indent="0" algn="just">
              <a:buNone/>
            </a:pPr>
            <a:endParaRPr lang="it-IT" sz="2300" b="1" dirty="0">
              <a:latin typeface="Arial" panose="020B0604020202020204" pitchFamily="34" charset="0"/>
              <a:cs typeface="Arial" panose="020B0604020202020204" pitchFamily="34" charset="0"/>
            </a:endParaRPr>
          </a:p>
          <a:p>
            <a:pPr marL="0" indent="0" algn="just">
              <a:buNone/>
            </a:pPr>
            <a:r>
              <a:rPr lang="it-IT" sz="2300" b="1" dirty="0">
                <a:latin typeface="Arial" panose="020B0604020202020204" pitchFamily="34" charset="0"/>
                <a:cs typeface="Arial" panose="020B0604020202020204" pitchFamily="34" charset="0"/>
              </a:rPr>
              <a:t>Presunzione (relativa) di ritorsione</a:t>
            </a:r>
          </a:p>
          <a:p>
            <a:pPr marL="0" indent="0" algn="just">
              <a:buNone/>
            </a:pPr>
            <a:r>
              <a:rPr lang="it-IT" sz="2300" dirty="0">
                <a:latin typeface="Arial" panose="020B0604020202020204" pitchFamily="34" charset="0"/>
                <a:cs typeface="Arial" panose="020B0604020202020204" pitchFamily="34" charset="0"/>
              </a:rPr>
              <a:t>Nei procedimenti giudiziari o amministrativi, o nelle controversie stragiudiziali che abbiano ad oggetto l’accertamento di comportamenti vietati nei confronti di segnalanti o enti a loro riferibili si presume che essi siano stati posti in essere a causa della segnalazione, divulgazione pubblica o denuncia.</a:t>
            </a:r>
          </a:p>
          <a:p>
            <a:pPr marL="0" indent="0" algn="just">
              <a:buNone/>
            </a:pPr>
            <a:r>
              <a:rPr lang="it-IT" sz="2300" dirty="0">
                <a:latin typeface="Arial" panose="020B0604020202020204" pitchFamily="34" charset="0"/>
                <a:cs typeface="Arial" panose="020B0604020202020204" pitchFamily="34" charset="0"/>
              </a:rPr>
              <a:t>L’onere di provare che tali condotte o atti sono motivati da ragioni estranee alla segnalazione, alla divulgazione pubblica o alla denuncia è a carico di colui che li ha posti in essere.</a:t>
            </a:r>
          </a:p>
          <a:p>
            <a:pPr marL="0" indent="0" algn="just">
              <a:buNone/>
            </a:pPr>
            <a:endParaRPr lang="it-IT" sz="23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960222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300" b="1" dirty="0">
                <a:solidFill>
                  <a:schemeClr val="accent1"/>
                </a:solidFill>
                <a:latin typeface="Arial" panose="020B0604020202020204" pitchFamily="34" charset="0"/>
                <a:cs typeface="Arial" panose="020B0604020202020204" pitchFamily="34" charset="0"/>
              </a:rPr>
              <a:t>Divieto di ritorsione (art. 17)</a:t>
            </a:r>
            <a:endParaRPr lang="it-IT" sz="2300" dirty="0">
              <a:latin typeface="Arial" panose="020B0604020202020204" pitchFamily="34" charset="0"/>
              <a:cs typeface="Arial" panose="020B0604020202020204" pitchFamily="34" charset="0"/>
            </a:endParaRPr>
          </a:p>
          <a:p>
            <a:pPr marL="0" indent="0" algn="just">
              <a:buNone/>
            </a:pPr>
            <a:endParaRPr lang="it-IT" sz="2300" b="1" dirty="0">
              <a:latin typeface="Arial" panose="020B0604020202020204" pitchFamily="34" charset="0"/>
              <a:cs typeface="Arial" panose="020B0604020202020204" pitchFamily="34" charset="0"/>
            </a:endParaRPr>
          </a:p>
          <a:p>
            <a:pPr marL="0" indent="0" algn="just">
              <a:buNone/>
            </a:pPr>
            <a:r>
              <a:rPr lang="it-IT" sz="2300" b="1" dirty="0">
                <a:latin typeface="Arial" panose="020B0604020202020204" pitchFamily="34" charset="0"/>
                <a:cs typeface="Arial" panose="020B0604020202020204" pitchFamily="34" charset="0"/>
              </a:rPr>
              <a:t>Presunzione (relativa) di danno</a:t>
            </a:r>
          </a:p>
          <a:p>
            <a:pPr marL="0" indent="0" algn="just">
              <a:buNone/>
            </a:pPr>
            <a:r>
              <a:rPr lang="it-IT" sz="2300" dirty="0">
                <a:latin typeface="Arial" panose="020B0604020202020204" pitchFamily="34" charset="0"/>
                <a:cs typeface="Arial" panose="020B0604020202020204" pitchFamily="34" charset="0"/>
              </a:rPr>
              <a:t>In caso di domanda risarcitoria presentata da segnalanti o enti loro riferibili si presume che il danno dimostrato, salvo prova contraria, sia conseguenza della segnalazione, divulgazione pubblica o denuncia all’autorità giudiziaria. </a:t>
            </a:r>
          </a:p>
          <a:p>
            <a:pPr marL="0" indent="0" algn="just">
              <a:buNone/>
            </a:pPr>
            <a:endParaRPr lang="it-IT" sz="23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577157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300" b="1" dirty="0">
                <a:solidFill>
                  <a:schemeClr val="accent1"/>
                </a:solidFill>
                <a:latin typeface="Arial" panose="020B0604020202020204" pitchFamily="34" charset="0"/>
                <a:cs typeface="Arial" panose="020B0604020202020204" pitchFamily="34" charset="0"/>
              </a:rPr>
              <a:t>Divieto di ritorsione (art. 17)</a:t>
            </a:r>
            <a:endParaRPr lang="it-IT" sz="2300" dirty="0">
              <a:latin typeface="Arial" panose="020B0604020202020204" pitchFamily="34" charset="0"/>
              <a:cs typeface="Arial" panose="020B0604020202020204" pitchFamily="34" charset="0"/>
            </a:endParaRPr>
          </a:p>
          <a:p>
            <a:pPr marL="0" indent="0" algn="just">
              <a:buNone/>
            </a:pPr>
            <a:endParaRPr lang="it-IT" sz="2300" b="1" dirty="0">
              <a:latin typeface="Arial" panose="020B0604020202020204" pitchFamily="34" charset="0"/>
              <a:cs typeface="Arial" panose="020B0604020202020204" pitchFamily="34" charset="0"/>
            </a:endParaRPr>
          </a:p>
          <a:p>
            <a:pPr marL="0" indent="0" algn="just">
              <a:buNone/>
            </a:pPr>
            <a:r>
              <a:rPr lang="it-IT" sz="2300" b="1" dirty="0">
                <a:latin typeface="Arial" panose="020B0604020202020204" pitchFamily="34" charset="0"/>
                <a:cs typeface="Arial" panose="020B0604020202020204" pitchFamily="34" charset="0"/>
              </a:rPr>
              <a:t>Elenco delle fattispecie che costituiscono ritorsione</a:t>
            </a:r>
          </a:p>
          <a:p>
            <a:pPr marL="0" indent="0" algn="just">
              <a:buNone/>
            </a:pPr>
            <a:r>
              <a:rPr lang="it-IT" sz="2300" dirty="0">
                <a:latin typeface="Arial" panose="020B0604020202020204" pitchFamily="34" charset="0"/>
                <a:cs typeface="Arial" panose="020B0604020202020204" pitchFamily="34" charset="0"/>
              </a:rPr>
              <a:t>L’art. 17, comma 4, d. lgs. 24/2023 indica «talune fattispecie»: dal licenziamento o sospensione cautelare, all’annullamento di una licenza o di un permesso, alla richiesta di sottoposizione ad accertamenti psichiatrici o medici. </a:t>
            </a:r>
          </a:p>
          <a:p>
            <a:pPr marL="0" indent="0" algn="just">
              <a:buNone/>
            </a:pPr>
            <a:endParaRPr lang="it-IT" sz="23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209512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Misure di sostegno (art. 18)</a:t>
            </a:r>
          </a:p>
          <a:p>
            <a:pPr marL="0" indent="0" algn="just">
              <a:buNone/>
            </a:pPr>
            <a:r>
              <a:rPr lang="it-IT" sz="2400" dirty="0">
                <a:latin typeface="Arial" panose="020B0604020202020204" pitchFamily="34" charset="0"/>
                <a:cs typeface="Arial" panose="020B0604020202020204" pitchFamily="34" charset="0"/>
              </a:rPr>
              <a:t>Presso ANAC è istituito l’elenco degli enti del Terzo settore che forniscono alle persone segnalanti misure di sostegno, ovverosia: </a:t>
            </a:r>
            <a:r>
              <a:rPr lang="it-IT" sz="2400" b="1" dirty="0">
                <a:latin typeface="Arial" panose="020B0604020202020204" pitchFamily="34" charset="0"/>
                <a:cs typeface="Arial" panose="020B0604020202020204" pitchFamily="34" charset="0"/>
              </a:rPr>
              <a:t>informazioni,</a:t>
            </a:r>
            <a:r>
              <a:rPr lang="it-IT" sz="2400" dirty="0">
                <a:latin typeface="Arial" panose="020B0604020202020204" pitchFamily="34" charset="0"/>
                <a:cs typeface="Arial" panose="020B0604020202020204" pitchFamily="34" charset="0"/>
              </a:rPr>
              <a:t> </a:t>
            </a:r>
            <a:r>
              <a:rPr lang="it-IT" sz="2400" b="1" dirty="0">
                <a:latin typeface="Arial" panose="020B0604020202020204" pitchFamily="34" charset="0"/>
                <a:cs typeface="Arial" panose="020B0604020202020204" pitchFamily="34" charset="0"/>
              </a:rPr>
              <a:t>assistenza e consulenze a titolo gratuito sulle modalità di segnalazione e sulla protezione dalle ritorsioni </a:t>
            </a:r>
            <a:r>
              <a:rPr lang="it-IT" sz="2400" dirty="0">
                <a:latin typeface="Arial" panose="020B0604020202020204" pitchFamily="34" charset="0"/>
                <a:cs typeface="Arial" panose="020B0604020202020204" pitchFamily="34" charset="0"/>
              </a:rPr>
              <a:t>offerta dalle disposizioni normative nazionali e da quelle dell'Unione europea, sui diritti della persona coinvolta.</a:t>
            </a:r>
          </a:p>
          <a:p>
            <a:pPr marL="0" indent="0" algn="just">
              <a:buNone/>
            </a:pPr>
            <a:r>
              <a:rPr lang="it-IT" sz="2400" dirty="0">
                <a:latin typeface="Arial" panose="020B0604020202020204" pitchFamily="34" charset="0"/>
                <a:cs typeface="Arial" panose="020B0604020202020204" pitchFamily="34" charset="0"/>
              </a:rPr>
              <a:t>Possibilità per l’autorità giudiziaria o amministrativa cui il segnalante si è rivolto per ottenere protezione di richiedere ad ANAC informazioni e documenti sulle segnalazioni presentate.</a:t>
            </a:r>
          </a:p>
          <a:p>
            <a:pPr marL="0" indent="0" algn="just">
              <a:buNone/>
            </a:pPr>
            <a:r>
              <a:rPr lang="it-IT" sz="2400" dirty="0">
                <a:latin typeface="Arial" panose="020B0604020202020204" pitchFamily="34" charset="0"/>
                <a:cs typeface="Arial" panose="020B0604020202020204" pitchFamily="34" charset="0"/>
              </a:rPr>
              <a:t>Applicabilità degli artt. 210 ss. c.p.c. e 63, comma 2, cod. proc. </a:t>
            </a:r>
            <a:r>
              <a:rPr lang="it-IT" sz="2400" dirty="0" err="1">
                <a:latin typeface="Arial" panose="020B0604020202020204" pitchFamily="34" charset="0"/>
                <a:cs typeface="Arial" panose="020B0604020202020204" pitchFamily="34" charset="0"/>
              </a:rPr>
              <a:t>amm</a:t>
            </a:r>
            <a:r>
              <a:rPr lang="it-IT" sz="2400" dirty="0">
                <a:latin typeface="Arial" panose="020B0604020202020204" pitchFamily="34" charset="0"/>
                <a:cs typeface="Arial" panose="020B0604020202020204" pitchFamily="34" charset="0"/>
              </a:rPr>
              <a:t>. (ordine di esibizione, ispezione, ecc.).</a:t>
            </a:r>
          </a:p>
          <a:p>
            <a:pPr marL="0" indent="0" algn="just">
              <a:buNone/>
            </a:pPr>
            <a:endParaRPr lang="it-IT" sz="2300" dirty="0">
              <a:latin typeface="Arial" panose="020B0604020202020204" pitchFamily="34" charset="0"/>
              <a:cs typeface="Arial" panose="020B0604020202020204" pitchFamily="34" charset="0"/>
            </a:endParaRPr>
          </a:p>
          <a:p>
            <a:pPr marL="0" indent="0" algn="just">
              <a:buNone/>
            </a:pPr>
            <a:endParaRPr lang="it-IT" sz="23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70680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Protezione dalle ritorsioni (art. 19)</a:t>
            </a:r>
          </a:p>
          <a:p>
            <a:pPr marL="0" indent="0" algn="just">
              <a:buNone/>
            </a:pPr>
            <a:r>
              <a:rPr lang="it-IT" sz="2300" dirty="0">
                <a:latin typeface="Arial" panose="020B0604020202020204" pitchFamily="34" charset="0"/>
                <a:cs typeface="Arial" panose="020B0604020202020204" pitchFamily="34" charset="0"/>
              </a:rPr>
              <a:t>I segnalanti o gli enti ad esso riferibili possono comunicare ad ANAC le ritorsioni che ritengano di aver subito.</a:t>
            </a:r>
          </a:p>
          <a:p>
            <a:pPr marL="0" indent="0" algn="just">
              <a:buNone/>
            </a:pPr>
            <a:r>
              <a:rPr lang="it-IT" sz="2300" b="1" dirty="0">
                <a:latin typeface="Arial" panose="020B0604020202020204" pitchFamily="34" charset="0"/>
                <a:cs typeface="Arial" panose="020B0604020202020204" pitchFamily="34" charset="0"/>
              </a:rPr>
              <a:t>Settore pubblico</a:t>
            </a:r>
            <a:r>
              <a:rPr lang="it-IT" sz="2300" dirty="0">
                <a:latin typeface="Arial" panose="020B0604020202020204" pitchFamily="34" charset="0"/>
                <a:cs typeface="Arial" panose="020B0604020202020204" pitchFamily="34" charset="0"/>
              </a:rPr>
              <a:t>: ANAC informa immediatamente il Dipartimento della funzione pubblica presso la Presidenza del Consiglio dei ministri e gli eventuali organismi di garanzia e di disciplina per i provvedimenti di propria competenza.</a:t>
            </a:r>
          </a:p>
          <a:p>
            <a:pPr marL="0" indent="0" algn="just">
              <a:buNone/>
            </a:pPr>
            <a:r>
              <a:rPr lang="it-IT" sz="2300" b="1" dirty="0">
                <a:latin typeface="Arial" panose="020B0604020202020204" pitchFamily="34" charset="0"/>
                <a:cs typeface="Arial" panose="020B0604020202020204" pitchFamily="34" charset="0"/>
              </a:rPr>
              <a:t>Settore privato</a:t>
            </a:r>
            <a:r>
              <a:rPr lang="it-IT" sz="2300" dirty="0">
                <a:latin typeface="Arial" panose="020B0604020202020204" pitchFamily="34" charset="0"/>
                <a:cs typeface="Arial" panose="020B0604020202020204" pitchFamily="34" charset="0"/>
              </a:rPr>
              <a:t>: ANAC informa l’ispettorato nazionale del lavoro per i provvedimenti di propria competenza.</a:t>
            </a:r>
          </a:p>
          <a:p>
            <a:pPr marL="0" indent="0" algn="just">
              <a:buNone/>
            </a:pPr>
            <a:r>
              <a:rPr lang="it-IT" sz="2300" b="1" dirty="0">
                <a:latin typeface="Arial" panose="020B0604020202020204" pitchFamily="34" charset="0"/>
                <a:cs typeface="Arial" panose="020B0604020202020204" pitchFamily="34" charset="0"/>
              </a:rPr>
              <a:t>Gli atti assunti in violazione del divieto di ritorsione sono nulli</a:t>
            </a:r>
            <a:r>
              <a:rPr lang="it-IT" sz="2300" dirty="0">
                <a:latin typeface="Arial" panose="020B0604020202020204" pitchFamily="34" charset="0"/>
                <a:cs typeface="Arial" panose="020B0604020202020204" pitchFamily="34" charset="0"/>
              </a:rPr>
              <a:t>.</a:t>
            </a:r>
          </a:p>
          <a:p>
            <a:pPr marL="0" indent="0" algn="just">
              <a:buNone/>
            </a:pPr>
            <a:r>
              <a:rPr lang="it-IT" sz="2300" dirty="0">
                <a:latin typeface="Arial" panose="020B0604020202020204" pitchFamily="34" charset="0"/>
                <a:cs typeface="Arial" panose="020B0604020202020204" pitchFamily="34" charset="0"/>
              </a:rPr>
              <a:t>Al soggetto licenziato a causa della segnalazione, divulgazione pubblica o denuncia spetta la </a:t>
            </a:r>
            <a:r>
              <a:rPr lang="it-IT" sz="2300" b="1" dirty="0">
                <a:latin typeface="Arial" panose="020B0604020202020204" pitchFamily="34" charset="0"/>
                <a:cs typeface="Arial" panose="020B0604020202020204" pitchFamily="34" charset="0"/>
              </a:rPr>
              <a:t>reintegrazione sul posto di lavoro</a:t>
            </a:r>
            <a:r>
              <a:rPr lang="it-IT" sz="2300" dirty="0">
                <a:latin typeface="Arial" panose="020B0604020202020204" pitchFamily="34" charset="0"/>
                <a:cs typeface="Arial" panose="020B0604020202020204" pitchFamily="34" charset="0"/>
              </a:rPr>
              <a:t>.</a:t>
            </a:r>
          </a:p>
          <a:p>
            <a:pPr marL="0" indent="0" algn="just">
              <a:buNone/>
            </a:pPr>
            <a:endParaRPr lang="it-IT" sz="23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306958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Limitazioni della responsabilità (art. 20)</a:t>
            </a:r>
          </a:p>
          <a:p>
            <a:pPr marL="0" indent="0" algn="just">
              <a:buNone/>
            </a:pPr>
            <a:r>
              <a:rPr lang="it-IT" sz="2200" b="1" dirty="0">
                <a:latin typeface="Arial" panose="020B0604020202020204" pitchFamily="34" charset="0"/>
                <a:cs typeface="Arial" panose="020B0604020202020204" pitchFamily="34" charset="0"/>
              </a:rPr>
              <a:t>Non è punibile il segnalante </a:t>
            </a:r>
            <a:r>
              <a:rPr lang="it-IT" sz="2200" dirty="0">
                <a:latin typeface="Arial" panose="020B0604020202020204" pitchFamily="34" charset="0"/>
                <a:cs typeface="Arial" panose="020B0604020202020204" pitchFamily="34" charset="0"/>
              </a:rPr>
              <a:t>o l’ente di riferimento che riveli o diffonda informazioni sulle violazioni coperte dall’</a:t>
            </a:r>
            <a:r>
              <a:rPr lang="it-IT" sz="2200" b="1" dirty="0">
                <a:latin typeface="Arial" panose="020B0604020202020204" pitchFamily="34" charset="0"/>
                <a:cs typeface="Arial" panose="020B0604020202020204" pitchFamily="34" charset="0"/>
              </a:rPr>
              <a:t>obbligo di segreto</a:t>
            </a:r>
            <a:r>
              <a:rPr lang="it-IT" sz="2200" dirty="0">
                <a:latin typeface="Arial" panose="020B0604020202020204" pitchFamily="34" charset="0"/>
                <a:cs typeface="Arial" panose="020B0604020202020204" pitchFamily="34" charset="0"/>
              </a:rPr>
              <a:t> (diverso da quello relativo a informazioni classificate, segreto professionale forense e medico, e alla segretezza delle deliberazioni degli organi giurisdizionali), o relative alla </a:t>
            </a:r>
            <a:r>
              <a:rPr lang="it-IT" sz="2200" b="1" dirty="0">
                <a:latin typeface="Arial" panose="020B0604020202020204" pitchFamily="34" charset="0"/>
                <a:cs typeface="Arial" panose="020B0604020202020204" pitchFamily="34" charset="0"/>
              </a:rPr>
              <a:t>tutela del diritto d’autore </a:t>
            </a:r>
            <a:r>
              <a:rPr lang="it-IT" sz="2200" dirty="0">
                <a:latin typeface="Arial" panose="020B0604020202020204" pitchFamily="34" charset="0"/>
                <a:cs typeface="Arial" panose="020B0604020202020204" pitchFamily="34" charset="0"/>
              </a:rPr>
              <a:t>o alla </a:t>
            </a:r>
            <a:r>
              <a:rPr lang="it-IT" sz="2200" b="1" dirty="0">
                <a:latin typeface="Arial" panose="020B0604020202020204" pitchFamily="34" charset="0"/>
                <a:cs typeface="Arial" panose="020B0604020202020204" pitchFamily="34" charset="0"/>
              </a:rPr>
              <a:t>protezione dei dati personali</a:t>
            </a:r>
            <a:r>
              <a:rPr lang="it-IT" sz="2200" dirty="0">
                <a:latin typeface="Arial" panose="020B0604020202020204" pitchFamily="34" charset="0"/>
                <a:cs typeface="Arial" panose="020B0604020202020204" pitchFamily="34" charset="0"/>
              </a:rPr>
              <a:t>, ovvero riveli o diffonda informazioni sulle violazioni che offendano la </a:t>
            </a:r>
            <a:r>
              <a:rPr lang="it-IT" sz="2200" b="1" dirty="0">
                <a:latin typeface="Arial" panose="020B0604020202020204" pitchFamily="34" charset="0"/>
                <a:cs typeface="Arial" panose="020B0604020202020204" pitchFamily="34" charset="0"/>
              </a:rPr>
              <a:t>reputazione</a:t>
            </a:r>
            <a:r>
              <a:rPr lang="it-IT" sz="2200" dirty="0">
                <a:latin typeface="Arial" panose="020B0604020202020204" pitchFamily="34" charset="0"/>
                <a:cs typeface="Arial" panose="020B0604020202020204" pitchFamily="34" charset="0"/>
              </a:rPr>
              <a:t> della persona coinvolta o denunciata, </a:t>
            </a:r>
            <a:r>
              <a:rPr lang="it-IT" sz="2200" b="1" u="sng" dirty="0">
                <a:latin typeface="Arial" panose="020B0604020202020204" pitchFamily="34" charset="0"/>
                <a:cs typeface="Arial" panose="020B0604020202020204" pitchFamily="34" charset="0"/>
              </a:rPr>
              <a:t>a condizione che</a:t>
            </a:r>
            <a:r>
              <a:rPr lang="it-IT" sz="2200" b="1"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a:t>
            </a:r>
            <a:r>
              <a:rPr lang="it-IT" sz="2200" i="1" dirty="0">
                <a:latin typeface="Arial" panose="020B0604020202020204" pitchFamily="34" charset="0"/>
                <a:cs typeface="Arial" panose="020B0604020202020204" pitchFamily="34" charset="0"/>
              </a:rPr>
              <a:t>al momento della rivelazione o diffusione, vi fossero fondati motivi per ritenere che la rivelazione o diffusione delle stesse informazioni fosse necessaria per svelare la violazione e la segnalazione, la divulgazione pubblica o la denuncia all’autorità giudiziaria o contabile è stata effettuata ai sensi dell’articolo 16</a:t>
            </a:r>
            <a:r>
              <a:rPr lang="it-IT" sz="2200" dirty="0">
                <a:latin typeface="Arial" panose="020B0604020202020204" pitchFamily="34" charset="0"/>
                <a:cs typeface="Arial" panose="020B0604020202020204" pitchFamily="34" charset="0"/>
              </a:rPr>
              <a:t>».</a:t>
            </a:r>
          </a:p>
          <a:p>
            <a:pPr marL="0" indent="0" algn="just">
              <a:buNone/>
            </a:pPr>
            <a:r>
              <a:rPr lang="it-IT" sz="2200" dirty="0">
                <a:latin typeface="Arial" panose="020B0604020202020204" pitchFamily="34" charset="0"/>
                <a:cs typeface="Arial" panose="020B0604020202020204" pitchFamily="34" charset="0"/>
              </a:rPr>
              <a:t>In questi casi, oltre alla non punibilità, </a:t>
            </a:r>
            <a:r>
              <a:rPr lang="it-IT" sz="2200" b="1" dirty="0">
                <a:latin typeface="Arial" panose="020B0604020202020204" pitchFamily="34" charset="0"/>
                <a:cs typeface="Arial" panose="020B0604020202020204" pitchFamily="34" charset="0"/>
              </a:rPr>
              <a:t>è esclusa ogni altra responsabilità</a:t>
            </a:r>
            <a:r>
              <a:rPr lang="it-IT" sz="2200" dirty="0">
                <a:latin typeface="Arial" panose="020B0604020202020204" pitchFamily="34" charset="0"/>
                <a:cs typeface="Arial" panose="020B0604020202020204" pitchFamily="34" charset="0"/>
              </a:rPr>
              <a:t>, anche di natura civile o amministrativa.</a:t>
            </a:r>
          </a:p>
          <a:p>
            <a:pPr marL="0" indent="0" algn="just">
              <a:buNone/>
            </a:pPr>
            <a:endParaRPr lang="it-IT" sz="22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538024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Limitazioni della responsabilità (art. 20)</a:t>
            </a:r>
          </a:p>
          <a:p>
            <a:pPr marL="0" indent="0" algn="just">
              <a:buNone/>
            </a:pPr>
            <a:r>
              <a:rPr lang="it-IT" sz="2400" dirty="0">
                <a:latin typeface="Arial" panose="020B0604020202020204" pitchFamily="34" charset="0"/>
                <a:cs typeface="Arial" panose="020B0604020202020204" pitchFamily="34" charset="0"/>
              </a:rPr>
              <a:t>Salvo che il fatto costituisca reato, la persona segnalante o l’ente di riferimento «</a:t>
            </a:r>
            <a:r>
              <a:rPr lang="it-IT" sz="2400" i="1" dirty="0">
                <a:latin typeface="Arial" panose="020B0604020202020204" pitchFamily="34" charset="0"/>
                <a:cs typeface="Arial" panose="020B0604020202020204" pitchFamily="34" charset="0"/>
              </a:rPr>
              <a:t>non incorre in alcuna responsabilità, anche di natura civile o amministrativa, per l’acquisizione delle informazioni sulle violazioni o per l’accesso alle stesse</a:t>
            </a:r>
            <a:r>
              <a:rPr lang="it-IT" sz="2400" dirty="0">
                <a:latin typeface="Arial" panose="020B0604020202020204" pitchFamily="34" charset="0"/>
                <a:cs typeface="Arial" panose="020B0604020202020204" pitchFamily="34" charset="0"/>
              </a:rPr>
              <a:t>».</a:t>
            </a:r>
          </a:p>
          <a:p>
            <a:pPr marL="0" indent="0" algn="just">
              <a:buNone/>
            </a:pPr>
            <a:r>
              <a:rPr lang="it-IT" sz="2400" dirty="0">
                <a:latin typeface="Arial" panose="020B0604020202020204" pitchFamily="34" charset="0"/>
                <a:cs typeface="Arial" panose="020B0604020202020204" pitchFamily="34" charset="0"/>
              </a:rPr>
              <a:t>La responsabilità penale e ogni altra responsabilità, anche di natura civile o amministrativa, non è esclusa per i comportamenti, gli atti o le omissioni non collegati alla segnalazione, alla divulgazione pubblica o denuncia, che non siano strettamente necessari a rivelare la violazione.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4968694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Tutele e misure di sostegno</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ctr">
              <a:buNone/>
            </a:pPr>
            <a:r>
              <a:rPr lang="it-IT" sz="2400" b="1" dirty="0">
                <a:solidFill>
                  <a:schemeClr val="accent1"/>
                </a:solidFill>
                <a:latin typeface="Arial" panose="020B0604020202020204" pitchFamily="34" charset="0"/>
                <a:cs typeface="Arial" panose="020B0604020202020204" pitchFamily="34" charset="0"/>
              </a:rPr>
              <a:t>Rinunce e transazioni (art. 22)</a:t>
            </a:r>
          </a:p>
          <a:p>
            <a:pPr marL="0" indent="0" algn="just">
              <a:buNone/>
            </a:pPr>
            <a:r>
              <a:rPr lang="it-IT" sz="2400" dirty="0">
                <a:latin typeface="Arial" panose="020B0604020202020204" pitchFamily="34" charset="0"/>
                <a:cs typeface="Arial" panose="020B0604020202020204" pitchFamily="34" charset="0"/>
              </a:rPr>
              <a:t>Le rinunce e transazioni, integrali o parziali, che hanno per oggetto i diritti e le tutele previsti dal d. lgs. 24/2023 non sono valide, salvo che siano effettuate nella c.d. sede protetta, nelle forme e nei modi di cui all’art. 2113, comma 4, cod. civ.</a:t>
            </a:r>
          </a:p>
          <a:p>
            <a:pPr marL="0" indent="0" algn="just">
              <a:buNone/>
            </a:pPr>
            <a:r>
              <a:rPr lang="it-IT" sz="2400" b="1" dirty="0">
                <a:solidFill>
                  <a:srgbClr val="FF0000"/>
                </a:solidFill>
                <a:latin typeface="Arial" panose="020B0604020202020204" pitchFamily="34" charset="0"/>
                <a:cs typeface="Arial" panose="020B0604020202020204" pitchFamily="34" charset="0"/>
              </a:rPr>
              <a:t>Linee Guida ANAC</a:t>
            </a:r>
            <a:r>
              <a:rPr lang="it-IT" sz="2400" dirty="0">
                <a:latin typeface="Arial" panose="020B0604020202020204" pitchFamily="34" charset="0"/>
                <a:cs typeface="Arial" panose="020B0604020202020204" pitchFamily="34" charset="0"/>
              </a:rPr>
              <a:t>: è un principio innovativo in quanto nella precedente normativa mancava una disposizione espressa che impedisse la restrizione, anche contrattuale, del diritto alla segnalazione e delle forme di tutela previste.</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60760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Sanzioni</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Autofit/>
          </a:bodyPr>
          <a:lstStyle/>
          <a:p>
            <a:pPr marL="0" indent="0" algn="just">
              <a:buNone/>
            </a:pPr>
            <a:r>
              <a:rPr lang="it-IT" sz="2000" dirty="0">
                <a:latin typeface="Arial" panose="020B0604020202020204" pitchFamily="34" charset="0"/>
                <a:cs typeface="Arial" panose="020B0604020202020204" pitchFamily="34" charset="0"/>
              </a:rPr>
              <a:t>Fermi restando gli altri profili di responsabilità ANAC applica al responsabile le seguenti sanzioni amministrative pecuniarie (art. 21):</a:t>
            </a:r>
          </a:p>
          <a:p>
            <a:pPr marL="457200" indent="-457200" algn="just">
              <a:buAutoNum type="alphaLcParenR"/>
            </a:pPr>
            <a:r>
              <a:rPr lang="it-IT" sz="2000" b="1" dirty="0">
                <a:latin typeface="Arial" panose="020B0604020202020204" pitchFamily="34" charset="0"/>
                <a:cs typeface="Arial" panose="020B0604020202020204" pitchFamily="34" charset="0"/>
              </a:rPr>
              <a:t>da 10.000 a 50.000 euro </a:t>
            </a:r>
            <a:r>
              <a:rPr lang="it-IT" sz="2000" dirty="0">
                <a:latin typeface="Arial" panose="020B0604020202020204" pitchFamily="34" charset="0"/>
                <a:cs typeface="Arial" panose="020B0604020202020204" pitchFamily="34" charset="0"/>
              </a:rPr>
              <a:t>quando accerta che sono state commesse ritorsioni o quando accerta che la segnalazione è stata ostacolata o che si è tentato di ostacolarla o che è stato violato l'obbligo di riservatezza di cui all'articolo 12; </a:t>
            </a:r>
          </a:p>
          <a:p>
            <a:pPr marL="457200" indent="-457200" algn="just">
              <a:buAutoNum type="alphaLcParenR"/>
            </a:pPr>
            <a:r>
              <a:rPr lang="it-IT" sz="2000" b="1" dirty="0">
                <a:latin typeface="Arial" panose="020B0604020202020204" pitchFamily="34" charset="0"/>
                <a:cs typeface="Arial" panose="020B0604020202020204" pitchFamily="34" charset="0"/>
              </a:rPr>
              <a:t>da 10.000 a 50.000 euro </a:t>
            </a:r>
            <a:r>
              <a:rPr lang="it-IT" sz="2000" dirty="0">
                <a:latin typeface="Arial" panose="020B0604020202020204" pitchFamily="34" charset="0"/>
                <a:cs typeface="Arial" panose="020B0604020202020204" pitchFamily="34" charset="0"/>
              </a:rPr>
              <a:t>quando accerta che non sono stati istituiti canali di segnalazione, che non sono state adottate procedure per l'effettuazione e la gestione delle segnalazioni ovvero che l'adozione di tali procedure non è conforme a quelle di cui agli articoli 4 e 5, nonché quando accerta che non è stata svolta l'attività di verifica e analisi delle segnalazioni ricevute; </a:t>
            </a:r>
          </a:p>
          <a:p>
            <a:pPr marL="457200" indent="-457200" algn="just">
              <a:buAutoNum type="alphaLcParenR"/>
            </a:pPr>
            <a:r>
              <a:rPr lang="it-IT" sz="2000" b="1" dirty="0">
                <a:latin typeface="Arial" panose="020B0604020202020204" pitchFamily="34" charset="0"/>
                <a:cs typeface="Arial" panose="020B0604020202020204" pitchFamily="34" charset="0"/>
              </a:rPr>
              <a:t>da 500 a 2.500 euro</a:t>
            </a:r>
            <a:r>
              <a:rPr lang="it-IT" sz="2000" dirty="0">
                <a:latin typeface="Arial" panose="020B0604020202020204" pitchFamily="34" charset="0"/>
                <a:cs typeface="Arial" panose="020B0604020202020204" pitchFamily="34" charset="0"/>
              </a:rPr>
              <a:t>, nel caso di cui all'articolo 16, comma 3, salvo che la persona segnalante sia stata condannata, anche in primo grado, per i reati di diffamazione o di calunnia o comunque per i medesimi reati commessi con la denuncia all'autorità giudiziaria o contabile.</a:t>
            </a:r>
          </a:p>
          <a:p>
            <a:pPr marL="0" indent="0" algn="just">
              <a:buNone/>
            </a:pPr>
            <a:endParaRPr lang="it-IT" sz="2400"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195805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A94B6-A0DE-2D42-829A-1CE0AAF061DD}"/>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art. 54-</a:t>
            </a:r>
            <a:r>
              <a:rPr lang="it-IT" b="1" i="1" dirty="0">
                <a:solidFill>
                  <a:schemeClr val="accent1"/>
                </a:solidFill>
                <a:latin typeface="Arial" panose="020B0604020202020204" pitchFamily="34" charset="0"/>
                <a:cs typeface="Arial" panose="020B0604020202020204" pitchFamily="34" charset="0"/>
              </a:rPr>
              <a:t>bis</a:t>
            </a:r>
            <a:r>
              <a:rPr lang="it-IT" b="1" dirty="0">
                <a:solidFill>
                  <a:schemeClr val="accent1"/>
                </a:solidFill>
                <a:latin typeface="Arial" panose="020B0604020202020204" pitchFamily="34" charset="0"/>
                <a:cs typeface="Arial" panose="020B0604020202020204" pitchFamily="34" charset="0"/>
              </a:rPr>
              <a:t>, comma 1, d.lgs. 165/2001</a:t>
            </a:r>
            <a:endParaRPr lang="it-IT" dirty="0"/>
          </a:p>
        </p:txBody>
      </p:sp>
      <p:sp>
        <p:nvSpPr>
          <p:cNvPr id="3" name="Segnaposto contenuto 2">
            <a:extLst>
              <a:ext uri="{FF2B5EF4-FFF2-40B4-BE49-F238E27FC236}">
                <a16:creationId xmlns:a16="http://schemas.microsoft.com/office/drawing/2014/main" id="{518A1987-9401-6E46-8FF2-7A85D9F59EBB}"/>
              </a:ext>
            </a:extLst>
          </p:cNvPr>
          <p:cNvSpPr>
            <a:spLocks noGrp="1"/>
          </p:cNvSpPr>
          <p:nvPr>
            <p:ph idx="1"/>
          </p:nvPr>
        </p:nvSpPr>
        <p:spPr>
          <a:xfrm>
            <a:off x="838200" y="1825625"/>
            <a:ext cx="10515600" cy="4387285"/>
          </a:xfrm>
        </p:spPr>
        <p:txBody>
          <a:bodyPr>
            <a:normAutofit/>
          </a:bodyPr>
          <a:lstStyle/>
          <a:p>
            <a:pPr marL="0" indent="0" algn="ctr">
              <a:buNone/>
            </a:pPr>
            <a:r>
              <a:rPr lang="it-IT" sz="2600" b="1" dirty="0">
                <a:latin typeface="Arial" panose="020B0604020202020204" pitchFamily="34" charset="0"/>
                <a:cs typeface="Arial" panose="020B0604020202020204" pitchFamily="34" charset="0"/>
              </a:rPr>
              <a:t>Tutela del dipendente pubblico che segnala illeciti</a:t>
            </a:r>
          </a:p>
          <a:p>
            <a:pPr marL="0" indent="0" algn="just">
              <a:buNone/>
            </a:pPr>
            <a:r>
              <a:rPr lang="it-IT" sz="2600" dirty="0">
                <a:latin typeface="Arial" panose="020B0604020202020204" pitchFamily="34" charset="0"/>
                <a:cs typeface="Arial" panose="020B0604020202020204" pitchFamily="34" charset="0"/>
              </a:rPr>
              <a:t>Il pubblico dipendente che, nell’interesse dell’integrità della pubblica amministrazione, segnala al responsabile della prevenzione della corruzione e della trasparenza di cui all’articolo 1, comma 7, della legge 6 novembre 2012, n. 190, ovvero all’Autorità nazionale anticorruzione (ANAC), o denuncia all’autorità giudiziaria ordinaria o a quella contabile, condotte illecite di cui è venuto a conoscenza in ragione del proprio rapporto di lavoro non può essere sanzionato, </a:t>
            </a:r>
            <a:r>
              <a:rPr lang="it-IT" sz="2600" dirty="0" err="1">
                <a:latin typeface="Arial" panose="020B0604020202020204" pitchFamily="34" charset="0"/>
                <a:cs typeface="Arial" panose="020B0604020202020204" pitchFamily="34" charset="0"/>
              </a:rPr>
              <a:t>demansionato</a:t>
            </a:r>
            <a:r>
              <a:rPr lang="it-IT" sz="2600" dirty="0">
                <a:latin typeface="Arial" panose="020B0604020202020204" pitchFamily="34" charset="0"/>
                <a:cs typeface="Arial" panose="020B0604020202020204" pitchFamily="34" charset="0"/>
              </a:rPr>
              <a:t>, licenziato, trasferito o sottoposto ad altra misura organizzativa avente effetti negativi, diretti o indiretti, sulle condizioni di lavoro determinata dalla segnalazione.</a:t>
            </a:r>
          </a:p>
        </p:txBody>
      </p:sp>
      <p:sp>
        <p:nvSpPr>
          <p:cNvPr id="4" name="Segnaposto piè di pagina 7">
            <a:extLst>
              <a:ext uri="{FF2B5EF4-FFF2-40B4-BE49-F238E27FC236}">
                <a16:creationId xmlns:a16="http://schemas.microsoft.com/office/drawing/2014/main" id="{56F02CC9-98D8-924D-9625-7C2DC200D5A4}"/>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736596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i="1" dirty="0" err="1">
                <a:solidFill>
                  <a:schemeClr val="accent1"/>
                </a:solidFill>
                <a:latin typeface="Arial" panose="020B0604020202020204" pitchFamily="34" charset="0"/>
                <a:cs typeface="Arial" panose="020B0604020202020204" pitchFamily="34" charset="0"/>
              </a:rPr>
              <a:t>Question</a:t>
            </a:r>
            <a:r>
              <a:rPr lang="it-IT" b="1" i="1" dirty="0">
                <a:solidFill>
                  <a:schemeClr val="accent1"/>
                </a:solidFill>
                <a:latin typeface="Arial" panose="020B0604020202020204" pitchFamily="34" charset="0"/>
                <a:cs typeface="Arial" panose="020B0604020202020204" pitchFamily="34" charset="0"/>
              </a:rPr>
              <a:t> time</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a:bodyPr>
          <a:lstStyle/>
          <a:p>
            <a:pPr marL="0" indent="0" algn="just">
              <a:buNone/>
            </a:pPr>
            <a:endParaRPr lang="it-IT" dirty="0">
              <a:latin typeface="Garamond" panose="02020404030301010803" pitchFamily="18" charset="0"/>
            </a:endParaRPr>
          </a:p>
          <a:p>
            <a:pPr marL="0" indent="0" algn="ctr">
              <a:buNone/>
            </a:pPr>
            <a:r>
              <a:rPr lang="it-IT" sz="20000" b="1" dirty="0">
                <a:solidFill>
                  <a:srgbClr val="FF0000"/>
                </a:solidFill>
                <a:latin typeface="Arial" panose="020B0604020202020204" pitchFamily="34" charset="0"/>
                <a:cs typeface="Arial" panose="020B0604020202020204" pitchFamily="34" charset="0"/>
              </a:rPr>
              <a:t>?</a:t>
            </a:r>
            <a:endParaRPr lang="it-IT" sz="20000" dirty="0">
              <a:solidFill>
                <a:srgbClr val="FF0000"/>
              </a:solidFill>
              <a:latin typeface="Garamond" panose="02020404030301010803" pitchFamily="18"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Tree>
    <p:extLst>
      <p:ext uri="{BB962C8B-B14F-4D97-AF65-F5344CB8AC3E}">
        <p14:creationId xmlns:p14="http://schemas.microsoft.com/office/powerpoint/2010/main" val="4254275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a:xfrm>
            <a:off x="838200" y="365125"/>
            <a:ext cx="10515600" cy="1325563"/>
          </a:xfrm>
        </p:spPr>
        <p:txBody>
          <a:bodyPr/>
          <a:lstStyle/>
          <a:p>
            <a:pPr algn="ctr"/>
            <a:r>
              <a:rPr lang="it-IT" dirty="0">
                <a:latin typeface="Engravers MT" panose="02090707080505020304" pitchFamily="18" charset="77"/>
              </a:rPr>
              <a:t>B</a:t>
            </a:r>
            <a:r>
              <a:rPr lang="it-IT" dirty="0">
                <a:solidFill>
                  <a:srgbClr val="FF0000"/>
                </a:solidFill>
                <a:latin typeface="Engravers MT" panose="02090707080505020304" pitchFamily="18" charset="77"/>
              </a:rPr>
              <a:t>G</a:t>
            </a:r>
            <a:r>
              <a:rPr lang="it-IT" dirty="0">
                <a:latin typeface="Engravers MT" panose="02090707080505020304" pitchFamily="18" charset="77"/>
              </a:rPr>
              <a:t>LV </a:t>
            </a:r>
            <a:r>
              <a:rPr lang="it-IT" dirty="0">
                <a:solidFill>
                  <a:srgbClr val="FF0000"/>
                </a:solidFill>
                <a:latin typeface="Engravers MT" panose="02090707080505020304" pitchFamily="18" charset="77"/>
              </a:rPr>
              <a:t>&amp;</a:t>
            </a:r>
            <a:r>
              <a:rPr lang="it-IT" dirty="0">
                <a:latin typeface="Engravers MT" panose="02090707080505020304" pitchFamily="18" charset="77"/>
              </a:rPr>
              <a:t> Partners</a:t>
            </a:r>
            <a:r>
              <a:rPr lang="it-IT" baseline="30000" dirty="0">
                <a:solidFill>
                  <a:srgbClr val="FF0000"/>
                </a:solidFill>
                <a:latin typeface="Engravers MT" panose="02090707080505020304" pitchFamily="18" charset="77"/>
              </a:rPr>
              <a:t>®</a:t>
            </a: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50900" y="6299528"/>
            <a:ext cx="10515600" cy="523220"/>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2800" b="1" dirty="0">
                <a:solidFill>
                  <a:schemeClr val="tx1"/>
                </a:solidFill>
                <a:latin typeface="Garamond" panose="02020404030301010803" pitchFamily="18" charset="0"/>
              </a:rPr>
              <a:t>Sandro Guerra (</a:t>
            </a:r>
            <a:r>
              <a:rPr lang="it-IT" sz="2800" b="1" i="1" dirty="0">
                <a:solidFill>
                  <a:schemeClr val="tx1"/>
                </a:solidFill>
                <a:latin typeface="Garamond" panose="02020404030301010803" pitchFamily="18" charset="0"/>
              </a:rPr>
              <a:t>managing partner</a:t>
            </a:r>
            <a:r>
              <a:rPr lang="it-IT" sz="2800" b="1" dirty="0">
                <a:solidFill>
                  <a:schemeClr val="tx1"/>
                </a:solidFill>
                <a:latin typeface="Garamond" panose="02020404030301010803" pitchFamily="18" charset="0"/>
              </a:rPr>
              <a:t>)                             s.guerra@bglv.it</a:t>
            </a:r>
            <a:endParaRPr lang="it-IT" sz="1400" b="1" baseline="30000" dirty="0">
              <a:solidFill>
                <a:schemeClr val="tx1"/>
              </a:solidFill>
              <a:latin typeface="Engravers MT" panose="02090707080505020304" pitchFamily="18" charset="77"/>
            </a:endParaRPr>
          </a:p>
        </p:txBody>
      </p:sp>
      <p:sp>
        <p:nvSpPr>
          <p:cNvPr id="8" name="Segnaposto contenuto 7">
            <a:extLst>
              <a:ext uri="{FF2B5EF4-FFF2-40B4-BE49-F238E27FC236}">
                <a16:creationId xmlns:a16="http://schemas.microsoft.com/office/drawing/2014/main" id="{71F4CB22-C2E2-BB41-B84C-D2392DB104C4}"/>
              </a:ext>
            </a:extLst>
          </p:cNvPr>
          <p:cNvSpPr>
            <a:spLocks noGrp="1"/>
          </p:cNvSpPr>
          <p:nvPr>
            <p:ph idx="1"/>
          </p:nvPr>
        </p:nvSpPr>
        <p:spPr>
          <a:xfrm>
            <a:off x="2630465" y="1819439"/>
            <a:ext cx="6764055" cy="4351338"/>
          </a:xfrm>
        </p:spPr>
        <p:txBody>
          <a:bodyPr>
            <a:normAutofit fontScale="62500" lnSpcReduction="20000"/>
          </a:bodyPr>
          <a:lstStyle/>
          <a:p>
            <a:pPr marL="0" indent="0" algn="ctr">
              <a:lnSpc>
                <a:spcPct val="120000"/>
              </a:lnSpc>
              <a:spcBef>
                <a:spcPts val="0"/>
              </a:spcBef>
              <a:buNone/>
            </a:pPr>
            <a:r>
              <a:rPr lang="it-IT" sz="3000" b="1" dirty="0">
                <a:latin typeface="Engravers MT" panose="02090707080505020304" pitchFamily="18" charset="77"/>
              </a:rPr>
              <a:t>Milano </a:t>
            </a:r>
            <a:br>
              <a:rPr lang="it-IT" dirty="0">
                <a:latin typeface="Engravers MT" panose="02090707080505020304" pitchFamily="18" charset="77"/>
              </a:rPr>
            </a:br>
            <a:r>
              <a:rPr lang="it-IT" dirty="0">
                <a:latin typeface="Engravers MT" panose="02090707080505020304" pitchFamily="18" charset="77"/>
              </a:rPr>
              <a:t>20122 – Via Durini, 5</a:t>
            </a:r>
            <a:br>
              <a:rPr lang="it-IT" dirty="0">
                <a:latin typeface="Engravers MT" panose="02090707080505020304" pitchFamily="18" charset="77"/>
              </a:rPr>
            </a:br>
            <a:r>
              <a:rPr lang="it-IT" dirty="0">
                <a:latin typeface="Engravers MT" panose="02090707080505020304" pitchFamily="18" charset="77"/>
              </a:rPr>
              <a:t>tel. +39 02 83962708</a:t>
            </a:r>
            <a:br>
              <a:rPr lang="it-IT" dirty="0">
                <a:latin typeface="Engravers MT" panose="02090707080505020304" pitchFamily="18" charset="77"/>
              </a:rPr>
            </a:br>
            <a:r>
              <a:rPr lang="it-IT" sz="2700" dirty="0">
                <a:latin typeface="Engravers MT" panose="02090707080505020304" pitchFamily="18" charset="77"/>
              </a:rPr>
              <a:t>fax +39 02 37928716</a:t>
            </a:r>
            <a:br>
              <a:rPr lang="it-IT" sz="3000" dirty="0">
                <a:latin typeface="Engravers MT" panose="02090707080505020304" pitchFamily="18" charset="77"/>
              </a:rPr>
            </a:br>
            <a:endParaRPr lang="it-IT" sz="3000" dirty="0">
              <a:latin typeface="Engravers MT" panose="02090707080505020304" pitchFamily="18" charset="77"/>
            </a:endParaRPr>
          </a:p>
          <a:p>
            <a:pPr marL="0" indent="0" algn="ctr">
              <a:lnSpc>
                <a:spcPct val="120000"/>
              </a:lnSpc>
              <a:spcBef>
                <a:spcPts val="0"/>
              </a:spcBef>
              <a:buNone/>
            </a:pPr>
            <a:r>
              <a:rPr lang="it-IT" sz="3000" b="1" dirty="0">
                <a:latin typeface="Engravers MT" panose="02090707080505020304" pitchFamily="18" charset="77"/>
              </a:rPr>
              <a:t>Torino</a:t>
            </a:r>
          </a:p>
          <a:p>
            <a:pPr marL="0" indent="0" algn="ctr">
              <a:lnSpc>
                <a:spcPct val="120000"/>
              </a:lnSpc>
              <a:spcBef>
                <a:spcPts val="0"/>
              </a:spcBef>
              <a:buNone/>
            </a:pPr>
            <a:r>
              <a:rPr lang="it-IT" dirty="0">
                <a:latin typeface="Engravers MT" panose="02090707080505020304" pitchFamily="18" charset="77"/>
              </a:rPr>
              <a:t>10128 – Via Giambattista Vico, 7</a:t>
            </a:r>
            <a:br>
              <a:rPr lang="it-IT" dirty="0">
                <a:latin typeface="Engravers MT" panose="02090707080505020304" pitchFamily="18" charset="77"/>
              </a:rPr>
            </a:br>
            <a:r>
              <a:rPr lang="it-IT" dirty="0">
                <a:latin typeface="Engravers MT" panose="02090707080505020304" pitchFamily="18" charset="77"/>
              </a:rPr>
              <a:t>tel. +39 011 596815</a:t>
            </a:r>
            <a:br>
              <a:rPr lang="it-IT" dirty="0">
                <a:latin typeface="Engravers MT" panose="02090707080505020304" pitchFamily="18" charset="77"/>
              </a:rPr>
            </a:br>
            <a:r>
              <a:rPr lang="it-IT" dirty="0">
                <a:latin typeface="Engravers MT" panose="02090707080505020304" pitchFamily="18" charset="77"/>
              </a:rPr>
              <a:t>fax +39 011 7432119</a:t>
            </a:r>
            <a:br>
              <a:rPr lang="it-IT" dirty="0">
                <a:latin typeface="Engravers MT" panose="02090707080505020304" pitchFamily="18" charset="77"/>
              </a:rPr>
            </a:br>
            <a:endParaRPr lang="it-IT" sz="3000" dirty="0">
              <a:latin typeface="Engravers MT" panose="02090707080505020304" pitchFamily="18" charset="77"/>
            </a:endParaRPr>
          </a:p>
          <a:p>
            <a:pPr marL="0" indent="0" algn="ctr">
              <a:lnSpc>
                <a:spcPct val="120000"/>
              </a:lnSpc>
              <a:spcBef>
                <a:spcPts val="0"/>
              </a:spcBef>
              <a:buNone/>
            </a:pPr>
            <a:r>
              <a:rPr lang="it-IT" sz="3000" b="1" dirty="0">
                <a:latin typeface="Engravers MT" panose="02090707080505020304" pitchFamily="18" charset="77"/>
              </a:rPr>
              <a:t>Firenze</a:t>
            </a:r>
          </a:p>
          <a:p>
            <a:pPr marL="0" indent="0" algn="ctr">
              <a:lnSpc>
                <a:spcPct val="120000"/>
              </a:lnSpc>
              <a:spcBef>
                <a:spcPts val="0"/>
              </a:spcBef>
              <a:buNone/>
            </a:pPr>
            <a:r>
              <a:rPr lang="it-IT" dirty="0">
                <a:latin typeface="Engravers MT" panose="02090707080505020304" pitchFamily="18" charset="77"/>
              </a:rPr>
              <a:t>50122 – Piazza de’ Peruzzi, 4</a:t>
            </a:r>
            <a:br>
              <a:rPr lang="it-IT" dirty="0">
                <a:latin typeface="Engravers MT" panose="02090707080505020304" pitchFamily="18" charset="77"/>
              </a:rPr>
            </a:br>
            <a:r>
              <a:rPr lang="it-IT" dirty="0">
                <a:latin typeface="Engravers MT" panose="02090707080505020304" pitchFamily="18" charset="77"/>
              </a:rPr>
              <a:t>tel. +39 055 0456748</a:t>
            </a:r>
            <a:br>
              <a:rPr lang="it-IT" dirty="0">
                <a:latin typeface="Engravers MT" panose="02090707080505020304" pitchFamily="18" charset="77"/>
              </a:rPr>
            </a:br>
            <a:r>
              <a:rPr lang="it-IT" dirty="0">
                <a:latin typeface="Engravers MT" panose="02090707080505020304" pitchFamily="18" charset="77"/>
              </a:rPr>
              <a:t>fax +39 055 0456746</a:t>
            </a:r>
            <a:br>
              <a:rPr lang="it-IT" dirty="0">
                <a:latin typeface="Engravers MT" panose="02090707080505020304" pitchFamily="18" charset="77"/>
              </a:rPr>
            </a:br>
            <a:endParaRPr lang="it-IT" sz="3000" dirty="0">
              <a:latin typeface="Engravers MT" panose="02090707080505020304" pitchFamily="18" charset="77"/>
            </a:endParaRPr>
          </a:p>
          <a:p>
            <a:pPr marL="0" indent="0" algn="ctr">
              <a:buNone/>
            </a:pPr>
            <a:endParaRPr lang="it-IT" dirty="0">
              <a:latin typeface="Engravers MT" panose="02090707080505020304" pitchFamily="18" charset="77"/>
            </a:endParaRPr>
          </a:p>
        </p:txBody>
      </p:sp>
    </p:spTree>
    <p:extLst>
      <p:ext uri="{BB962C8B-B14F-4D97-AF65-F5344CB8AC3E}">
        <p14:creationId xmlns:p14="http://schemas.microsoft.com/office/powerpoint/2010/main" val="379345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p:txBody>
          <a:bodyPr>
            <a:normAutofit fontScale="70000" lnSpcReduction="20000"/>
          </a:bodyPr>
          <a:lstStyle/>
          <a:p>
            <a:pPr marL="0" indent="0" algn="just">
              <a:buNone/>
            </a:pPr>
            <a:endParaRPr lang="it-IT" dirty="0">
              <a:latin typeface="Arial" panose="020B0604020202020204" pitchFamily="34" charset="0"/>
              <a:cs typeface="Arial" panose="020B0604020202020204" pitchFamily="34" charset="0"/>
            </a:endParaRPr>
          </a:p>
          <a:p>
            <a:pPr marL="0" indent="0" algn="ctr">
              <a:buNone/>
            </a:pPr>
            <a:r>
              <a:rPr lang="it-IT" b="1" dirty="0">
                <a:latin typeface="Arial" panose="020B0604020202020204" pitchFamily="34" charset="0"/>
                <a:cs typeface="Arial" panose="020B0604020202020204" pitchFamily="34" charset="0"/>
              </a:rPr>
              <a:t>Report Whistleblowing 2022</a:t>
            </a:r>
          </a:p>
          <a:p>
            <a:pPr marL="0" indent="0" algn="just">
              <a:lnSpc>
                <a:spcPct val="110000"/>
              </a:lnSpc>
              <a:buNone/>
            </a:pPr>
            <a:r>
              <a:rPr lang="it-IT" sz="3100" dirty="0">
                <a:latin typeface="Arial" panose="020B0604020202020204" pitchFamily="34" charset="0"/>
                <a:cs typeface="Arial" panose="020B0604020202020204" pitchFamily="34" charset="0"/>
              </a:rPr>
              <a:t>Nell’esperienza dei cinque anni della legge n.179/2017 le sanzioni sono state poche e accompagnate da un sistema giudiziario che non ha offerto alcun pronunciamento a favore dei segnalanti discriminati. </a:t>
            </a:r>
          </a:p>
          <a:p>
            <a:pPr marL="0" indent="0" algn="just">
              <a:lnSpc>
                <a:spcPct val="110000"/>
              </a:lnSpc>
              <a:buNone/>
            </a:pPr>
            <a:r>
              <a:rPr lang="it-IT" sz="3100" dirty="0">
                <a:latin typeface="Arial" panose="020B0604020202020204" pitchFamily="34" charset="0"/>
                <a:cs typeface="Arial" panose="020B0604020202020204" pitchFamily="34" charset="0"/>
              </a:rPr>
              <a:t>Ciò ha compromesso l’intero funzionamento del sistema. I problemi principali sono stati: </a:t>
            </a:r>
          </a:p>
          <a:p>
            <a:pPr algn="just">
              <a:lnSpc>
                <a:spcPct val="110000"/>
              </a:lnSpc>
            </a:pPr>
            <a:r>
              <a:rPr lang="it-IT" sz="3100" dirty="0">
                <a:latin typeface="Arial" panose="020B0604020202020204" pitchFamily="34" charset="0"/>
                <a:cs typeface="Arial" panose="020B0604020202020204" pitchFamily="34" charset="0"/>
              </a:rPr>
              <a:t>numero esiguo e l’eccessiva durata dei procedimenti sanzionatori di A.N.AC.; </a:t>
            </a:r>
          </a:p>
          <a:p>
            <a:pPr algn="just">
              <a:lnSpc>
                <a:spcPct val="110000"/>
              </a:lnSpc>
            </a:pPr>
            <a:r>
              <a:rPr lang="it-IT" sz="3100" i="1" dirty="0">
                <a:latin typeface="Arial" panose="020B0604020202020204" pitchFamily="34" charset="0"/>
                <a:cs typeface="Arial" panose="020B0604020202020204" pitchFamily="34" charset="0"/>
              </a:rPr>
              <a:t>quantum</a:t>
            </a:r>
            <a:r>
              <a:rPr lang="it-IT" sz="3100" dirty="0">
                <a:latin typeface="Arial" panose="020B0604020202020204" pitchFamily="34" charset="0"/>
                <a:cs typeface="Arial" panose="020B0604020202020204" pitchFamily="34" charset="0"/>
              </a:rPr>
              <a:t> delle sanzioni sempre corrispondenti al minimo edittale; </a:t>
            </a:r>
          </a:p>
          <a:p>
            <a:pPr algn="just">
              <a:lnSpc>
                <a:spcPct val="110000"/>
              </a:lnSpc>
            </a:pPr>
            <a:r>
              <a:rPr lang="it-IT" sz="3100" dirty="0">
                <a:latin typeface="Arial" panose="020B0604020202020204" pitchFamily="34" charset="0"/>
                <a:cs typeface="Arial" panose="020B0604020202020204" pitchFamily="34" charset="0"/>
              </a:rPr>
              <a:t>cancellazione e non pubblicazione di ogni dato riferibile al soggetto sanzionato.</a:t>
            </a:r>
            <a:endParaRPr lang="it-IT" b="1"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pic>
        <p:nvPicPr>
          <p:cNvPr id="10" name="Immagine 9">
            <a:extLst>
              <a:ext uri="{FF2B5EF4-FFF2-40B4-BE49-F238E27FC236}">
                <a16:creationId xmlns:a16="http://schemas.microsoft.com/office/drawing/2014/main" id="{0759E3A4-40AA-3341-BE58-6B4284236E21}"/>
              </a:ext>
            </a:extLst>
          </p:cNvPr>
          <p:cNvPicPr>
            <a:picLocks noChangeAspect="1"/>
          </p:cNvPicPr>
          <p:nvPr/>
        </p:nvPicPr>
        <p:blipFill>
          <a:blip r:embed="rId2"/>
          <a:stretch>
            <a:fillRect/>
          </a:stretch>
        </p:blipFill>
        <p:spPr>
          <a:xfrm>
            <a:off x="3470753" y="251255"/>
            <a:ext cx="4771373" cy="1767175"/>
          </a:xfrm>
          <a:prstGeom prst="rect">
            <a:avLst/>
          </a:prstGeom>
        </p:spPr>
      </p:pic>
      <p:sp>
        <p:nvSpPr>
          <p:cNvPr id="12" name="Titolo 11">
            <a:extLst>
              <a:ext uri="{FF2B5EF4-FFF2-40B4-BE49-F238E27FC236}">
                <a16:creationId xmlns:a16="http://schemas.microsoft.com/office/drawing/2014/main" id="{CCDB6423-AA7F-4442-B46B-510A60AD07B2}"/>
              </a:ext>
            </a:extLst>
          </p:cNvPr>
          <p:cNvSpPr>
            <a:spLocks noGrp="1"/>
          </p:cNvSpPr>
          <p:nvPr>
            <p:ph type="title"/>
          </p:nvPr>
        </p:nvSpPr>
        <p:spPr>
          <a:xfrm>
            <a:off x="838200" y="365125"/>
            <a:ext cx="10515600" cy="1325563"/>
          </a:xfrm>
        </p:spPr>
        <p:txBody>
          <a:bodyPr/>
          <a:lstStyle/>
          <a:p>
            <a:r>
              <a:rPr lang="it-IT" dirty="0"/>
              <a:t> </a:t>
            </a:r>
          </a:p>
        </p:txBody>
      </p:sp>
    </p:spTree>
    <p:extLst>
      <p:ext uri="{BB962C8B-B14F-4D97-AF65-F5344CB8AC3E}">
        <p14:creationId xmlns:p14="http://schemas.microsoft.com/office/powerpoint/2010/main" val="38722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9810F-6E39-174F-9483-048CDFEB447A}"/>
              </a:ext>
            </a:extLst>
          </p:cNvPr>
          <p:cNvSpPr>
            <a:spLocks noGrp="1"/>
          </p:cNvSpPr>
          <p:nvPr>
            <p:ph type="title"/>
          </p:nvPr>
        </p:nvSpPr>
        <p:spPr/>
        <p:txBody>
          <a:bodyPr/>
          <a:lstStyle/>
          <a:p>
            <a:pPr algn="ctr"/>
            <a:r>
              <a:rPr lang="it-IT" b="1" dirty="0">
                <a:solidFill>
                  <a:schemeClr val="accent1"/>
                </a:solidFill>
                <a:latin typeface="Arial" panose="020B0604020202020204" pitchFamily="34" charset="0"/>
                <a:cs typeface="Arial" panose="020B0604020202020204" pitchFamily="34" charset="0"/>
              </a:rPr>
              <a:t> </a:t>
            </a:r>
          </a:p>
        </p:txBody>
      </p:sp>
      <p:sp>
        <p:nvSpPr>
          <p:cNvPr id="3" name="Segnaposto contenuto 2">
            <a:extLst>
              <a:ext uri="{FF2B5EF4-FFF2-40B4-BE49-F238E27FC236}">
                <a16:creationId xmlns:a16="http://schemas.microsoft.com/office/drawing/2014/main" id="{EAFC84E2-7CF9-EE41-88CE-F9E42A11CB83}"/>
              </a:ext>
            </a:extLst>
          </p:cNvPr>
          <p:cNvSpPr>
            <a:spLocks noGrp="1"/>
          </p:cNvSpPr>
          <p:nvPr>
            <p:ph idx="1"/>
          </p:nvPr>
        </p:nvSpPr>
        <p:spPr>
          <a:xfrm>
            <a:off x="838200" y="1981199"/>
            <a:ext cx="10515600" cy="4195763"/>
          </a:xfrm>
        </p:spPr>
        <p:txBody>
          <a:bodyPr>
            <a:normAutofit fontScale="92500" lnSpcReduction="20000"/>
          </a:bodyPr>
          <a:lstStyle/>
          <a:p>
            <a:pPr marL="0" indent="0" algn="just">
              <a:buNone/>
            </a:pPr>
            <a:r>
              <a:rPr lang="it-IT" dirty="0">
                <a:latin typeface="Arial" panose="020B0604020202020204" pitchFamily="34" charset="0"/>
                <a:cs typeface="Arial" panose="020B0604020202020204" pitchFamily="34" charset="0"/>
              </a:rPr>
              <a:t>In Italia dal 30 marzo 2023 è in vigore il </a:t>
            </a:r>
            <a:r>
              <a:rPr lang="it-IT" b="1" dirty="0">
                <a:latin typeface="Arial" panose="020B0604020202020204" pitchFamily="34" charset="0"/>
                <a:cs typeface="Arial" panose="020B0604020202020204" pitchFamily="34" charset="0"/>
              </a:rPr>
              <a:t>d. lgs. 10 marzo 2023, n. 24</a:t>
            </a:r>
            <a:r>
              <a:rPr lang="it-IT" dirty="0">
                <a:latin typeface="Arial" panose="020B0604020202020204" pitchFamily="34" charset="0"/>
                <a:cs typeface="Arial" panose="020B0604020202020204" pitchFamily="34" charset="0"/>
              </a:rPr>
              <a:t>, recante norme di «</a:t>
            </a:r>
            <a:r>
              <a:rPr lang="it-IT" i="1" dirty="0">
                <a:latin typeface="Arial" panose="020B0604020202020204" pitchFamily="34" charset="0"/>
                <a:cs typeface="Arial" panose="020B0604020202020204" pitchFamily="34" charset="0"/>
              </a:rPr>
              <a:t>Attuazione della direttiva (UE) 2019/1937 del Parlamento europeo e del Consiglio, del 23 ottobre 2019, riguardante la protezione delle persone che segnalano violazioni del diritto dell’Unione e recante disposizioni riguardanti la protezione delle persone che segnalano violazioni delle disposizioni normative nazionali</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L’art. 23 d. lgs. 24/2023 ha </a:t>
            </a:r>
            <a:r>
              <a:rPr lang="it-IT" b="1" dirty="0">
                <a:latin typeface="Arial" panose="020B0604020202020204" pitchFamily="34" charset="0"/>
                <a:cs typeface="Arial" panose="020B0604020202020204" pitchFamily="34" charset="0"/>
              </a:rPr>
              <a:t>abrogato l’art. 54-</a:t>
            </a:r>
            <a:r>
              <a:rPr lang="it-IT" b="1" i="1" dirty="0">
                <a:latin typeface="Arial" panose="020B0604020202020204" pitchFamily="34" charset="0"/>
                <a:cs typeface="Arial" panose="020B0604020202020204" pitchFamily="34" charset="0"/>
              </a:rPr>
              <a:t>bis</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d. lgs. 165/2001 con effetto dal 15 luglio 2023.</a:t>
            </a:r>
          </a:p>
          <a:p>
            <a:pPr marL="0" indent="0" algn="just">
              <a:buNone/>
            </a:pPr>
            <a:r>
              <a:rPr lang="it-IT" dirty="0">
                <a:latin typeface="Arial" panose="020B0604020202020204" pitchFamily="34" charset="0"/>
                <a:cs typeface="Arial" panose="020B0604020202020204" pitchFamily="34" charset="0"/>
              </a:rPr>
              <a:t>Il </a:t>
            </a:r>
            <a:r>
              <a:rPr lang="it-IT" b="1" i="1" dirty="0">
                <a:solidFill>
                  <a:srgbClr val="FF0000"/>
                </a:solidFill>
                <a:latin typeface="Arial" panose="020B0604020202020204" pitchFamily="34" charset="0"/>
                <a:cs typeface="Arial" panose="020B0604020202020204" pitchFamily="34" charset="0"/>
              </a:rPr>
              <a:t>whistleblower</a:t>
            </a:r>
            <a:r>
              <a:rPr lang="it-IT" i="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è definito «</a:t>
            </a:r>
            <a:r>
              <a:rPr lang="it-IT" b="1" i="1" dirty="0">
                <a:latin typeface="Arial" panose="020B0604020202020204" pitchFamily="34" charset="0"/>
                <a:cs typeface="Arial" panose="020B0604020202020204" pitchFamily="34" charset="0"/>
              </a:rPr>
              <a:t>persona segnalante</a:t>
            </a:r>
            <a:r>
              <a:rPr lang="it-IT" dirty="0">
                <a:latin typeface="Arial" panose="020B0604020202020204" pitchFamily="34" charset="0"/>
                <a:cs typeface="Arial" panose="020B0604020202020204" pitchFamily="34" charset="0"/>
              </a:rPr>
              <a:t>» ed è «</a:t>
            </a:r>
            <a:r>
              <a:rPr lang="it-IT" i="1" dirty="0">
                <a:latin typeface="Arial" panose="020B0604020202020204" pitchFamily="34" charset="0"/>
                <a:cs typeface="Arial" panose="020B0604020202020204" pitchFamily="34" charset="0"/>
              </a:rPr>
              <a:t>la persona fisica che effettua la segnalazione o la divulgazione pubblica di informazioni sulle violazioni acquisite nell’ambito del proprio contesto lavorativo</a:t>
            </a:r>
            <a:r>
              <a:rPr lang="it-IT" dirty="0">
                <a:latin typeface="Arial" panose="020B0604020202020204" pitchFamily="34" charset="0"/>
                <a:cs typeface="Arial" panose="020B0604020202020204" pitchFamily="34" charset="0"/>
              </a:rPr>
              <a:t>» (art. 1, lettera </a:t>
            </a:r>
            <a:r>
              <a:rPr lang="it-IT" i="1" dirty="0">
                <a:latin typeface="Arial" panose="020B0604020202020204" pitchFamily="34" charset="0"/>
                <a:cs typeface="Arial" panose="020B0604020202020204" pitchFamily="34" charset="0"/>
              </a:rPr>
              <a:t>g</a:t>
            </a:r>
            <a:r>
              <a:rPr lang="it-IT" dirty="0">
                <a:latin typeface="Arial" panose="020B0604020202020204" pitchFamily="34" charset="0"/>
                <a:cs typeface="Arial" panose="020B0604020202020204" pitchFamily="34" charset="0"/>
              </a:rPr>
              <a:t>).</a:t>
            </a:r>
          </a:p>
          <a:p>
            <a:pPr marL="0" indent="0" algn="just">
              <a:buNone/>
            </a:pPr>
            <a:endParaRPr lang="it-IT" dirty="0">
              <a:latin typeface="Arial" panose="020B0604020202020204" pitchFamily="34" charset="0"/>
              <a:cs typeface="Arial" panose="020B0604020202020204" pitchFamily="34" charset="0"/>
            </a:endParaRPr>
          </a:p>
        </p:txBody>
      </p:sp>
      <p:sp>
        <p:nvSpPr>
          <p:cNvPr id="5" name="Segnaposto piè di pagina 7">
            <a:extLst>
              <a:ext uri="{FF2B5EF4-FFF2-40B4-BE49-F238E27FC236}">
                <a16:creationId xmlns:a16="http://schemas.microsoft.com/office/drawing/2014/main" id="{9B573FE6-CF25-5F48-ABD5-607365E46666}"/>
              </a:ext>
            </a:extLst>
          </p:cNvPr>
          <p:cNvSpPr txBox="1">
            <a:spLocks/>
          </p:cNvSpPr>
          <p:nvPr/>
        </p:nvSpPr>
        <p:spPr>
          <a:xfrm>
            <a:off x="838200" y="6407249"/>
            <a:ext cx="10515600" cy="307777"/>
          </a:xfrm>
          <a:prstGeom prst="rect">
            <a:avLst/>
          </a:prstGeom>
          <a:noFill/>
        </p:spPr>
        <p:txBody>
          <a:bodyPr vert="horz" wrap="square" lIns="91440" tIns="45720" rIns="91440" bIns="45720" rtlCol="0" anchor="ctr">
            <a:sp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400" dirty="0">
                <a:solidFill>
                  <a:schemeClr val="tx1"/>
                </a:solidFill>
                <a:latin typeface="Engravers MT" panose="02090707080505020304" pitchFamily="18" charset="77"/>
              </a:rPr>
              <a:t>B</a:t>
            </a:r>
            <a:r>
              <a:rPr lang="it-IT" sz="1400" dirty="0">
                <a:solidFill>
                  <a:srgbClr val="FF0000"/>
                </a:solidFill>
                <a:latin typeface="Engravers MT" panose="02090707080505020304" pitchFamily="18" charset="77"/>
              </a:rPr>
              <a:t>G</a:t>
            </a:r>
            <a:r>
              <a:rPr lang="it-IT" sz="1400" dirty="0">
                <a:solidFill>
                  <a:schemeClr val="tx1"/>
                </a:solidFill>
                <a:latin typeface="Engravers MT" panose="02090707080505020304" pitchFamily="18" charset="77"/>
              </a:rPr>
              <a:t>LV </a:t>
            </a:r>
            <a:r>
              <a:rPr lang="it-IT" sz="1400" dirty="0">
                <a:solidFill>
                  <a:srgbClr val="FF0000"/>
                </a:solidFill>
                <a:latin typeface="Engravers MT" panose="02090707080505020304" pitchFamily="18" charset="77"/>
              </a:rPr>
              <a:t>&amp;</a:t>
            </a:r>
            <a:r>
              <a:rPr lang="it-IT" sz="1400" dirty="0">
                <a:solidFill>
                  <a:schemeClr val="tx1"/>
                </a:solidFill>
                <a:latin typeface="Engravers MT" panose="02090707080505020304" pitchFamily="18" charset="77"/>
              </a:rPr>
              <a:t> Partners</a:t>
            </a:r>
            <a:r>
              <a:rPr lang="it-IT" sz="1400" baseline="30000" dirty="0">
                <a:solidFill>
                  <a:srgbClr val="FF0000"/>
                </a:solidFill>
                <a:latin typeface="Engravers MT" panose="02090707080505020304" pitchFamily="18" charset="77"/>
              </a:rPr>
              <a:t>®</a:t>
            </a:r>
          </a:p>
        </p:txBody>
      </p:sp>
      <p:sp>
        <p:nvSpPr>
          <p:cNvPr id="7" name="Titolo 1">
            <a:extLst>
              <a:ext uri="{FF2B5EF4-FFF2-40B4-BE49-F238E27FC236}">
                <a16:creationId xmlns:a16="http://schemas.microsoft.com/office/drawing/2014/main" id="{A19CB807-B79E-8C48-A6C2-5B4F918F06D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solidFill>
                  <a:schemeClr val="accent1"/>
                </a:solidFill>
                <a:latin typeface="Arial" panose="020B0604020202020204" pitchFamily="34" charset="0"/>
                <a:cs typeface="Arial" panose="020B0604020202020204" pitchFamily="34" charset="0"/>
              </a:rPr>
              <a:t>Il nuovo istituto</a:t>
            </a:r>
          </a:p>
        </p:txBody>
      </p:sp>
    </p:spTree>
    <p:extLst>
      <p:ext uri="{BB962C8B-B14F-4D97-AF65-F5344CB8AC3E}">
        <p14:creationId xmlns:p14="http://schemas.microsoft.com/office/powerpoint/2010/main" val="26512797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7086</Words>
  <Application>Microsoft Macintosh PowerPoint</Application>
  <PresentationFormat>Widescreen</PresentationFormat>
  <Paragraphs>416</Paragraphs>
  <Slides>71</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71</vt:i4>
      </vt:variant>
    </vt:vector>
  </HeadingPairs>
  <TitlesOfParts>
    <vt:vector size="77" baseType="lpstr">
      <vt:lpstr>Arial</vt:lpstr>
      <vt:lpstr>Calibri</vt:lpstr>
      <vt:lpstr>Calibri Light</vt:lpstr>
      <vt:lpstr>Engravers MT</vt:lpstr>
      <vt:lpstr>Garamond</vt:lpstr>
      <vt:lpstr>Tema di Office</vt:lpstr>
      <vt:lpstr>Il nuovo decreto whistleblowing</vt:lpstr>
      <vt:lpstr>Whistleblowing?</vt:lpstr>
      <vt:lpstr>«Come voi dire whistleblower?»</vt:lpstr>
      <vt:lpstr> </vt:lpstr>
      <vt:lpstr>«Meditate gente, meditate…»</vt:lpstr>
      <vt:lpstr>Eppure…</vt:lpstr>
      <vt:lpstr>art. 54-bis, comma 1, d.lgs. 165/2001</vt:lpstr>
      <vt:lpstr> </vt:lpstr>
      <vt:lpstr> </vt:lpstr>
      <vt:lpstr>Linee Guida ANAC</vt:lpstr>
      <vt:lpstr>Linee Guida ANAC 2023</vt:lpstr>
      <vt:lpstr>Linee Guida ANAC 2021</vt:lpstr>
      <vt:lpstr>Le linee guida sono obbligatorie?</vt:lpstr>
      <vt:lpstr>Non obbligatorie, ma…</vt:lpstr>
      <vt:lpstr>«Segnalazioni»</vt:lpstr>
      <vt:lpstr>«Segnalazioni»</vt:lpstr>
      <vt:lpstr>Segnalazioni anonime</vt:lpstr>
      <vt:lpstr>«Violazioni»</vt:lpstr>
      <vt:lpstr>«Violazioni» nel settore pubblico</vt:lpstr>
      <vt:lpstr>«Violazioni» nel settore pubblico</vt:lpstr>
      <vt:lpstr>«Violazioni» nel settore pubblico</vt:lpstr>
      <vt:lpstr>«Violazioni» nel settore pubblico</vt:lpstr>
      <vt:lpstr>«Violazioni» nel settore pubblico</vt:lpstr>
      <vt:lpstr>«Violazioni» nel settore pubblico</vt:lpstr>
      <vt:lpstr>Ambito di applicazione soggettivo</vt:lpstr>
      <vt:lpstr>Ambito di applicazione soggettivo</vt:lpstr>
      <vt:lpstr>Ambito di applicazione soggettivo</vt:lpstr>
      <vt:lpstr>Ambito di applicazione soggettivo</vt:lpstr>
      <vt:lpstr>Canali di segnalazione</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interna</vt:lpstr>
      <vt:lpstr>Canali di segnalazione esterna</vt:lpstr>
      <vt:lpstr>Canali di segnalazione esterna</vt:lpstr>
      <vt:lpstr>Obbligo di riservatezza</vt:lpstr>
      <vt:lpstr>Obbligo di riservatezza</vt:lpstr>
      <vt:lpstr>Obbligo di riservatezza</vt:lpstr>
      <vt:lpstr>Trattamento dei dati personali</vt:lpstr>
      <vt:lpstr>Conservazione della documentazione</vt:lpstr>
      <vt:lpstr>Divulgazione pubblica</vt:lpstr>
      <vt:lpstr>Divulgazione pubblica</vt:lpstr>
      <vt:lpstr>Denuncia all’autorità</vt:lpstr>
      <vt:lpstr>Differenze tra i soggetti pubblici e privati</vt:lpstr>
      <vt:lpstr>Differenze tra i soggetti pubblici e privati</vt:lpstr>
      <vt:lpstr>Tutele e misure di sostegno</vt:lpstr>
      <vt:lpstr>Tutele e misure di sostegno</vt:lpstr>
      <vt:lpstr>Tutele e misure di sostegno</vt:lpstr>
      <vt:lpstr>Tutele e misure di sostegno</vt:lpstr>
      <vt:lpstr>Tutele e misure di sostegno</vt:lpstr>
      <vt:lpstr>Tutele e misure di sostegno</vt:lpstr>
      <vt:lpstr>Tutele e misure di sostegno</vt:lpstr>
      <vt:lpstr>Tutele e misure di sostegno</vt:lpstr>
      <vt:lpstr>Tutele e misure di sostegno</vt:lpstr>
      <vt:lpstr>Tutele e misure di sostegno</vt:lpstr>
      <vt:lpstr>Tutele e misure di sostegno</vt:lpstr>
      <vt:lpstr>Sanzioni</vt:lpstr>
      <vt:lpstr>Question time</vt:lpstr>
      <vt:lpstr>BGLV &amp; Partners®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244</cp:revision>
  <cp:lastPrinted>2023-11-06T09:01:29Z</cp:lastPrinted>
  <dcterms:created xsi:type="dcterms:W3CDTF">2021-03-27T04:59:55Z</dcterms:created>
  <dcterms:modified xsi:type="dcterms:W3CDTF">2023-11-07T23:04:11Z</dcterms:modified>
</cp:coreProperties>
</file>