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1"/>
  </p:notesMasterIdLst>
  <p:handoutMasterIdLst>
    <p:handoutMasterId r:id="rId62"/>
  </p:handoutMasterIdLst>
  <p:sldIdLst>
    <p:sldId id="256" r:id="rId2"/>
    <p:sldId id="344" r:id="rId3"/>
    <p:sldId id="331" r:id="rId4"/>
    <p:sldId id="314" r:id="rId5"/>
    <p:sldId id="316" r:id="rId6"/>
    <p:sldId id="327" r:id="rId7"/>
    <p:sldId id="328" r:id="rId8"/>
    <p:sldId id="329" r:id="rId9"/>
    <p:sldId id="330" r:id="rId10"/>
    <p:sldId id="332" r:id="rId11"/>
    <p:sldId id="345" r:id="rId12"/>
    <p:sldId id="352" r:id="rId13"/>
    <p:sldId id="334" r:id="rId14"/>
    <p:sldId id="347" r:id="rId15"/>
    <p:sldId id="335" r:id="rId16"/>
    <p:sldId id="338" r:id="rId17"/>
    <p:sldId id="343" r:id="rId18"/>
    <p:sldId id="261" r:id="rId19"/>
    <p:sldId id="262" r:id="rId20"/>
    <p:sldId id="263" r:id="rId21"/>
    <p:sldId id="264" r:id="rId22"/>
    <p:sldId id="309" r:id="rId23"/>
    <p:sldId id="266" r:id="rId24"/>
    <p:sldId id="348" r:id="rId25"/>
    <p:sldId id="317" r:id="rId26"/>
    <p:sldId id="267" r:id="rId27"/>
    <p:sldId id="312" r:id="rId28"/>
    <p:sldId id="268" r:id="rId29"/>
    <p:sldId id="269" r:id="rId30"/>
    <p:sldId id="272" r:id="rId31"/>
    <p:sldId id="271" r:id="rId32"/>
    <p:sldId id="349" r:id="rId33"/>
    <p:sldId id="350" r:id="rId34"/>
    <p:sldId id="355" r:id="rId35"/>
    <p:sldId id="320" r:id="rId36"/>
    <p:sldId id="321" r:id="rId37"/>
    <p:sldId id="325" r:id="rId38"/>
    <p:sldId id="276" r:id="rId39"/>
    <p:sldId id="277" r:id="rId40"/>
    <p:sldId id="308" r:id="rId41"/>
    <p:sldId id="278" r:id="rId42"/>
    <p:sldId id="281" r:id="rId43"/>
    <p:sldId id="283" r:id="rId44"/>
    <p:sldId id="285" r:id="rId45"/>
    <p:sldId id="286" r:id="rId46"/>
    <p:sldId id="287" r:id="rId47"/>
    <p:sldId id="289" r:id="rId48"/>
    <p:sldId id="290" r:id="rId49"/>
    <p:sldId id="293" r:id="rId50"/>
    <p:sldId id="296" r:id="rId51"/>
    <p:sldId id="298" r:id="rId52"/>
    <p:sldId id="300" r:id="rId53"/>
    <p:sldId id="301" r:id="rId54"/>
    <p:sldId id="302" r:id="rId55"/>
    <p:sldId id="304" r:id="rId56"/>
    <p:sldId id="351" r:id="rId57"/>
    <p:sldId id="305" r:id="rId58"/>
    <p:sldId id="353" r:id="rId59"/>
    <p:sldId id="354" r:id="rId6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64"/>
    <p:restoredTop sz="94694"/>
  </p:normalViewPr>
  <p:slideViewPr>
    <p:cSldViewPr snapToGrid="0">
      <p:cViewPr varScale="1">
        <p:scale>
          <a:sx n="117" d="100"/>
          <a:sy n="117" d="100"/>
        </p:scale>
        <p:origin x="7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D57FFDA9-9A10-C47B-B9C3-11ADD76521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4E949EF2-B5B9-52C2-8CC0-B9ED20804D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758E96-BD27-1243-9F9F-D2AB480A44B4}" type="datetimeFigureOut">
              <a:rPr lang="it-IT" smtClean="0"/>
              <a:t>21/06/23</a:t>
            </a:fld>
            <a:endParaRPr lang="it-IT"/>
          </a:p>
        </p:txBody>
      </p:sp>
      <p:sp>
        <p:nvSpPr>
          <p:cNvPr id="4" name="Segnaposto piè di pagina 3">
            <a:extLst>
              <a:ext uri="{FF2B5EF4-FFF2-40B4-BE49-F238E27FC236}">
                <a16:creationId xmlns:a16="http://schemas.microsoft.com/office/drawing/2014/main" id="{8B1F4BCF-F0DA-934C-BA6B-01777C205EF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8B902B82-49A6-9DFF-AE1A-88A143198D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C8B358-B0BA-A142-8019-07CCBDDD285B}" type="slidenum">
              <a:rPr lang="it-IT" smtClean="0"/>
              <a:t>‹N›</a:t>
            </a:fld>
            <a:endParaRPr lang="it-IT"/>
          </a:p>
        </p:txBody>
      </p:sp>
    </p:spTree>
    <p:extLst>
      <p:ext uri="{BB962C8B-B14F-4D97-AF65-F5344CB8AC3E}">
        <p14:creationId xmlns:p14="http://schemas.microsoft.com/office/powerpoint/2010/main" val="2536594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277BB-A51B-2A4F-A144-1CB7D0390BA5}" type="datetimeFigureOut">
              <a:rPr lang="it-IT" smtClean="0"/>
              <a:t>21/06/23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DBCA18-B24B-264D-8BD3-D00B5C361104}" type="slidenum">
              <a:rPr lang="it-IT" smtClean="0"/>
              <a:t>‹N›</a:t>
            </a:fld>
            <a:endParaRPr lang="it-IT"/>
          </a:p>
        </p:txBody>
      </p:sp>
    </p:spTree>
    <p:extLst>
      <p:ext uri="{BB962C8B-B14F-4D97-AF65-F5344CB8AC3E}">
        <p14:creationId xmlns:p14="http://schemas.microsoft.com/office/powerpoint/2010/main" val="3099063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4"/>
          </p:nvPr>
        </p:nvSpPr>
        <p:spPr/>
        <p:txBody>
          <a:bodyPr/>
          <a:lstStyle/>
          <a:p>
            <a:r>
              <a:rPr lang="it-IT"/>
              <a:t>Avv. Luca Manetti</a:t>
            </a:r>
          </a:p>
        </p:txBody>
      </p:sp>
    </p:spTree>
    <p:extLst>
      <p:ext uri="{BB962C8B-B14F-4D97-AF65-F5344CB8AC3E}">
        <p14:creationId xmlns:p14="http://schemas.microsoft.com/office/powerpoint/2010/main" val="145377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BDBCA18-B24B-264D-8BD3-D00B5C361104}" type="slidenum">
              <a:rPr lang="it-IT" smtClean="0"/>
              <a:t>9</a:t>
            </a:fld>
            <a:endParaRPr lang="it-IT"/>
          </a:p>
        </p:txBody>
      </p:sp>
    </p:spTree>
    <p:extLst>
      <p:ext uri="{BB962C8B-B14F-4D97-AF65-F5344CB8AC3E}">
        <p14:creationId xmlns:p14="http://schemas.microsoft.com/office/powerpoint/2010/main" val="3306051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BDBCA18-B24B-264D-8BD3-D00B5C361104}" type="slidenum">
              <a:rPr lang="it-IT" smtClean="0"/>
              <a:t>16</a:t>
            </a:fld>
            <a:endParaRPr lang="it-IT"/>
          </a:p>
        </p:txBody>
      </p:sp>
    </p:spTree>
    <p:extLst>
      <p:ext uri="{BB962C8B-B14F-4D97-AF65-F5344CB8AC3E}">
        <p14:creationId xmlns:p14="http://schemas.microsoft.com/office/powerpoint/2010/main" val="2555864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985A8B-EF64-9658-AB8E-51FA93C2AD9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1D0C7A3-4B09-802F-8235-89AF9D5D49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D309FAD-575E-1698-6F69-9E68654E8451}"/>
              </a:ext>
            </a:extLst>
          </p:cNvPr>
          <p:cNvSpPr>
            <a:spLocks noGrp="1"/>
          </p:cNvSpPr>
          <p:nvPr>
            <p:ph type="dt" sz="half" idx="10"/>
          </p:nvPr>
        </p:nvSpPr>
        <p:spPr/>
        <p:txBody>
          <a:bodyPr/>
          <a:lstStyle/>
          <a:p>
            <a:fld id="{2ED25CF2-64A2-0140-99EA-3A89A1CF94AC}" type="datetime1">
              <a:rPr lang="it-IT" smtClean="0"/>
              <a:t>21/06/23</a:t>
            </a:fld>
            <a:endParaRPr lang="it-IT"/>
          </a:p>
        </p:txBody>
      </p:sp>
      <p:sp>
        <p:nvSpPr>
          <p:cNvPr id="5" name="Segnaposto piè di pagina 4">
            <a:extLst>
              <a:ext uri="{FF2B5EF4-FFF2-40B4-BE49-F238E27FC236}">
                <a16:creationId xmlns:a16="http://schemas.microsoft.com/office/drawing/2014/main" id="{B567E675-39F9-D877-C3DD-550DA12EC0BA}"/>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C38A004F-D49A-6AC7-991E-3399C7A307F6}"/>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64269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3C9C39-D138-9B3F-18F8-A34BC22C0BF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E8185F7-E834-099F-5F59-BA3ADAF35E3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1CC7AF6-8324-3B2B-E400-CD5217FE523B}"/>
              </a:ext>
            </a:extLst>
          </p:cNvPr>
          <p:cNvSpPr>
            <a:spLocks noGrp="1"/>
          </p:cNvSpPr>
          <p:nvPr>
            <p:ph type="dt" sz="half" idx="10"/>
          </p:nvPr>
        </p:nvSpPr>
        <p:spPr/>
        <p:txBody>
          <a:bodyPr/>
          <a:lstStyle/>
          <a:p>
            <a:fld id="{E7C6E84A-09DC-1E40-B327-10EFC2A54978}" type="datetime1">
              <a:rPr lang="it-IT" smtClean="0"/>
              <a:t>21/06/23</a:t>
            </a:fld>
            <a:endParaRPr lang="it-IT"/>
          </a:p>
        </p:txBody>
      </p:sp>
      <p:sp>
        <p:nvSpPr>
          <p:cNvPr id="5" name="Segnaposto piè di pagina 4">
            <a:extLst>
              <a:ext uri="{FF2B5EF4-FFF2-40B4-BE49-F238E27FC236}">
                <a16:creationId xmlns:a16="http://schemas.microsoft.com/office/drawing/2014/main" id="{93A0F881-7314-6EE3-BD0D-084C7A74967E}"/>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85563E3D-B458-A7A4-2FE3-2B1DA0D5CEAA}"/>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138190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7D2FD50-8F71-976A-BC1D-E68BE8C0B17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63A2EE4-E5D3-FCE7-2A0A-8F45D599739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23C374-E214-F98D-A2D9-82AE1E1CD016}"/>
              </a:ext>
            </a:extLst>
          </p:cNvPr>
          <p:cNvSpPr>
            <a:spLocks noGrp="1"/>
          </p:cNvSpPr>
          <p:nvPr>
            <p:ph type="dt" sz="half" idx="10"/>
          </p:nvPr>
        </p:nvSpPr>
        <p:spPr/>
        <p:txBody>
          <a:bodyPr/>
          <a:lstStyle/>
          <a:p>
            <a:fld id="{FA066DDA-E660-A24C-BC93-76A74ED95D1E}" type="datetime1">
              <a:rPr lang="it-IT" smtClean="0"/>
              <a:t>21/06/23</a:t>
            </a:fld>
            <a:endParaRPr lang="it-IT"/>
          </a:p>
        </p:txBody>
      </p:sp>
      <p:sp>
        <p:nvSpPr>
          <p:cNvPr id="5" name="Segnaposto piè di pagina 4">
            <a:extLst>
              <a:ext uri="{FF2B5EF4-FFF2-40B4-BE49-F238E27FC236}">
                <a16:creationId xmlns:a16="http://schemas.microsoft.com/office/drawing/2014/main" id="{569B7298-DB34-1234-D339-052CD0A2A240}"/>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EF837601-3458-B895-2474-3710399E1F89}"/>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35786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3D35A4-F9DE-89BF-C760-40E4EF9A45E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376E61-8097-37B5-552F-6B3534A41C6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FB3261A-1EE5-E2CD-44F5-8A8E45C437D9}"/>
              </a:ext>
            </a:extLst>
          </p:cNvPr>
          <p:cNvSpPr>
            <a:spLocks noGrp="1"/>
          </p:cNvSpPr>
          <p:nvPr>
            <p:ph type="dt" sz="half" idx="10"/>
          </p:nvPr>
        </p:nvSpPr>
        <p:spPr/>
        <p:txBody>
          <a:bodyPr/>
          <a:lstStyle/>
          <a:p>
            <a:fld id="{C2A59B24-3A01-D146-B7B5-169233B43F67}" type="datetime1">
              <a:rPr lang="it-IT" smtClean="0"/>
              <a:t>21/06/23</a:t>
            </a:fld>
            <a:endParaRPr lang="it-IT"/>
          </a:p>
        </p:txBody>
      </p:sp>
      <p:sp>
        <p:nvSpPr>
          <p:cNvPr id="5" name="Segnaposto piè di pagina 4">
            <a:extLst>
              <a:ext uri="{FF2B5EF4-FFF2-40B4-BE49-F238E27FC236}">
                <a16:creationId xmlns:a16="http://schemas.microsoft.com/office/drawing/2014/main" id="{338459A9-8F65-51D6-A99E-D315EDB447E7}"/>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28D7F14C-E60B-D6B2-4153-CE3E5F208E5D}"/>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47264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C3025B-6852-7585-F511-E0A0B9FABCD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96C6C2D-F4AE-B44F-8A21-9C11BFC7E5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CFC8AEA-2D6C-BF7C-8971-1C502BDBB051}"/>
              </a:ext>
            </a:extLst>
          </p:cNvPr>
          <p:cNvSpPr>
            <a:spLocks noGrp="1"/>
          </p:cNvSpPr>
          <p:nvPr>
            <p:ph type="dt" sz="half" idx="10"/>
          </p:nvPr>
        </p:nvSpPr>
        <p:spPr/>
        <p:txBody>
          <a:bodyPr/>
          <a:lstStyle/>
          <a:p>
            <a:fld id="{0C56AEA6-BE64-E54A-8FFF-735B26B366C1}" type="datetime1">
              <a:rPr lang="it-IT" smtClean="0"/>
              <a:t>21/06/23</a:t>
            </a:fld>
            <a:endParaRPr lang="it-IT"/>
          </a:p>
        </p:txBody>
      </p:sp>
      <p:sp>
        <p:nvSpPr>
          <p:cNvPr id="5" name="Segnaposto piè di pagina 4">
            <a:extLst>
              <a:ext uri="{FF2B5EF4-FFF2-40B4-BE49-F238E27FC236}">
                <a16:creationId xmlns:a16="http://schemas.microsoft.com/office/drawing/2014/main" id="{6A1C6D9B-5123-81CD-2DDC-449858CDFAFE}"/>
              </a:ext>
            </a:extLst>
          </p:cNvPr>
          <p:cNvSpPr>
            <a:spLocks noGrp="1"/>
          </p:cNvSpPr>
          <p:nvPr>
            <p:ph type="ftr" sz="quarter" idx="11"/>
          </p:nvPr>
        </p:nvSpPr>
        <p:spPr/>
        <p:txBody>
          <a:bodyPr/>
          <a:lstStyle/>
          <a:p>
            <a:r>
              <a:rPr lang="it-IT"/>
              <a:t>Avv. Luca Manetti</a:t>
            </a:r>
          </a:p>
        </p:txBody>
      </p:sp>
      <p:sp>
        <p:nvSpPr>
          <p:cNvPr id="6" name="Segnaposto numero diapositiva 5">
            <a:extLst>
              <a:ext uri="{FF2B5EF4-FFF2-40B4-BE49-F238E27FC236}">
                <a16:creationId xmlns:a16="http://schemas.microsoft.com/office/drawing/2014/main" id="{A4AEC7E1-D859-7246-6003-82DCCB3CB496}"/>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275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5D141D-5604-29B0-98E4-5A7950EDC9F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6DC6959-A8B2-1CED-9171-FCF66BCF3D9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165F1FC-B07B-9599-F689-C646A54DD2C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D6946DF-0FCF-E7AB-E8DE-1EA79961F6C1}"/>
              </a:ext>
            </a:extLst>
          </p:cNvPr>
          <p:cNvSpPr>
            <a:spLocks noGrp="1"/>
          </p:cNvSpPr>
          <p:nvPr>
            <p:ph type="dt" sz="half" idx="10"/>
          </p:nvPr>
        </p:nvSpPr>
        <p:spPr/>
        <p:txBody>
          <a:bodyPr/>
          <a:lstStyle/>
          <a:p>
            <a:fld id="{4F874220-BB75-DC43-A81F-E2FFF9FED6A8}" type="datetime1">
              <a:rPr lang="it-IT" smtClean="0"/>
              <a:t>21/06/23</a:t>
            </a:fld>
            <a:endParaRPr lang="it-IT"/>
          </a:p>
        </p:txBody>
      </p:sp>
      <p:sp>
        <p:nvSpPr>
          <p:cNvPr id="6" name="Segnaposto piè di pagina 5">
            <a:extLst>
              <a:ext uri="{FF2B5EF4-FFF2-40B4-BE49-F238E27FC236}">
                <a16:creationId xmlns:a16="http://schemas.microsoft.com/office/drawing/2014/main" id="{CD49AE57-68AC-56DD-9AAC-FF26D5063783}"/>
              </a:ext>
            </a:extLst>
          </p:cNvPr>
          <p:cNvSpPr>
            <a:spLocks noGrp="1"/>
          </p:cNvSpPr>
          <p:nvPr>
            <p:ph type="ftr" sz="quarter" idx="11"/>
          </p:nvPr>
        </p:nvSpPr>
        <p:spPr/>
        <p:txBody>
          <a:bodyPr/>
          <a:lstStyle/>
          <a:p>
            <a:r>
              <a:rPr lang="it-IT"/>
              <a:t>Avv. Luca Manetti</a:t>
            </a:r>
          </a:p>
        </p:txBody>
      </p:sp>
      <p:sp>
        <p:nvSpPr>
          <p:cNvPr id="7" name="Segnaposto numero diapositiva 6">
            <a:extLst>
              <a:ext uri="{FF2B5EF4-FFF2-40B4-BE49-F238E27FC236}">
                <a16:creationId xmlns:a16="http://schemas.microsoft.com/office/drawing/2014/main" id="{FFC3B1EB-A1E5-827A-C8BF-CC8DB0B24AA9}"/>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47015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3904E2-2708-B9B5-0381-92F8B20F835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4C7D9AB-0558-A529-0BB0-5281E4AB29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50D3B39-43C7-AA7A-92F7-C914C3F0287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533DAC8-27CA-DB36-D02A-35663E6446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3289D71-1A66-1CE3-8EA8-127A3515227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79D5C46-72ED-2ACB-3FD6-ADE4B44CEF1F}"/>
              </a:ext>
            </a:extLst>
          </p:cNvPr>
          <p:cNvSpPr>
            <a:spLocks noGrp="1"/>
          </p:cNvSpPr>
          <p:nvPr>
            <p:ph type="dt" sz="half" idx="10"/>
          </p:nvPr>
        </p:nvSpPr>
        <p:spPr/>
        <p:txBody>
          <a:bodyPr/>
          <a:lstStyle/>
          <a:p>
            <a:fld id="{E583B97F-CBC2-FC47-93BB-ED9C5F88C8D7}" type="datetime1">
              <a:rPr lang="it-IT" smtClean="0"/>
              <a:t>21/06/23</a:t>
            </a:fld>
            <a:endParaRPr lang="it-IT"/>
          </a:p>
        </p:txBody>
      </p:sp>
      <p:sp>
        <p:nvSpPr>
          <p:cNvPr id="8" name="Segnaposto piè di pagina 7">
            <a:extLst>
              <a:ext uri="{FF2B5EF4-FFF2-40B4-BE49-F238E27FC236}">
                <a16:creationId xmlns:a16="http://schemas.microsoft.com/office/drawing/2014/main" id="{49DD1A00-0F78-9763-8D3C-941E30DE832F}"/>
              </a:ext>
            </a:extLst>
          </p:cNvPr>
          <p:cNvSpPr>
            <a:spLocks noGrp="1"/>
          </p:cNvSpPr>
          <p:nvPr>
            <p:ph type="ftr" sz="quarter" idx="11"/>
          </p:nvPr>
        </p:nvSpPr>
        <p:spPr/>
        <p:txBody>
          <a:bodyPr/>
          <a:lstStyle/>
          <a:p>
            <a:r>
              <a:rPr lang="it-IT"/>
              <a:t>Avv. Luca Manetti</a:t>
            </a:r>
          </a:p>
        </p:txBody>
      </p:sp>
      <p:sp>
        <p:nvSpPr>
          <p:cNvPr id="9" name="Segnaposto numero diapositiva 8">
            <a:extLst>
              <a:ext uri="{FF2B5EF4-FFF2-40B4-BE49-F238E27FC236}">
                <a16:creationId xmlns:a16="http://schemas.microsoft.com/office/drawing/2014/main" id="{698938CD-9D86-58B5-10D0-905987A0FE45}"/>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231043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E897E-3981-DBE3-8BE1-774915DA965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57C5D8E-2660-12A8-C5E7-486451E37DFD}"/>
              </a:ext>
            </a:extLst>
          </p:cNvPr>
          <p:cNvSpPr>
            <a:spLocks noGrp="1"/>
          </p:cNvSpPr>
          <p:nvPr>
            <p:ph type="dt" sz="half" idx="10"/>
          </p:nvPr>
        </p:nvSpPr>
        <p:spPr/>
        <p:txBody>
          <a:bodyPr/>
          <a:lstStyle/>
          <a:p>
            <a:fld id="{464FD0F5-5BDA-B145-B34B-A838717F3F32}" type="datetime1">
              <a:rPr lang="it-IT" smtClean="0"/>
              <a:t>21/06/23</a:t>
            </a:fld>
            <a:endParaRPr lang="it-IT"/>
          </a:p>
        </p:txBody>
      </p:sp>
      <p:sp>
        <p:nvSpPr>
          <p:cNvPr id="4" name="Segnaposto piè di pagina 3">
            <a:extLst>
              <a:ext uri="{FF2B5EF4-FFF2-40B4-BE49-F238E27FC236}">
                <a16:creationId xmlns:a16="http://schemas.microsoft.com/office/drawing/2014/main" id="{DCCD9D78-22C0-489F-F98B-63AC534CED51}"/>
              </a:ext>
            </a:extLst>
          </p:cNvPr>
          <p:cNvSpPr>
            <a:spLocks noGrp="1"/>
          </p:cNvSpPr>
          <p:nvPr>
            <p:ph type="ftr" sz="quarter" idx="11"/>
          </p:nvPr>
        </p:nvSpPr>
        <p:spPr/>
        <p:txBody>
          <a:bodyPr/>
          <a:lstStyle/>
          <a:p>
            <a:r>
              <a:rPr lang="it-IT"/>
              <a:t>Avv. Luca Manetti</a:t>
            </a:r>
          </a:p>
        </p:txBody>
      </p:sp>
      <p:sp>
        <p:nvSpPr>
          <p:cNvPr id="5" name="Segnaposto numero diapositiva 4">
            <a:extLst>
              <a:ext uri="{FF2B5EF4-FFF2-40B4-BE49-F238E27FC236}">
                <a16:creationId xmlns:a16="http://schemas.microsoft.com/office/drawing/2014/main" id="{DEE78179-E7AE-1A17-061D-5757C282A443}"/>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362466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119B499-A99A-4998-BB77-FFE3737A4674}"/>
              </a:ext>
            </a:extLst>
          </p:cNvPr>
          <p:cNvSpPr>
            <a:spLocks noGrp="1"/>
          </p:cNvSpPr>
          <p:nvPr>
            <p:ph type="dt" sz="half" idx="10"/>
          </p:nvPr>
        </p:nvSpPr>
        <p:spPr/>
        <p:txBody>
          <a:bodyPr/>
          <a:lstStyle/>
          <a:p>
            <a:fld id="{72820889-FC52-8942-9782-0B721D49ACCC}" type="datetime1">
              <a:rPr lang="it-IT" smtClean="0"/>
              <a:t>21/06/23</a:t>
            </a:fld>
            <a:endParaRPr lang="it-IT"/>
          </a:p>
        </p:txBody>
      </p:sp>
      <p:sp>
        <p:nvSpPr>
          <p:cNvPr id="3" name="Segnaposto piè di pagina 2">
            <a:extLst>
              <a:ext uri="{FF2B5EF4-FFF2-40B4-BE49-F238E27FC236}">
                <a16:creationId xmlns:a16="http://schemas.microsoft.com/office/drawing/2014/main" id="{CBDBE03B-862A-C64E-532E-561D6BE4D53F}"/>
              </a:ext>
            </a:extLst>
          </p:cNvPr>
          <p:cNvSpPr>
            <a:spLocks noGrp="1"/>
          </p:cNvSpPr>
          <p:nvPr>
            <p:ph type="ftr" sz="quarter" idx="11"/>
          </p:nvPr>
        </p:nvSpPr>
        <p:spPr/>
        <p:txBody>
          <a:bodyPr/>
          <a:lstStyle/>
          <a:p>
            <a:r>
              <a:rPr lang="it-IT"/>
              <a:t>Avv. Luca Manetti</a:t>
            </a:r>
          </a:p>
        </p:txBody>
      </p:sp>
      <p:sp>
        <p:nvSpPr>
          <p:cNvPr id="4" name="Segnaposto numero diapositiva 3">
            <a:extLst>
              <a:ext uri="{FF2B5EF4-FFF2-40B4-BE49-F238E27FC236}">
                <a16:creationId xmlns:a16="http://schemas.microsoft.com/office/drawing/2014/main" id="{6B520B0F-42E9-6A0C-119D-2FB6B0EC5038}"/>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255118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4401DA-0FC1-297E-4250-EA0433FA291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0A38B8-D377-0FC9-3196-47E691FCFE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C17B3B7-3545-00C1-9B29-9DDE695BB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B82383B-F54B-3FCF-D0AD-B8D9F122178C}"/>
              </a:ext>
            </a:extLst>
          </p:cNvPr>
          <p:cNvSpPr>
            <a:spLocks noGrp="1"/>
          </p:cNvSpPr>
          <p:nvPr>
            <p:ph type="dt" sz="half" idx="10"/>
          </p:nvPr>
        </p:nvSpPr>
        <p:spPr/>
        <p:txBody>
          <a:bodyPr/>
          <a:lstStyle/>
          <a:p>
            <a:fld id="{2E5130E5-61E8-A249-866A-18877A1BF057}" type="datetime1">
              <a:rPr lang="it-IT" smtClean="0"/>
              <a:t>21/06/23</a:t>
            </a:fld>
            <a:endParaRPr lang="it-IT"/>
          </a:p>
        </p:txBody>
      </p:sp>
      <p:sp>
        <p:nvSpPr>
          <p:cNvPr id="6" name="Segnaposto piè di pagina 5">
            <a:extLst>
              <a:ext uri="{FF2B5EF4-FFF2-40B4-BE49-F238E27FC236}">
                <a16:creationId xmlns:a16="http://schemas.microsoft.com/office/drawing/2014/main" id="{4801689D-FBE6-15C5-2707-1A07D18E8BFA}"/>
              </a:ext>
            </a:extLst>
          </p:cNvPr>
          <p:cNvSpPr>
            <a:spLocks noGrp="1"/>
          </p:cNvSpPr>
          <p:nvPr>
            <p:ph type="ftr" sz="quarter" idx="11"/>
          </p:nvPr>
        </p:nvSpPr>
        <p:spPr/>
        <p:txBody>
          <a:bodyPr/>
          <a:lstStyle/>
          <a:p>
            <a:r>
              <a:rPr lang="it-IT"/>
              <a:t>Avv. Luca Manetti</a:t>
            </a:r>
          </a:p>
        </p:txBody>
      </p:sp>
      <p:sp>
        <p:nvSpPr>
          <p:cNvPr id="7" name="Segnaposto numero diapositiva 6">
            <a:extLst>
              <a:ext uri="{FF2B5EF4-FFF2-40B4-BE49-F238E27FC236}">
                <a16:creationId xmlns:a16="http://schemas.microsoft.com/office/drawing/2014/main" id="{5FE21414-8273-F7F4-2FFB-8817E7E2B271}"/>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2276747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695E31-3097-C56F-54A6-F80A7B2CF4F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7500BEE-5112-012D-E66E-657688212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D01DC35-39A6-AA81-0250-706C3CEC0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1B97B6C-6A8C-0BBA-40BB-DD32FEE440A8}"/>
              </a:ext>
            </a:extLst>
          </p:cNvPr>
          <p:cNvSpPr>
            <a:spLocks noGrp="1"/>
          </p:cNvSpPr>
          <p:nvPr>
            <p:ph type="dt" sz="half" idx="10"/>
          </p:nvPr>
        </p:nvSpPr>
        <p:spPr/>
        <p:txBody>
          <a:bodyPr/>
          <a:lstStyle/>
          <a:p>
            <a:fld id="{12A7ED18-20BF-E745-92A7-894E75FB8BF4}" type="datetime1">
              <a:rPr lang="it-IT" smtClean="0"/>
              <a:t>21/06/23</a:t>
            </a:fld>
            <a:endParaRPr lang="it-IT"/>
          </a:p>
        </p:txBody>
      </p:sp>
      <p:sp>
        <p:nvSpPr>
          <p:cNvPr id="6" name="Segnaposto piè di pagina 5">
            <a:extLst>
              <a:ext uri="{FF2B5EF4-FFF2-40B4-BE49-F238E27FC236}">
                <a16:creationId xmlns:a16="http://schemas.microsoft.com/office/drawing/2014/main" id="{745D25D6-81AA-3524-0622-B28B805123BD}"/>
              </a:ext>
            </a:extLst>
          </p:cNvPr>
          <p:cNvSpPr>
            <a:spLocks noGrp="1"/>
          </p:cNvSpPr>
          <p:nvPr>
            <p:ph type="ftr" sz="quarter" idx="11"/>
          </p:nvPr>
        </p:nvSpPr>
        <p:spPr/>
        <p:txBody>
          <a:bodyPr/>
          <a:lstStyle/>
          <a:p>
            <a:r>
              <a:rPr lang="it-IT"/>
              <a:t>Avv. Luca Manetti</a:t>
            </a:r>
          </a:p>
        </p:txBody>
      </p:sp>
      <p:sp>
        <p:nvSpPr>
          <p:cNvPr id="7" name="Segnaposto numero diapositiva 6">
            <a:extLst>
              <a:ext uri="{FF2B5EF4-FFF2-40B4-BE49-F238E27FC236}">
                <a16:creationId xmlns:a16="http://schemas.microsoft.com/office/drawing/2014/main" id="{6D8978C1-F4B5-11F3-2833-A20D856CF06D}"/>
              </a:ext>
            </a:extLst>
          </p:cNvPr>
          <p:cNvSpPr>
            <a:spLocks noGrp="1"/>
          </p:cNvSpPr>
          <p:nvPr>
            <p:ph type="sldNum" sz="quarter" idx="12"/>
          </p:nvPr>
        </p:nvSpPr>
        <p:spPr/>
        <p:txBody>
          <a:bodyPr/>
          <a:lstStyle/>
          <a:p>
            <a:fld id="{2D461169-DEB1-6E45-A2CA-B6D74FF9440F}" type="slidenum">
              <a:rPr lang="it-IT" smtClean="0"/>
              <a:t>‹N›</a:t>
            </a:fld>
            <a:endParaRPr lang="it-IT"/>
          </a:p>
        </p:txBody>
      </p:sp>
    </p:spTree>
    <p:extLst>
      <p:ext uri="{BB962C8B-B14F-4D97-AF65-F5344CB8AC3E}">
        <p14:creationId xmlns:p14="http://schemas.microsoft.com/office/powerpoint/2010/main" val="153918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D542D4F-2476-65A0-23D4-63C4977BF2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2F74079-A92C-4DC2-9CBB-9D3B3F759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1BAAA8A-7BB1-AA02-EC59-27B38542A1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90695-0421-4548-87C0-C6036D4994BE}" type="datetime1">
              <a:rPr lang="it-IT" smtClean="0"/>
              <a:t>21/06/23</a:t>
            </a:fld>
            <a:endParaRPr lang="it-IT"/>
          </a:p>
        </p:txBody>
      </p:sp>
      <p:sp>
        <p:nvSpPr>
          <p:cNvPr id="5" name="Segnaposto piè di pagina 4">
            <a:extLst>
              <a:ext uri="{FF2B5EF4-FFF2-40B4-BE49-F238E27FC236}">
                <a16:creationId xmlns:a16="http://schemas.microsoft.com/office/drawing/2014/main" id="{279E621B-7431-A3F5-A4C9-CEB5403DAF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Avv. Luca Manetti</a:t>
            </a:r>
          </a:p>
        </p:txBody>
      </p:sp>
      <p:sp>
        <p:nvSpPr>
          <p:cNvPr id="6" name="Segnaposto numero diapositiva 5">
            <a:extLst>
              <a:ext uri="{FF2B5EF4-FFF2-40B4-BE49-F238E27FC236}">
                <a16:creationId xmlns:a16="http://schemas.microsoft.com/office/drawing/2014/main" id="{C65D44C5-E0CB-24F1-B6FB-53FF3720BC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461169-DEB1-6E45-A2CA-B6D74FF9440F}" type="slidenum">
              <a:rPr lang="it-IT" smtClean="0"/>
              <a:t>‹N›</a:t>
            </a:fld>
            <a:endParaRPr lang="it-IT"/>
          </a:p>
        </p:txBody>
      </p:sp>
    </p:spTree>
    <p:extLst>
      <p:ext uri="{BB962C8B-B14F-4D97-AF65-F5344CB8AC3E}">
        <p14:creationId xmlns:p14="http://schemas.microsoft.com/office/powerpoint/2010/main" val="161644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9CAA52-1CB6-7DD5-0119-53316F65B1CD}"/>
              </a:ext>
            </a:extLst>
          </p:cNvPr>
          <p:cNvSpPr>
            <a:spLocks noGrp="1"/>
          </p:cNvSpPr>
          <p:nvPr>
            <p:ph type="ctrTitle"/>
          </p:nvPr>
        </p:nvSpPr>
        <p:spPr/>
        <p:txBody>
          <a:bodyPr>
            <a:normAutofit/>
          </a:bodyPr>
          <a:lstStyle/>
          <a:p>
            <a:r>
              <a:rPr lang="it-IT" sz="4800" b="1" dirty="0">
                <a:solidFill>
                  <a:schemeClr val="accent1"/>
                </a:solidFill>
              </a:rPr>
              <a:t>D.Lgs. 36/2023</a:t>
            </a:r>
            <a:br>
              <a:rPr lang="it-IT" sz="4800" b="1" dirty="0">
                <a:solidFill>
                  <a:schemeClr val="accent1"/>
                </a:solidFill>
              </a:rPr>
            </a:br>
            <a:r>
              <a:rPr lang="it-IT" sz="4800" b="1" dirty="0">
                <a:solidFill>
                  <a:schemeClr val="accent1"/>
                </a:solidFill>
              </a:rPr>
              <a:t>Libro V, Parte I, Titoli I e II</a:t>
            </a:r>
            <a:br>
              <a:rPr lang="it-IT" sz="4800" b="1" dirty="0">
                <a:solidFill>
                  <a:schemeClr val="accent1"/>
                </a:solidFill>
              </a:rPr>
            </a:br>
            <a:r>
              <a:rPr lang="it-IT" sz="4800" b="1" dirty="0">
                <a:solidFill>
                  <a:schemeClr val="accent1"/>
                </a:solidFill>
              </a:rPr>
              <a:t>Libro V, Parte III</a:t>
            </a:r>
          </a:p>
        </p:txBody>
      </p:sp>
      <p:sp>
        <p:nvSpPr>
          <p:cNvPr id="3" name="Sottotitolo 2">
            <a:extLst>
              <a:ext uri="{FF2B5EF4-FFF2-40B4-BE49-F238E27FC236}">
                <a16:creationId xmlns:a16="http://schemas.microsoft.com/office/drawing/2014/main" id="{5329C54B-0E96-5C8F-E6DE-C854542D5B40}"/>
              </a:ext>
            </a:extLst>
          </p:cNvPr>
          <p:cNvSpPr>
            <a:spLocks noGrp="1"/>
          </p:cNvSpPr>
          <p:nvPr>
            <p:ph type="subTitle" idx="1"/>
          </p:nvPr>
        </p:nvSpPr>
        <p:spPr/>
        <p:txBody>
          <a:bodyPr>
            <a:noAutofit/>
          </a:bodyPr>
          <a:lstStyle/>
          <a:p>
            <a:r>
              <a:rPr lang="it-IT" sz="4000" b="1" dirty="0">
                <a:solidFill>
                  <a:schemeClr val="accent1"/>
                </a:solidFill>
              </a:rPr>
              <a:t>Rimedi giurisdizionali e rimedi alternativi  </a:t>
            </a:r>
            <a:r>
              <a:rPr lang="it-IT" sz="3200" dirty="0">
                <a:solidFill>
                  <a:schemeClr val="accent1"/>
                </a:solidFill>
              </a:rPr>
              <a:t>Disposizioni transitorie, di coordinamento e abrogazioni</a:t>
            </a:r>
          </a:p>
        </p:txBody>
      </p:sp>
      <p:sp>
        <p:nvSpPr>
          <p:cNvPr id="5" name="Segnaposto piè di pagina 4">
            <a:extLst>
              <a:ext uri="{FF2B5EF4-FFF2-40B4-BE49-F238E27FC236}">
                <a16:creationId xmlns:a16="http://schemas.microsoft.com/office/drawing/2014/main" id="{0F06ED9B-1739-974A-8D1C-EF1E22E49B71}"/>
              </a:ext>
            </a:extLst>
          </p:cNvPr>
          <p:cNvSpPr>
            <a:spLocks noGrp="1"/>
          </p:cNvSpPr>
          <p:nvPr>
            <p:ph type="ftr" sz="quarter" idx="11"/>
          </p:nvPr>
        </p:nvSpPr>
        <p:spPr/>
        <p:txBody>
          <a:bodyPr/>
          <a:lstStyle/>
          <a:p>
            <a:r>
              <a:rPr lang="it-IT" sz="1800" dirty="0">
                <a:solidFill>
                  <a:schemeClr val="accent1"/>
                </a:solidFill>
              </a:rPr>
              <a:t>Avv. Luca Manetti</a:t>
            </a:r>
          </a:p>
        </p:txBody>
      </p:sp>
      <p:sp>
        <p:nvSpPr>
          <p:cNvPr id="6" name="Segnaposto data 5">
            <a:extLst>
              <a:ext uri="{FF2B5EF4-FFF2-40B4-BE49-F238E27FC236}">
                <a16:creationId xmlns:a16="http://schemas.microsoft.com/office/drawing/2014/main" id="{DE0A4D31-AAF5-1F42-9578-8F914E79768A}"/>
              </a:ext>
            </a:extLst>
          </p:cNvPr>
          <p:cNvSpPr>
            <a:spLocks noGrp="1"/>
          </p:cNvSpPr>
          <p:nvPr>
            <p:ph type="dt" sz="half" idx="10"/>
          </p:nvPr>
        </p:nvSpPr>
        <p:spPr/>
        <p:txBody>
          <a:bodyPr/>
          <a:lstStyle/>
          <a:p>
            <a:fld id="{013CF9D6-25F9-104F-92DA-71953C1075D9}" type="datetime1">
              <a:rPr lang="it-IT" smtClean="0"/>
              <a:t>21/06/23</a:t>
            </a:fld>
            <a:endParaRPr lang="it-IT"/>
          </a:p>
        </p:txBody>
      </p:sp>
      <p:sp>
        <p:nvSpPr>
          <p:cNvPr id="7" name="Segnaposto numero diapositiva 6">
            <a:extLst>
              <a:ext uri="{FF2B5EF4-FFF2-40B4-BE49-F238E27FC236}">
                <a16:creationId xmlns:a16="http://schemas.microsoft.com/office/drawing/2014/main" id="{0FAE6F09-3EA3-E501-13F0-2D4ABFBF3888}"/>
              </a:ext>
            </a:extLst>
          </p:cNvPr>
          <p:cNvSpPr>
            <a:spLocks noGrp="1"/>
          </p:cNvSpPr>
          <p:nvPr>
            <p:ph type="sldNum" sz="quarter" idx="12"/>
          </p:nvPr>
        </p:nvSpPr>
        <p:spPr/>
        <p:txBody>
          <a:bodyPr/>
          <a:lstStyle/>
          <a:p>
            <a:fld id="{2D461169-DEB1-6E45-A2CA-B6D74FF9440F}" type="slidenum">
              <a:rPr lang="it-IT" smtClean="0"/>
              <a:t>1</a:t>
            </a:fld>
            <a:endParaRPr lang="it-IT"/>
          </a:p>
        </p:txBody>
      </p:sp>
    </p:spTree>
    <p:extLst>
      <p:ext uri="{BB962C8B-B14F-4D97-AF65-F5344CB8AC3E}">
        <p14:creationId xmlns:p14="http://schemas.microsoft.com/office/powerpoint/2010/main" val="283738363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kern="0" dirty="0">
                <a:solidFill>
                  <a:schemeClr val="accent1"/>
                </a:solidFill>
                <a:ea typeface="Times New Roman" panose="02020603050405020304" pitchFamily="18" charset="0"/>
                <a:cs typeface="Times New Roman" panose="02020603050405020304" pitchFamily="18" charset="0"/>
              </a:rPr>
              <a:t>Art. </a:t>
            </a:r>
            <a:r>
              <a:rPr lang="it-IT" sz="1800" b="1" kern="0" dirty="0">
                <a:solidFill>
                  <a:schemeClr val="accent1"/>
                </a:solidFill>
                <a:effectLst/>
                <a:ea typeface="Times New Roman" panose="02020603050405020304" pitchFamily="18" charset="0"/>
                <a:cs typeface="Times New Roman" panose="02020603050405020304" pitchFamily="18" charset="0"/>
              </a:rPr>
              <a:t>35 Accesso agli atti e riservatezza</a:t>
            </a:r>
          </a:p>
          <a:p>
            <a:pPr marL="0" indent="0" algn="just">
              <a:buNone/>
            </a:pPr>
            <a:r>
              <a:rPr lang="it-IT" sz="1800" b="1" kern="0" dirty="0">
                <a:solidFill>
                  <a:schemeClr val="accent1"/>
                </a:solidFill>
                <a:ea typeface="Times New Roman" panose="02020603050405020304" pitchFamily="18" charset="0"/>
                <a:cs typeface="Times New Roman" panose="02020603050405020304" pitchFamily="18" charset="0"/>
              </a:rPr>
              <a:t>I</a:t>
            </a:r>
            <a:r>
              <a:rPr lang="it-IT" sz="1800" b="1" kern="0" dirty="0">
                <a:solidFill>
                  <a:schemeClr val="accent1"/>
                </a:solidFill>
                <a:effectLst/>
                <a:ea typeface="Times New Roman" panose="02020603050405020304" pitchFamily="18" charset="0"/>
                <a:cs typeface="Times New Roman" panose="02020603050405020304" pitchFamily="18" charset="0"/>
              </a:rPr>
              <a:t>l diritto di accesso </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è assicurato in modalità digitale e riguarda tutti gli atti di affidamento </a:t>
            </a:r>
            <a:r>
              <a:rPr lang="it-IT" sz="1800" kern="0" dirty="0">
                <a:ea typeface="Times New Roman" panose="02020603050405020304" pitchFamily="18" charset="0"/>
                <a:cs typeface="Times New Roman" panose="02020603050405020304" pitchFamily="18" charset="0"/>
              </a:rPr>
              <a:t>e di esecuzione</a:t>
            </a:r>
            <a:r>
              <a:rPr lang="it-IT" sz="1800" kern="0" dirty="0">
                <a:effectLst/>
                <a:ea typeface="Times New Roman" panose="02020603050405020304" pitchFamily="18" charset="0"/>
                <a:cs typeface="Times New Roman" panose="02020603050405020304" pitchFamily="18" charset="0"/>
              </a:rPr>
              <a:t>, mediante acquisizione diretta dei dati e delle informazioni inseriti nelle piattaforme nel rispetto del Decreto Trasparenza (D.Lgs. 33/2013 artt. 5 e 5-bis)</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può essere differito fino alla conclusione delle singole fasi della procedura</a:t>
            </a:r>
            <a:endParaRPr lang="it-IT" sz="1800" kern="100" dirty="0">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è escluso per i </a:t>
            </a:r>
            <a:r>
              <a:rPr lang="it-IT" sz="1800" b="1" kern="0" dirty="0">
                <a:effectLst/>
                <a:ea typeface="Times New Roman" panose="02020603050405020304" pitchFamily="18" charset="0"/>
                <a:cs typeface="Times New Roman" panose="02020603050405020304" pitchFamily="18" charset="0"/>
              </a:rPr>
              <a:t>pareri legali</a:t>
            </a:r>
            <a:r>
              <a:rPr lang="it-IT" sz="1800" kern="100" dirty="0">
                <a:effectLst/>
                <a:ea typeface="Times New Roman" panose="02020603050405020304" pitchFamily="18" charset="0"/>
                <a:cs typeface="Times New Roman" panose="02020603050405020304" pitchFamily="18" charset="0"/>
              </a:rPr>
              <a:t>, per </a:t>
            </a:r>
            <a:r>
              <a:rPr lang="it-IT" sz="1800" b="1" kern="0" dirty="0">
                <a:effectLst/>
                <a:ea typeface="Times New Roman" panose="02020603050405020304" pitchFamily="18" charset="0"/>
                <a:cs typeface="Times New Roman" panose="02020603050405020304" pitchFamily="18" charset="0"/>
              </a:rPr>
              <a:t>relazioni riservate del D.L.</a:t>
            </a:r>
            <a:r>
              <a:rPr lang="it-IT" sz="1800" kern="0" dirty="0">
                <a:effectLst/>
                <a:ea typeface="Times New Roman" panose="02020603050405020304" pitchFamily="18" charset="0"/>
                <a:cs typeface="Times New Roman" panose="02020603050405020304" pitchFamily="18" charset="0"/>
              </a:rPr>
              <a:t>,</a:t>
            </a:r>
            <a:r>
              <a:rPr lang="it-IT" sz="1800" kern="100" dirty="0">
                <a:ea typeface="Times New Roman" panose="02020603050405020304" pitchFamily="18" charset="0"/>
                <a:cs typeface="Times New Roman" panose="02020603050405020304" pitchFamily="18" charset="0"/>
              </a:rPr>
              <a:t> per le </a:t>
            </a:r>
            <a:r>
              <a:rPr lang="it-IT" sz="1800" kern="0" dirty="0">
                <a:effectLst/>
                <a:ea typeface="Times New Roman" panose="02020603050405020304" pitchFamily="18" charset="0"/>
                <a:cs typeface="Times New Roman" panose="02020603050405020304" pitchFamily="18" charset="0"/>
              </a:rPr>
              <a:t>piattaforme digitali e infrastrutture informatiche, ove coperte da diritti di privativa intellettuale</a:t>
            </a:r>
          </a:p>
          <a:p>
            <a:pPr marL="0" indent="0" algn="just">
              <a:buNone/>
            </a:pPr>
            <a:endParaRPr lang="it-IT" dirty="0"/>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kern="0" dirty="0">
                <a:solidFill>
                  <a:srgbClr val="FF0000"/>
                </a:solidFill>
                <a:effectLst/>
                <a:ea typeface="Calibri" panose="020F0502020204030204" pitchFamily="34" charset="0"/>
                <a:cs typeface="Times New Roman" panose="02020603050405020304" pitchFamily="18" charset="0"/>
              </a:rPr>
              <a:t>Focus</a:t>
            </a:r>
          </a:p>
          <a:p>
            <a:pPr marL="0" indent="0" algn="just">
              <a:buNone/>
            </a:pPr>
            <a:endParaRPr lang="it-IT" sz="1800" kern="0" dirty="0">
              <a:solidFill>
                <a:srgbClr val="FF0000"/>
              </a:solidFill>
              <a:effectLst/>
              <a:ea typeface="Calibri" panose="020F0502020204030204" pitchFamily="34" charset="0"/>
              <a:cs typeface="Times New Roman" panose="02020603050405020304" pitchFamily="18" charset="0"/>
            </a:endParaRPr>
          </a:p>
          <a:p>
            <a:pPr marL="0" indent="0" algn="just">
              <a:buNone/>
            </a:pPr>
            <a:r>
              <a:rPr lang="it-IT" sz="1800" b="1" kern="0" dirty="0">
                <a:solidFill>
                  <a:srgbClr val="FF0000"/>
                </a:solidFill>
                <a:effectLst/>
                <a:ea typeface="Calibri" panose="020F0502020204030204" pitchFamily="34" charset="0"/>
                <a:cs typeface="Times New Roman" panose="02020603050405020304" pitchFamily="18" charset="0"/>
              </a:rPr>
              <a:t>Adunanza plenaria n. 10/2020</a:t>
            </a:r>
            <a:endParaRPr lang="it-IT" sz="1800" b="1" kern="100" dirty="0">
              <a:solidFill>
                <a:srgbClr val="FF0000"/>
              </a:solidFill>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l</a:t>
            </a:r>
            <a:r>
              <a:rPr lang="it-IT" sz="1800" kern="0" dirty="0">
                <a:effectLst/>
                <a:ea typeface="Calibri" panose="020F0502020204030204" pitchFamily="34" charset="0"/>
                <a:cs typeface="Times New Roman" panose="02020603050405020304" pitchFamily="18" charset="0"/>
              </a:rPr>
              <a:t>’accesso civico generalizzato è attuazione del principio di trasparenza e rappresenta il fondamento della democrazia amministrativa, assicurando anche il buon funzionamento della pubblica amministrazione attraverso l’intellegibilità dei processi decisionali e l’assenza di corruzione</a:t>
            </a:r>
            <a:endParaRPr lang="it-IT" sz="1800" kern="0" dirty="0">
              <a:ea typeface="Calibri" panose="020F0502020204030204" pitchFamily="34" charset="0"/>
              <a:cs typeface="Times New Roman" panose="02020603050405020304" pitchFamily="18" charset="0"/>
            </a:endParaRPr>
          </a:p>
          <a:p>
            <a:pPr marL="0" indent="0" algn="just">
              <a:buNone/>
            </a:pPr>
            <a:endParaRPr lang="it-IT" sz="1800" kern="0" dirty="0">
              <a:solidFill>
                <a:srgbClr val="FF0000"/>
              </a:solidFill>
              <a:ea typeface="Calibri" panose="020F0502020204030204" pitchFamily="34" charset="0"/>
              <a:cs typeface="Times New Roman" panose="02020603050405020304" pitchFamily="18" charset="0"/>
            </a:endParaRPr>
          </a:p>
          <a:p>
            <a:pPr marL="0" indent="0" algn="just">
              <a:buNone/>
            </a:pPr>
            <a:r>
              <a:rPr lang="it-IT" sz="1800" b="1" kern="0" dirty="0">
                <a:solidFill>
                  <a:srgbClr val="FF0000"/>
                </a:solidFill>
                <a:ea typeface="Calibri" panose="020F0502020204030204" pitchFamily="34" charset="0"/>
                <a:cs typeface="Times New Roman" panose="02020603050405020304" pitchFamily="18" charset="0"/>
              </a:rPr>
              <a:t>R</a:t>
            </a:r>
            <a:r>
              <a:rPr lang="it-IT" sz="1800" b="1" kern="0" dirty="0">
                <a:solidFill>
                  <a:srgbClr val="FF0000"/>
                </a:solidFill>
                <a:effectLst/>
                <a:ea typeface="Calibri" panose="020F0502020204030204" pitchFamily="34" charset="0"/>
                <a:cs typeface="Times New Roman" panose="02020603050405020304" pitchFamily="18" charset="0"/>
              </a:rPr>
              <a:t>elazione al CCP si legge</a:t>
            </a:r>
            <a:endParaRPr lang="it-IT" sz="1800" b="1" kern="100" dirty="0">
              <a:ea typeface="Calibri" panose="020F0502020204030204" pitchFamily="34" charset="0"/>
              <a:cs typeface="Times New Roman" panose="02020603050405020304" pitchFamily="18" charset="0"/>
            </a:endParaRPr>
          </a:p>
          <a:p>
            <a:pPr algn="just">
              <a:buFont typeface="Wingdings" pitchFamily="2" charset="2"/>
              <a:buChar char="§"/>
            </a:pPr>
            <a:r>
              <a:rPr lang="it-IT" sz="1800" kern="0" dirty="0">
                <a:effectLst/>
                <a:ea typeface="Calibri" panose="020F0502020204030204" pitchFamily="34" charset="0"/>
                <a:cs typeface="Times New Roman" panose="02020603050405020304" pitchFamily="18" charset="0"/>
              </a:rPr>
              <a:t>l’accesso civico generalizzato è il diritto della persona a ricercare</a:t>
            </a:r>
            <a:r>
              <a:rPr lang="it-IT" sz="1800" kern="100" dirty="0">
                <a:ea typeface="Calibri" panose="020F0502020204030204" pitchFamily="34" charset="0"/>
                <a:cs typeface="Times New Roman" panose="02020603050405020304" pitchFamily="18" charset="0"/>
              </a:rPr>
              <a:t> </a:t>
            </a:r>
            <a:r>
              <a:rPr lang="it-IT" sz="1800" kern="0" dirty="0">
                <a:effectLst/>
                <a:ea typeface="Calibri" panose="020F0502020204030204" pitchFamily="34" charset="0"/>
                <a:cs typeface="Times New Roman" panose="02020603050405020304" pitchFamily="18" charset="0"/>
              </a:rPr>
              <a:t>informazioni e rende possibile il controllo </a:t>
            </a:r>
            <a:r>
              <a:rPr lang="it-IT" sz="1800" b="1" kern="0" dirty="0">
                <a:effectLst/>
                <a:ea typeface="Calibri" panose="020F0502020204030204" pitchFamily="34" charset="0"/>
                <a:cs typeface="Times New Roman" panose="02020603050405020304" pitchFamily="18" charset="0"/>
              </a:rPr>
              <a:t>“democratico” </a:t>
            </a:r>
            <a:r>
              <a:rPr lang="it-IT" sz="1800" kern="0" dirty="0">
                <a:effectLst/>
                <a:ea typeface="Calibri" panose="020F0502020204030204" pitchFamily="34" charset="0"/>
                <a:cs typeface="Times New Roman" panose="02020603050405020304" pitchFamily="18" charset="0"/>
              </a:rPr>
              <a:t>che l’istituto intendere perseguire</a:t>
            </a:r>
            <a:endParaRPr lang="it-IT" sz="1800" kern="100" dirty="0">
              <a:effectLst/>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02E3215C-6972-9194-3218-715A81379656}"/>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6307DAB-9DDB-F794-64EB-7B100850B628}"/>
              </a:ext>
            </a:extLst>
          </p:cNvPr>
          <p:cNvSpPr>
            <a:spLocks noGrp="1"/>
          </p:cNvSpPr>
          <p:nvPr>
            <p:ph type="dt" sz="half" idx="10"/>
          </p:nvPr>
        </p:nvSpPr>
        <p:spPr/>
        <p:txBody>
          <a:bodyPr/>
          <a:lstStyle/>
          <a:p>
            <a:fld id="{4C2DCFC0-D49F-114B-B33A-D6DF12C01143}" type="datetime1">
              <a:rPr lang="it-IT" smtClean="0"/>
              <a:t>21/06/23</a:t>
            </a:fld>
            <a:endParaRPr lang="it-IT"/>
          </a:p>
        </p:txBody>
      </p:sp>
      <p:sp>
        <p:nvSpPr>
          <p:cNvPr id="7" name="Segnaposto numero diapositiva 6">
            <a:extLst>
              <a:ext uri="{FF2B5EF4-FFF2-40B4-BE49-F238E27FC236}">
                <a16:creationId xmlns:a16="http://schemas.microsoft.com/office/drawing/2014/main" id="{FBA43E3B-42DC-CD79-D38F-E380C504DC2F}"/>
              </a:ext>
            </a:extLst>
          </p:cNvPr>
          <p:cNvSpPr>
            <a:spLocks noGrp="1"/>
          </p:cNvSpPr>
          <p:nvPr>
            <p:ph type="sldNum" sz="quarter" idx="12"/>
          </p:nvPr>
        </p:nvSpPr>
        <p:spPr/>
        <p:txBody>
          <a:bodyPr/>
          <a:lstStyle/>
          <a:p>
            <a:fld id="{2D461169-DEB1-6E45-A2CA-B6D74FF9440F}" type="slidenum">
              <a:rPr lang="it-IT" smtClean="0"/>
              <a:t>10</a:t>
            </a:fld>
            <a:endParaRPr lang="it-IT"/>
          </a:p>
        </p:txBody>
      </p:sp>
    </p:spTree>
    <p:extLst>
      <p:ext uri="{BB962C8B-B14F-4D97-AF65-F5344CB8AC3E}">
        <p14:creationId xmlns:p14="http://schemas.microsoft.com/office/powerpoint/2010/main" val="278289303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kern="0" dirty="0">
                <a:solidFill>
                  <a:schemeClr val="accent1"/>
                </a:solidFill>
                <a:ea typeface="Times New Roman" panose="02020603050405020304" pitchFamily="18" charset="0"/>
                <a:cs typeface="Times New Roman" panose="02020603050405020304" pitchFamily="18" charset="0"/>
              </a:rPr>
              <a:t>Art. </a:t>
            </a:r>
            <a:r>
              <a:rPr lang="it-IT" sz="1800" b="1" kern="0" dirty="0">
                <a:solidFill>
                  <a:schemeClr val="accent1"/>
                </a:solidFill>
                <a:effectLst/>
                <a:ea typeface="Times New Roman" panose="02020603050405020304" pitchFamily="18" charset="0"/>
                <a:cs typeface="Times New Roman" panose="02020603050405020304" pitchFamily="18" charset="0"/>
              </a:rPr>
              <a:t>35 Accesso agli atti e riservatezza</a:t>
            </a:r>
            <a:r>
              <a:rPr lang="it-IT" sz="1800" kern="0" dirty="0">
                <a:solidFill>
                  <a:srgbClr val="474747"/>
                </a:solidFill>
                <a:effectLst/>
                <a:ea typeface="Times New Roman" panose="02020603050405020304" pitchFamily="18"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marL="0" indent="0" algn="just">
              <a:buNone/>
            </a:pPr>
            <a:r>
              <a:rPr lang="it-IT" sz="1800" b="1" kern="0" dirty="0">
                <a:solidFill>
                  <a:schemeClr val="accent1"/>
                </a:solidFill>
                <a:effectLst/>
                <a:ea typeface="Times New Roman" panose="02020603050405020304" pitchFamily="18" charset="0"/>
                <a:cs typeface="Times New Roman" panose="02020603050405020304" pitchFamily="18" charset="0"/>
              </a:rPr>
              <a:t>Offerte dei concorrenti</a:t>
            </a: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p</a:t>
            </a:r>
            <a:r>
              <a:rPr lang="it-IT" sz="1800" kern="0" dirty="0">
                <a:effectLst/>
                <a:ea typeface="Times New Roman" panose="02020603050405020304" pitchFamily="18" charset="0"/>
                <a:cs typeface="Times New Roman" panose="02020603050405020304" pitchFamily="18" charset="0"/>
              </a:rPr>
              <a:t>ossono </a:t>
            </a:r>
            <a:r>
              <a:rPr lang="it-IT" sz="1800" kern="0" dirty="0">
                <a:solidFill>
                  <a:schemeClr val="accent1"/>
                </a:solidFill>
                <a:effectLst/>
                <a:ea typeface="Times New Roman" panose="02020603050405020304" pitchFamily="18" charset="0"/>
                <a:cs typeface="Times New Roman" panose="02020603050405020304" pitchFamily="18" charset="0"/>
              </a:rPr>
              <a:t>essere escluse </a:t>
            </a:r>
            <a:r>
              <a:rPr lang="it-IT" sz="1800" kern="0" dirty="0">
                <a:effectLst/>
                <a:ea typeface="Times New Roman" panose="02020603050405020304" pitchFamily="18" charset="0"/>
                <a:cs typeface="Times New Roman" panose="02020603050405020304" pitchFamily="18" charset="0"/>
              </a:rPr>
              <a:t>le informazioni dell'offerta, che secondo motivata e comprovata dichiarazione dell'offerente, </a:t>
            </a:r>
            <a:r>
              <a:rPr lang="it-IT" sz="1800" kern="0" dirty="0">
                <a:ea typeface="Times New Roman" panose="02020603050405020304" pitchFamily="18" charset="0"/>
                <a:cs typeface="Times New Roman" panose="02020603050405020304" pitchFamily="18" charset="0"/>
              </a:rPr>
              <a:t>costituiscono </a:t>
            </a:r>
            <a:r>
              <a:rPr lang="it-IT" sz="1800" kern="0" dirty="0">
                <a:solidFill>
                  <a:schemeClr val="accent1"/>
                </a:solidFill>
                <a:effectLst/>
                <a:ea typeface="Times New Roman" panose="02020603050405020304" pitchFamily="18" charset="0"/>
                <a:cs typeface="Times New Roman" panose="02020603050405020304" pitchFamily="18" charset="0"/>
              </a:rPr>
              <a:t>segreti tecnici </a:t>
            </a:r>
            <a:r>
              <a:rPr lang="it-IT" sz="1800" kern="0" dirty="0">
                <a:effectLst/>
                <a:ea typeface="Times New Roman" panose="02020603050405020304" pitchFamily="18" charset="0"/>
                <a:cs typeface="Times New Roman" panose="02020603050405020304" pitchFamily="18" charset="0"/>
              </a:rPr>
              <a:t>o </a:t>
            </a:r>
            <a:r>
              <a:rPr lang="it-IT" sz="1800" kern="0" dirty="0">
                <a:solidFill>
                  <a:schemeClr val="accent1"/>
                </a:solidFill>
                <a:effectLst/>
                <a:ea typeface="Times New Roman" panose="02020603050405020304" pitchFamily="18" charset="0"/>
                <a:cs typeface="Times New Roman" panose="02020603050405020304" pitchFamily="18" charset="0"/>
              </a:rPr>
              <a:t>commerciali</a:t>
            </a:r>
          </a:p>
          <a:p>
            <a:pPr marL="0" indent="0" algn="just">
              <a:buNone/>
            </a:pPr>
            <a:r>
              <a:rPr lang="it-IT" sz="1800" b="1" kern="100" dirty="0">
                <a:solidFill>
                  <a:schemeClr val="accent1"/>
                </a:solidFill>
                <a:ea typeface="Times New Roman" panose="02020603050405020304" pitchFamily="18" charset="0"/>
                <a:cs typeface="Times New Roman" panose="02020603050405020304" pitchFamily="18" charset="0"/>
              </a:rPr>
              <a:t>Piattaforme digitali</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in relazione all'ipotesi di secretazione di parti dell’offerta e dell’esistenza di privativa intellettuale sulle piattaforme digitali è consentito l'accesso al concorrente, se indispensabile ai fini della difesa in giudizio dei propri interessi giuridici rappresentati in relazione alla procedura di gara</a:t>
            </a:r>
            <a:endParaRPr lang="it-IT" sz="1800" kern="100" dirty="0">
              <a:effectLst/>
              <a:ea typeface="Calibri" panose="020F0502020204030204" pitchFamily="34" charset="0"/>
              <a:cs typeface="Times New Roman" panose="02020603050405020304" pitchFamily="18" charset="0"/>
            </a:endParaRPr>
          </a:p>
          <a:p>
            <a:pPr marL="0" indent="0" algn="just">
              <a:buNone/>
            </a:pPr>
            <a:endParaRPr lang="it-IT" sz="1800" dirty="0"/>
          </a:p>
          <a:p>
            <a:pPr marL="0" indent="0" algn="just">
              <a:buNone/>
            </a:pPr>
            <a:endParaRPr lang="it-IT" sz="7200"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25000" lnSpcReduction="20000"/>
          </a:bodyPr>
          <a:lstStyle/>
          <a:p>
            <a:pPr marL="0" indent="0" algn="ctr">
              <a:buNone/>
            </a:pPr>
            <a:r>
              <a:rPr lang="it-IT" sz="7200" b="1" kern="100" dirty="0">
                <a:solidFill>
                  <a:srgbClr val="FF0000"/>
                </a:solidFill>
                <a:ea typeface="Calibri" panose="020F0502020204030204" pitchFamily="34" charset="0"/>
                <a:cs typeface="Times New Roman" panose="02020603050405020304" pitchFamily="18" charset="0"/>
              </a:rPr>
              <a:t>Focus </a:t>
            </a:r>
          </a:p>
          <a:p>
            <a:pPr marL="0" indent="0" algn="just">
              <a:spcAft>
                <a:spcPts val="750"/>
              </a:spcAft>
              <a:buNone/>
            </a:pPr>
            <a:r>
              <a:rPr lang="it-IT" sz="7200" b="1" kern="0" dirty="0">
                <a:solidFill>
                  <a:srgbClr val="FF0000"/>
                </a:solidFill>
                <a:effectLst/>
                <a:ea typeface="Times New Roman" panose="02020603050405020304" pitchFamily="18" charset="0"/>
                <a:cs typeface="Times New Roman" panose="02020603050405020304" pitchFamily="18" charset="0"/>
              </a:rPr>
              <a:t>Know-how</a:t>
            </a:r>
            <a:r>
              <a:rPr lang="it-IT" sz="7200" kern="0" dirty="0">
                <a:effectLst/>
                <a:ea typeface="Times New Roman" panose="02020603050405020304" pitchFamily="18" charset="0"/>
                <a:cs typeface="Times New Roman" panose="02020603050405020304" pitchFamily="18" charset="0"/>
              </a:rPr>
              <a:t>: segreti </a:t>
            </a:r>
            <a:r>
              <a:rPr lang="it-IT" sz="7200" kern="0" dirty="0">
                <a:solidFill>
                  <a:srgbClr val="333333"/>
                </a:solidFill>
                <a:effectLst/>
                <a:ea typeface="Times New Roman" panose="02020603050405020304" pitchFamily="18" charset="0"/>
                <a:cs typeface="Times New Roman" panose="02020603050405020304" pitchFamily="18" charset="0"/>
              </a:rPr>
              <a:t>tecnici e commerciali, </a:t>
            </a:r>
            <a:r>
              <a:rPr lang="it-IT" sz="7200" i="1" kern="0" dirty="0">
                <a:solidFill>
                  <a:srgbClr val="333333"/>
                </a:solidFill>
                <a:effectLst/>
                <a:ea typeface="Times New Roman" panose="02020603050405020304" pitchFamily="18" charset="0"/>
                <a:cs typeface="Times New Roman" panose="02020603050405020304" pitchFamily="18" charset="0"/>
              </a:rPr>
              <a:t>id est </a:t>
            </a:r>
            <a:r>
              <a:rPr lang="it-IT" sz="7200" kern="0" dirty="0">
                <a:solidFill>
                  <a:srgbClr val="333333"/>
                </a:solidFill>
                <a:effectLst/>
                <a:ea typeface="Times New Roman" panose="02020603050405020304" pitchFamily="18" charset="0"/>
                <a:cs typeface="Times New Roman" panose="02020603050405020304" pitchFamily="18" charset="0"/>
              </a:rPr>
              <a:t>segreto </a:t>
            </a:r>
            <a:r>
              <a:rPr lang="it-IT" sz="7200" b="1" kern="0" dirty="0">
                <a:solidFill>
                  <a:srgbClr val="FF0000"/>
                </a:solidFill>
                <a:effectLst/>
                <a:ea typeface="Times New Roman" panose="02020603050405020304" pitchFamily="18" charset="0"/>
                <a:cs typeface="Times New Roman" panose="02020603050405020304" pitchFamily="18" charset="0"/>
              </a:rPr>
              <a:t>industriale</a:t>
            </a:r>
            <a:endParaRPr lang="it-IT" sz="7200" kern="0" dirty="0">
              <a:solidFill>
                <a:srgbClr val="333333"/>
              </a:solidFill>
              <a:effectLst/>
              <a:ea typeface="Times New Roman" panose="02020603050405020304" pitchFamily="18" charset="0"/>
              <a:cs typeface="Times New Roman" panose="02020603050405020304" pitchFamily="18" charset="0"/>
            </a:endParaRPr>
          </a:p>
          <a:p>
            <a:pPr algn="just">
              <a:spcAft>
                <a:spcPts val="750"/>
              </a:spcAft>
              <a:buFont typeface="Wingdings" pitchFamily="2" charset="2"/>
              <a:buChar char="§"/>
            </a:pPr>
            <a:r>
              <a:rPr lang="it-IT" sz="7200" kern="0" dirty="0">
                <a:solidFill>
                  <a:srgbClr val="333333"/>
                </a:solidFill>
                <a:effectLst/>
                <a:ea typeface="Times New Roman" panose="02020603050405020304" pitchFamily="18" charset="0"/>
                <a:cs typeface="Times New Roman" panose="02020603050405020304" pitchFamily="18" charset="0"/>
              </a:rPr>
              <a:t>un concetto </a:t>
            </a:r>
            <a:r>
              <a:rPr lang="it-IT" sz="7200" kern="0" dirty="0">
                <a:solidFill>
                  <a:srgbClr val="FF0000"/>
                </a:solidFill>
                <a:effectLst/>
                <a:ea typeface="Times New Roman" panose="02020603050405020304" pitchFamily="18" charset="0"/>
                <a:cs typeface="Times New Roman" panose="02020603050405020304" pitchFamily="18" charset="0"/>
              </a:rPr>
              <a:t>diverso</a:t>
            </a:r>
            <a:r>
              <a:rPr lang="it-IT" sz="7200" kern="0" dirty="0">
                <a:solidFill>
                  <a:srgbClr val="333333"/>
                </a:solidFill>
                <a:effectLst/>
                <a:ea typeface="Times New Roman" panose="02020603050405020304" pitchFamily="18" charset="0"/>
                <a:cs typeface="Times New Roman" panose="02020603050405020304" pitchFamily="18" charset="0"/>
              </a:rPr>
              <a:t> </a:t>
            </a:r>
            <a:r>
              <a:rPr lang="it-IT" sz="7200" kern="0" dirty="0">
                <a:solidFill>
                  <a:srgbClr val="FF0000"/>
                </a:solidFill>
                <a:effectLst/>
                <a:ea typeface="Times New Roman" panose="02020603050405020304" pitchFamily="18" charset="0"/>
                <a:cs typeface="Times New Roman" panose="02020603050405020304" pitchFamily="18" charset="0"/>
              </a:rPr>
              <a:t>da marchi e brevetti </a:t>
            </a:r>
            <a:r>
              <a:rPr lang="it-IT" sz="7200" kern="0" dirty="0">
                <a:solidFill>
                  <a:srgbClr val="333333"/>
                </a:solidFill>
                <a:effectLst/>
                <a:ea typeface="Times New Roman" panose="02020603050405020304" pitchFamily="18" charset="0"/>
                <a:cs typeface="Times New Roman" panose="02020603050405020304" pitchFamily="18" charset="0"/>
              </a:rPr>
              <a:t>relativi alla tutela delle attività intellettuali.</a:t>
            </a:r>
            <a:br>
              <a:rPr lang="it-IT" sz="7200" kern="0" dirty="0">
                <a:solidFill>
                  <a:srgbClr val="333333"/>
                </a:solidFill>
                <a:effectLst/>
                <a:ea typeface="Times New Roman" panose="02020603050405020304" pitchFamily="18" charset="0"/>
                <a:cs typeface="Times New Roman" panose="02020603050405020304" pitchFamily="18" charset="0"/>
              </a:rPr>
            </a:br>
            <a:r>
              <a:rPr lang="it-IT" sz="7200" kern="0" dirty="0">
                <a:solidFill>
                  <a:srgbClr val="333333"/>
                </a:solidFill>
                <a:ea typeface="Times New Roman" panose="02020603050405020304" pitchFamily="18" charset="0"/>
                <a:cs typeface="Times New Roman" panose="02020603050405020304" pitchFamily="18" charset="0"/>
              </a:rPr>
              <a:t>F</a:t>
            </a:r>
            <a:r>
              <a:rPr lang="it-IT" sz="7200" kern="0" dirty="0">
                <a:solidFill>
                  <a:srgbClr val="333333"/>
                </a:solidFill>
                <a:effectLst/>
                <a:ea typeface="Times New Roman" panose="02020603050405020304" pitchFamily="18" charset="0"/>
                <a:cs typeface="Times New Roman" panose="02020603050405020304" pitchFamily="18" charset="0"/>
              </a:rPr>
              <a:t>a riferimento alle </a:t>
            </a:r>
            <a:r>
              <a:rPr lang="it-IT" sz="7200" b="1" kern="0" dirty="0">
                <a:solidFill>
                  <a:srgbClr val="333333"/>
                </a:solidFill>
                <a:effectLst/>
                <a:ea typeface="Times New Roman" panose="02020603050405020304" pitchFamily="18" charset="0"/>
                <a:cs typeface="Times New Roman" panose="02020603050405020304" pitchFamily="18" charset="0"/>
              </a:rPr>
              <a:t>informazioni </a:t>
            </a:r>
            <a:r>
              <a:rPr lang="it-IT" sz="7200" kern="0" dirty="0">
                <a:solidFill>
                  <a:srgbClr val="333333"/>
                </a:solidFill>
                <a:effectLst/>
                <a:ea typeface="Times New Roman" panose="02020603050405020304" pitchFamily="18" charset="0"/>
                <a:cs typeface="Times New Roman" panose="02020603050405020304" pitchFamily="18" charset="0"/>
              </a:rPr>
              <a:t>dell'attività produttiva o organizzativa di un'impresa. Si parla, quindi, di segreto tecnico e commerciale quando queste informazioni</a:t>
            </a:r>
            <a:endParaRPr lang="it-IT" sz="7200" kern="100" dirty="0">
              <a:effectLst/>
              <a:ea typeface="Calibri" panose="020F0502020204030204" pitchFamily="34" charset="0"/>
              <a:cs typeface="Times New Roman" panose="02020603050405020304" pitchFamily="18" charset="0"/>
            </a:endParaRPr>
          </a:p>
          <a:p>
            <a:pPr algn="just">
              <a:spcAft>
                <a:spcPts val="750"/>
              </a:spcAft>
              <a:buFont typeface="Wingdings" pitchFamily="2" charset="2"/>
              <a:buChar char="§"/>
            </a:pPr>
            <a:r>
              <a:rPr lang="it-IT" sz="7200" kern="0" dirty="0">
                <a:solidFill>
                  <a:srgbClr val="333333"/>
                </a:solidFill>
                <a:effectLst/>
                <a:ea typeface="Times New Roman" panose="02020603050405020304" pitchFamily="18" charset="0"/>
                <a:cs typeface="Times New Roman" panose="02020603050405020304" pitchFamily="18" charset="0"/>
              </a:rPr>
              <a:t>sono </a:t>
            </a:r>
            <a:r>
              <a:rPr lang="it-IT" sz="7200" b="1" kern="0" dirty="0">
                <a:solidFill>
                  <a:srgbClr val="333333"/>
                </a:solidFill>
                <a:effectLst/>
                <a:ea typeface="Times New Roman" panose="02020603050405020304" pitchFamily="18" charset="0"/>
                <a:cs typeface="Times New Roman" panose="02020603050405020304" pitchFamily="18" charset="0"/>
              </a:rPr>
              <a:t>segrete</a:t>
            </a:r>
            <a:r>
              <a:rPr lang="it-IT" sz="7200" kern="0" dirty="0">
                <a:solidFill>
                  <a:srgbClr val="333333"/>
                </a:solidFill>
                <a:effectLst/>
                <a:ea typeface="Times New Roman" panose="02020603050405020304" pitchFamily="18" charset="0"/>
                <a:cs typeface="Times New Roman" panose="02020603050405020304" pitchFamily="18" charset="0"/>
              </a:rPr>
              <a:t>, cioè nel loro insieme, o nella precisa configurazione e combinazione dei loro elementi, </a:t>
            </a:r>
            <a:r>
              <a:rPr lang="it-IT" sz="7200" b="1" kern="0" dirty="0">
                <a:solidFill>
                  <a:srgbClr val="FF0000"/>
                </a:solidFill>
                <a:effectLst/>
                <a:ea typeface="Times New Roman" panose="02020603050405020304" pitchFamily="18" charset="0"/>
                <a:cs typeface="Times New Roman" panose="02020603050405020304" pitchFamily="18" charset="0"/>
              </a:rPr>
              <a:t>non sono generalmente note </a:t>
            </a:r>
            <a:r>
              <a:rPr lang="it-IT" sz="7200" kern="0" dirty="0">
                <a:solidFill>
                  <a:srgbClr val="333333"/>
                </a:solidFill>
                <a:effectLst/>
                <a:ea typeface="Times New Roman" panose="02020603050405020304" pitchFamily="18" charset="0"/>
                <a:cs typeface="Times New Roman" panose="02020603050405020304" pitchFamily="18" charset="0"/>
              </a:rPr>
              <a:t>o facilmente accessibili agli esperti e agli operatori del settore</a:t>
            </a:r>
            <a:endParaRPr lang="it-IT" sz="7200" kern="100" dirty="0">
              <a:effectLst/>
              <a:ea typeface="Calibri" panose="020F0502020204030204" pitchFamily="34" charset="0"/>
              <a:cs typeface="Times New Roman" panose="02020603050405020304" pitchFamily="18" charset="0"/>
            </a:endParaRPr>
          </a:p>
          <a:p>
            <a:pPr algn="just">
              <a:spcAft>
                <a:spcPts val="750"/>
              </a:spcAft>
              <a:buFont typeface="Wingdings" pitchFamily="2" charset="2"/>
              <a:buChar char="§"/>
            </a:pPr>
            <a:r>
              <a:rPr lang="it-IT" sz="7200" kern="0" dirty="0">
                <a:solidFill>
                  <a:srgbClr val="333333"/>
                </a:solidFill>
                <a:effectLst/>
                <a:ea typeface="Times New Roman" panose="02020603050405020304" pitchFamily="18" charset="0"/>
                <a:cs typeface="Times New Roman" panose="02020603050405020304" pitchFamily="18" charset="0"/>
              </a:rPr>
              <a:t>hanno </a:t>
            </a:r>
            <a:r>
              <a:rPr lang="it-IT" sz="7200" b="1" kern="0" dirty="0">
                <a:solidFill>
                  <a:srgbClr val="333333"/>
                </a:solidFill>
                <a:effectLst/>
                <a:ea typeface="Times New Roman" panose="02020603050405020304" pitchFamily="18" charset="0"/>
                <a:cs typeface="Times New Roman" panose="02020603050405020304" pitchFamily="18" charset="0"/>
              </a:rPr>
              <a:t>valore commerciale</a:t>
            </a:r>
            <a:r>
              <a:rPr lang="it-IT" sz="7200" kern="0" dirty="0">
                <a:solidFill>
                  <a:srgbClr val="333333"/>
                </a:solidFill>
                <a:effectLst/>
                <a:ea typeface="Times New Roman" panose="02020603050405020304" pitchFamily="18" charset="0"/>
                <a:cs typeface="Times New Roman" panose="02020603050405020304" pitchFamily="18" charset="0"/>
              </a:rPr>
              <a:t> in quanto segrete</a:t>
            </a:r>
            <a:endParaRPr lang="it-IT" sz="7200" kern="100" dirty="0">
              <a:ea typeface="Times New Roman" panose="02020603050405020304" pitchFamily="18" charset="0"/>
              <a:cs typeface="Times New Roman" panose="02020603050405020304" pitchFamily="18" charset="0"/>
            </a:endParaRPr>
          </a:p>
          <a:p>
            <a:pPr algn="just">
              <a:spcAft>
                <a:spcPts val="750"/>
              </a:spcAft>
              <a:buFont typeface="Wingdings" pitchFamily="2" charset="2"/>
              <a:buChar char="§"/>
            </a:pPr>
            <a:r>
              <a:rPr lang="it-IT" sz="7200" kern="0" dirty="0">
                <a:solidFill>
                  <a:srgbClr val="333333"/>
                </a:solidFill>
                <a:effectLst/>
                <a:ea typeface="Times New Roman" panose="02020603050405020304" pitchFamily="18" charset="0"/>
                <a:cs typeface="Times New Roman" panose="02020603050405020304" pitchFamily="18" charset="0"/>
              </a:rPr>
              <a:t>sono </a:t>
            </a:r>
            <a:r>
              <a:rPr lang="it-IT" sz="7200" b="1" kern="0" dirty="0">
                <a:solidFill>
                  <a:srgbClr val="333333"/>
                </a:solidFill>
                <a:effectLst/>
                <a:ea typeface="Times New Roman" panose="02020603050405020304" pitchFamily="18" charset="0"/>
                <a:cs typeface="Times New Roman" panose="02020603050405020304" pitchFamily="18" charset="0"/>
              </a:rPr>
              <a:t>sottoposte</a:t>
            </a:r>
            <a:r>
              <a:rPr lang="it-IT" sz="7200" kern="0" dirty="0">
                <a:solidFill>
                  <a:srgbClr val="333333"/>
                </a:solidFill>
                <a:effectLst/>
                <a:ea typeface="Times New Roman" panose="02020603050405020304" pitchFamily="18" charset="0"/>
                <a:cs typeface="Times New Roman" panose="02020603050405020304" pitchFamily="18" charset="0"/>
              </a:rPr>
              <a:t>, da chi ha il legittimo controllo, a </a:t>
            </a:r>
            <a:r>
              <a:rPr lang="it-IT" sz="7200" b="1" kern="0" dirty="0">
                <a:solidFill>
                  <a:srgbClr val="333333"/>
                </a:solidFill>
                <a:effectLst/>
                <a:ea typeface="Times New Roman" panose="02020603050405020304" pitchFamily="18" charset="0"/>
                <a:cs typeface="Times New Roman" panose="02020603050405020304" pitchFamily="18" charset="0"/>
              </a:rPr>
              <a:t>misure</a:t>
            </a:r>
            <a:r>
              <a:rPr lang="it-IT" sz="7200" kern="0" dirty="0">
                <a:solidFill>
                  <a:srgbClr val="333333"/>
                </a:solidFill>
                <a:effectLst/>
                <a:ea typeface="Times New Roman" panose="02020603050405020304" pitchFamily="18" charset="0"/>
                <a:cs typeface="Times New Roman" panose="02020603050405020304" pitchFamily="18" charset="0"/>
              </a:rPr>
              <a:t> ragionevolmente adeguate a mantenerle </a:t>
            </a:r>
            <a:r>
              <a:rPr lang="it-IT" sz="7200" b="1" kern="0" dirty="0">
                <a:solidFill>
                  <a:srgbClr val="333333"/>
                </a:solidFill>
                <a:effectLst/>
                <a:ea typeface="Times New Roman" panose="02020603050405020304" pitchFamily="18" charset="0"/>
                <a:cs typeface="Times New Roman" panose="02020603050405020304" pitchFamily="18" charset="0"/>
              </a:rPr>
              <a:t>segrete</a:t>
            </a:r>
            <a:r>
              <a:rPr lang="it-IT" sz="7200" b="1" kern="0" dirty="0">
                <a:solidFill>
                  <a:srgbClr val="333333"/>
                </a:solidFill>
                <a:ea typeface="Times New Roman" panose="02020603050405020304" pitchFamily="18" charset="0"/>
                <a:cs typeface="Times New Roman" panose="02020603050405020304" pitchFamily="18" charset="0"/>
              </a:rPr>
              <a:t> </a:t>
            </a:r>
            <a:r>
              <a:rPr lang="it-IT" sz="7200" kern="0" dirty="0">
                <a:solidFill>
                  <a:srgbClr val="333333"/>
                </a:solidFill>
                <a:ea typeface="Times New Roman" panose="02020603050405020304" pitchFamily="18" charset="0"/>
                <a:cs typeface="Times New Roman" panose="02020603050405020304" pitchFamily="18" charset="0"/>
              </a:rPr>
              <a:t>(es. </a:t>
            </a:r>
            <a:r>
              <a:rPr lang="it-IT" sz="7200" kern="0" dirty="0">
                <a:solidFill>
                  <a:srgbClr val="333333"/>
                </a:solidFill>
                <a:effectLst/>
                <a:ea typeface="Times New Roman" panose="02020603050405020304" pitchFamily="18" charset="0"/>
                <a:cs typeface="Times New Roman" panose="02020603050405020304" pitchFamily="18" charset="0"/>
              </a:rPr>
              <a:t>accordi di confidenzialità)</a:t>
            </a:r>
            <a:endParaRPr lang="it-IT" sz="7200" kern="100" dirty="0">
              <a:effectLst/>
              <a:ea typeface="Calibri" panose="020F0502020204030204" pitchFamily="34" charset="0"/>
              <a:cs typeface="Times New Roman" panose="02020603050405020304" pitchFamily="18" charset="0"/>
            </a:endParaRPr>
          </a:p>
          <a:p>
            <a:pPr marL="0" indent="0" algn="just">
              <a:buNone/>
            </a:pP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A958CA7F-0B32-E51D-46E1-37251ED9462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66A5AD1-6459-CFDE-362A-EA2C5A5F1BDF}"/>
              </a:ext>
            </a:extLst>
          </p:cNvPr>
          <p:cNvSpPr>
            <a:spLocks noGrp="1"/>
          </p:cNvSpPr>
          <p:nvPr>
            <p:ph type="dt" sz="half" idx="10"/>
          </p:nvPr>
        </p:nvSpPr>
        <p:spPr/>
        <p:txBody>
          <a:bodyPr/>
          <a:lstStyle/>
          <a:p>
            <a:fld id="{2ACBE525-140C-744C-8BB3-90ABBA72BC3F}" type="datetime1">
              <a:rPr lang="it-IT" smtClean="0"/>
              <a:t>21/06/23</a:t>
            </a:fld>
            <a:endParaRPr lang="it-IT"/>
          </a:p>
        </p:txBody>
      </p:sp>
      <p:sp>
        <p:nvSpPr>
          <p:cNvPr id="7" name="Segnaposto numero diapositiva 6">
            <a:extLst>
              <a:ext uri="{FF2B5EF4-FFF2-40B4-BE49-F238E27FC236}">
                <a16:creationId xmlns:a16="http://schemas.microsoft.com/office/drawing/2014/main" id="{D0251D54-E02D-1F32-37A8-2FE86C94ACAF}"/>
              </a:ext>
            </a:extLst>
          </p:cNvPr>
          <p:cNvSpPr>
            <a:spLocks noGrp="1"/>
          </p:cNvSpPr>
          <p:nvPr>
            <p:ph type="sldNum" sz="quarter" idx="12"/>
          </p:nvPr>
        </p:nvSpPr>
        <p:spPr/>
        <p:txBody>
          <a:bodyPr/>
          <a:lstStyle/>
          <a:p>
            <a:fld id="{2D461169-DEB1-6E45-A2CA-B6D74FF9440F}" type="slidenum">
              <a:rPr lang="it-IT" smtClean="0"/>
              <a:t>11</a:t>
            </a:fld>
            <a:endParaRPr lang="it-IT"/>
          </a:p>
        </p:txBody>
      </p:sp>
    </p:spTree>
    <p:extLst>
      <p:ext uri="{BB962C8B-B14F-4D97-AF65-F5344CB8AC3E}">
        <p14:creationId xmlns:p14="http://schemas.microsoft.com/office/powerpoint/2010/main" val="3923834724"/>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92500" lnSpcReduction="20000"/>
          </a:bodyPr>
          <a:lstStyle/>
          <a:p>
            <a:pPr marL="0" indent="0" algn="just">
              <a:buNone/>
            </a:pPr>
            <a:r>
              <a:rPr lang="it-IT" sz="1900" b="1" kern="0" dirty="0">
                <a:solidFill>
                  <a:schemeClr val="accent1"/>
                </a:solidFill>
                <a:ea typeface="Times New Roman" panose="02020603050405020304" pitchFamily="18" charset="0"/>
                <a:cs typeface="Times New Roman" panose="02020603050405020304" pitchFamily="18" charset="0"/>
              </a:rPr>
              <a:t>Art. </a:t>
            </a:r>
            <a:r>
              <a:rPr lang="it-IT" sz="1900" b="1" kern="0" dirty="0">
                <a:solidFill>
                  <a:schemeClr val="accent1"/>
                </a:solidFill>
                <a:effectLst/>
                <a:ea typeface="Times New Roman" panose="02020603050405020304" pitchFamily="18" charset="0"/>
                <a:cs typeface="Times New Roman" panose="02020603050405020304" pitchFamily="18" charset="0"/>
              </a:rPr>
              <a:t>35 Accesso agli atti e riservatezza</a:t>
            </a:r>
            <a:r>
              <a:rPr lang="it-IT" sz="1900" kern="0" dirty="0">
                <a:solidFill>
                  <a:srgbClr val="474747"/>
                </a:solidFill>
                <a:effectLst/>
                <a:ea typeface="Times New Roman" panose="02020603050405020304" pitchFamily="18" charset="0"/>
                <a:cs typeface="Times New Roman" panose="02020603050405020304" pitchFamily="18" charset="0"/>
              </a:rPr>
              <a:t> </a:t>
            </a:r>
            <a:endParaRPr lang="it-IT" sz="1900" kern="100" dirty="0">
              <a:effectLst/>
              <a:ea typeface="Calibri" panose="020F0502020204030204" pitchFamily="34" charset="0"/>
              <a:cs typeface="Times New Roman" panose="02020603050405020304" pitchFamily="18" charset="0"/>
            </a:endParaRPr>
          </a:p>
          <a:p>
            <a:pPr marL="0" indent="0" algn="just">
              <a:buNone/>
            </a:pPr>
            <a:r>
              <a:rPr lang="it-IT" sz="1900" b="1" kern="0" dirty="0">
                <a:solidFill>
                  <a:srgbClr val="0070C0"/>
                </a:solidFill>
                <a:effectLst/>
                <a:ea typeface="Times New Roman" panose="02020603050405020304" pitchFamily="18" charset="0"/>
                <a:cs typeface="Times New Roman" panose="02020603050405020304" pitchFamily="18" charset="0"/>
              </a:rPr>
              <a:t>Tipo di accesso (comma 5)</a:t>
            </a:r>
          </a:p>
          <a:p>
            <a:pPr algn="just">
              <a:buFont typeface="Wingdings" pitchFamily="2" charset="2"/>
              <a:buChar char="§"/>
            </a:pPr>
            <a:r>
              <a:rPr lang="it-IT" sz="1900" kern="0" dirty="0">
                <a:effectLst/>
                <a:ea typeface="Times New Roman" panose="02020603050405020304" pitchFamily="18" charset="0"/>
                <a:cs typeface="Times New Roman" panose="02020603050405020304" pitchFamily="18" charset="0"/>
              </a:rPr>
              <a:t>ribadisce l’istituto</a:t>
            </a:r>
            <a:r>
              <a:rPr lang="it-IT" sz="1900" kern="0" dirty="0">
                <a:ea typeface="Times New Roman" panose="02020603050405020304" pitchFamily="18" charset="0"/>
                <a:cs typeface="Times New Roman" panose="02020603050405020304" pitchFamily="18" charset="0"/>
              </a:rPr>
              <a:t>, già presente nel codice precedente, del c.d. «accesso difensivo»</a:t>
            </a:r>
          </a:p>
          <a:p>
            <a:pPr algn="just">
              <a:buFont typeface="Wingdings" pitchFamily="2" charset="2"/>
              <a:buChar char="§"/>
            </a:pPr>
            <a:r>
              <a:rPr lang="it-IT" sz="1900" kern="0" dirty="0">
                <a:ea typeface="Times New Roman" panose="02020603050405020304" pitchFamily="18" charset="0"/>
                <a:cs typeface="Times New Roman" panose="02020603050405020304" pitchFamily="18" charset="0"/>
              </a:rPr>
              <a:t>segreti tecnici ed industriali sono recessivi a fronte della tutela dell’interesse all’azione del concorrente</a:t>
            </a:r>
          </a:p>
          <a:p>
            <a:pPr algn="just">
              <a:buFont typeface="Wingdings" pitchFamily="2" charset="2"/>
              <a:buChar char="§"/>
            </a:pPr>
            <a:r>
              <a:rPr lang="it-IT" sz="1900" kern="0" dirty="0">
                <a:ea typeface="Times New Roman" panose="02020603050405020304" pitchFamily="18" charset="0"/>
                <a:cs typeface="Times New Roman" panose="02020603050405020304" pitchFamily="18" charset="0"/>
              </a:rPr>
              <a:t>i </a:t>
            </a:r>
            <a:r>
              <a:rPr lang="it-IT" sz="1900" kern="0" dirty="0">
                <a:effectLst/>
                <a:ea typeface="Times New Roman" panose="02020603050405020304" pitchFamily="18" charset="0"/>
                <a:cs typeface="Times New Roman" panose="02020603050405020304" pitchFamily="18" charset="0"/>
              </a:rPr>
              <a:t>due interessi di pari grado devono subire un bilanci</a:t>
            </a:r>
            <a:r>
              <a:rPr lang="it-IT" sz="1900" kern="0" dirty="0">
                <a:ea typeface="Times New Roman" panose="02020603050405020304" pitchFamily="18" charset="0"/>
                <a:cs typeface="Times New Roman" panose="02020603050405020304" pitchFamily="18" charset="0"/>
              </a:rPr>
              <a:t>amento da parte del Giudice del caso concreto</a:t>
            </a:r>
          </a:p>
          <a:p>
            <a:pPr algn="just">
              <a:buFont typeface="Wingdings" pitchFamily="2" charset="2"/>
              <a:buChar char="§"/>
            </a:pPr>
            <a:r>
              <a:rPr lang="it-IT" sz="1900" kern="0" dirty="0">
                <a:ea typeface="Times New Roman" panose="02020603050405020304" pitchFamily="18" charset="0"/>
                <a:cs typeface="Times New Roman" panose="02020603050405020304" pitchFamily="18" charset="0"/>
              </a:rPr>
              <a:t>l</a:t>
            </a:r>
            <a:r>
              <a:rPr lang="it-IT" sz="1900" kern="0" dirty="0">
                <a:effectLst/>
                <a:ea typeface="Times New Roman" panose="02020603050405020304" pitchFamily="18" charset="0"/>
                <a:cs typeface="Times New Roman" panose="02020603050405020304" pitchFamily="18" charset="0"/>
              </a:rPr>
              <a:t>a richiesta di ostensione non deve essere esplorativa</a:t>
            </a:r>
          </a:p>
          <a:p>
            <a:pPr algn="just">
              <a:buFont typeface="Wingdings" pitchFamily="2" charset="2"/>
              <a:buChar char="§"/>
            </a:pPr>
            <a:r>
              <a:rPr lang="it-IT" sz="1900" kern="0" dirty="0">
                <a:ea typeface="Times New Roman" panose="02020603050405020304" pitchFamily="18" charset="0"/>
                <a:cs typeface="Times New Roman" panose="02020603050405020304" pitchFamily="18" charset="0"/>
              </a:rPr>
              <a:t>la richiesta deve essere strettamente strumentale alle censure svolte in giudizio</a:t>
            </a:r>
            <a:endParaRPr lang="it-IT" sz="1900" kern="0" dirty="0">
              <a:effectLst/>
              <a:ea typeface="Times New Roman" panose="02020603050405020304" pitchFamily="18" charset="0"/>
              <a:cs typeface="Times New Roman" panose="02020603050405020304" pitchFamily="18" charset="0"/>
            </a:endParaRPr>
          </a:p>
          <a:p>
            <a:pPr marL="0" indent="0" algn="just">
              <a:buNone/>
            </a:pPr>
            <a:endParaRPr lang="it-IT" sz="2100" dirty="0"/>
          </a:p>
          <a:p>
            <a:pPr marL="0" indent="0" algn="just">
              <a:buNone/>
            </a:pPr>
            <a:endParaRPr lang="it-IT" sz="2100"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92500" lnSpcReduction="20000"/>
          </a:bodyPr>
          <a:lstStyle/>
          <a:p>
            <a:pPr marL="0" indent="0" algn="ctr">
              <a:buNone/>
            </a:pPr>
            <a:r>
              <a:rPr lang="it-IT" sz="1900" b="1" kern="100" dirty="0">
                <a:solidFill>
                  <a:srgbClr val="FF0000"/>
                </a:solidFill>
                <a:ea typeface="Calibri" panose="020F0502020204030204" pitchFamily="34" charset="0"/>
                <a:cs typeface="Times New Roman" panose="02020603050405020304" pitchFamily="18" charset="0"/>
              </a:rPr>
              <a:t>Focus </a:t>
            </a:r>
          </a:p>
          <a:p>
            <a:pPr marL="0" indent="0" algn="just">
              <a:buNone/>
            </a:pPr>
            <a:r>
              <a:rPr lang="it-IT" sz="1900" b="1" kern="100" dirty="0">
                <a:solidFill>
                  <a:srgbClr val="FF0000"/>
                </a:solidFill>
                <a:effectLst/>
                <a:ea typeface="Calibri" panose="020F0502020204030204" pitchFamily="34" charset="0"/>
                <a:cs typeface="Times New Roman" panose="02020603050405020304" pitchFamily="18" charset="0"/>
              </a:rPr>
              <a:t>Giurisprudenza</a:t>
            </a:r>
            <a:endParaRPr lang="it-IT" sz="1900" kern="0" dirty="0">
              <a:effectLst/>
              <a:ea typeface="Calibri" panose="020F0502020204030204" pitchFamily="34" charset="0"/>
              <a:cs typeface="Times New Roman" panose="02020603050405020304" pitchFamily="18" charset="0"/>
            </a:endParaRPr>
          </a:p>
          <a:p>
            <a:pPr algn="just"/>
            <a:r>
              <a:rPr lang="it-IT" sz="1900" i="1" kern="0" dirty="0">
                <a:effectLst/>
                <a:ea typeface="Calibri" panose="020F0502020204030204" pitchFamily="34" charset="0"/>
                <a:cs typeface="Times New Roman" panose="02020603050405020304" pitchFamily="18" charset="0"/>
              </a:rPr>
              <a:t>«la ratio ... consiste nell’escludere dall’accesso quella parte dell’offerta afferente al know </a:t>
            </a:r>
            <a:r>
              <a:rPr lang="it-IT" sz="1900" i="1" kern="0" dirty="0" err="1">
                <a:effectLst/>
                <a:ea typeface="Calibri" panose="020F0502020204030204" pitchFamily="34" charset="0"/>
                <a:cs typeface="Times New Roman" panose="02020603050405020304" pitchFamily="18" charset="0"/>
              </a:rPr>
              <a:t>how</a:t>
            </a:r>
            <a:r>
              <a:rPr lang="it-IT" sz="1900" i="1" kern="0" dirty="0">
                <a:effectLst/>
                <a:ea typeface="Calibri" panose="020F0502020204030204" pitchFamily="34" charset="0"/>
                <a:cs typeface="Times New Roman" panose="02020603050405020304" pitchFamily="18" charset="0"/>
              </a:rPr>
              <a:t>, vale a dire l’insieme del “saper fare” … che gli consente … di essere competitivo; quel che occorre evitare è un uso emulativo del diritto di accesso finalizzato unicamente a giovarsi di specifiche conoscenze industriali o commerciali acquisite e detenute da altri</a:t>
            </a:r>
            <a:r>
              <a:rPr lang="it-IT" sz="1900" kern="0" dirty="0">
                <a:effectLst/>
                <a:ea typeface="Calibri" panose="020F0502020204030204" pitchFamily="34" charset="0"/>
                <a:cs typeface="Times New Roman" panose="02020603050405020304" pitchFamily="18" charset="0"/>
              </a:rPr>
              <a:t>» (</a:t>
            </a:r>
            <a:r>
              <a:rPr lang="it-IT" sz="1900" b="1" kern="0" dirty="0">
                <a:solidFill>
                  <a:srgbClr val="FF0000"/>
                </a:solidFill>
                <a:effectLst/>
                <a:ea typeface="Calibri" panose="020F0502020204030204" pitchFamily="34" charset="0"/>
                <a:cs typeface="Times New Roman" panose="02020603050405020304" pitchFamily="18" charset="0"/>
              </a:rPr>
              <a:t>Cons. Stato, 6463/2020</a:t>
            </a:r>
            <a:r>
              <a:rPr lang="it-IT" sz="1900" kern="0" dirty="0">
                <a:effectLst/>
                <a:ea typeface="Calibri" panose="020F0502020204030204" pitchFamily="34" charset="0"/>
                <a:cs typeface="Times New Roman" panose="02020603050405020304" pitchFamily="18" charset="0"/>
              </a:rPr>
              <a:t>)</a:t>
            </a:r>
          </a:p>
          <a:p>
            <a:pPr algn="just"/>
            <a:r>
              <a:rPr lang="it-IT" sz="1900" i="1" dirty="0">
                <a:effectLst/>
              </a:rPr>
              <a:t>«deve escludersi che sia sufficiente fare generico riferimento a non meglio precisate esigenze probatorie e difensive, siano esse riferite a un processo già pendente oppure ancora instaurando, laddove l’ostensione dovrà comunque passare attraverso un rigoroso e</a:t>
            </a:r>
            <a:r>
              <a:rPr lang="it-IT" sz="1900" i="1" dirty="0"/>
              <a:t> </a:t>
            </a:r>
            <a:r>
              <a:rPr lang="it-IT" sz="1900" i="1" dirty="0">
                <a:effectLst/>
              </a:rPr>
              <a:t>motivato vaglio sul nesso di strumentalità necessaria tra la documentazione richiesta e la situazione finale che l’istante intende curare o tutelare» </a:t>
            </a:r>
            <a:r>
              <a:rPr lang="it-IT" sz="1900" dirty="0">
                <a:effectLst/>
              </a:rPr>
              <a:t>(</a:t>
            </a:r>
            <a:r>
              <a:rPr lang="it-IT" sz="1900" b="1" dirty="0">
                <a:solidFill>
                  <a:srgbClr val="FF0000"/>
                </a:solidFill>
                <a:effectLst/>
              </a:rPr>
              <a:t>Ad. Pl. n. 4/2021</a:t>
            </a:r>
            <a:r>
              <a:rPr lang="it-IT" sz="1900" dirty="0">
                <a:effectLst/>
              </a:rPr>
              <a:t>)</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428DB7A5-3178-54E7-5CEF-4A609E7546E4}"/>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0EC0F764-0CD2-96AC-01D7-55382B12239C}"/>
              </a:ext>
            </a:extLst>
          </p:cNvPr>
          <p:cNvSpPr>
            <a:spLocks noGrp="1"/>
          </p:cNvSpPr>
          <p:nvPr>
            <p:ph type="dt" sz="half" idx="10"/>
          </p:nvPr>
        </p:nvSpPr>
        <p:spPr/>
        <p:txBody>
          <a:bodyPr/>
          <a:lstStyle/>
          <a:p>
            <a:fld id="{4E9C1F90-F93C-804A-AC31-8927D0918A5B}" type="datetime1">
              <a:rPr lang="it-IT" smtClean="0"/>
              <a:t>21/06/23</a:t>
            </a:fld>
            <a:endParaRPr lang="it-IT"/>
          </a:p>
        </p:txBody>
      </p:sp>
      <p:sp>
        <p:nvSpPr>
          <p:cNvPr id="7" name="Segnaposto numero diapositiva 6">
            <a:extLst>
              <a:ext uri="{FF2B5EF4-FFF2-40B4-BE49-F238E27FC236}">
                <a16:creationId xmlns:a16="http://schemas.microsoft.com/office/drawing/2014/main" id="{50174026-CE77-4903-497B-CDF3E17DC238}"/>
              </a:ext>
            </a:extLst>
          </p:cNvPr>
          <p:cNvSpPr>
            <a:spLocks noGrp="1"/>
          </p:cNvSpPr>
          <p:nvPr>
            <p:ph type="sldNum" sz="quarter" idx="12"/>
          </p:nvPr>
        </p:nvSpPr>
        <p:spPr/>
        <p:txBody>
          <a:bodyPr/>
          <a:lstStyle/>
          <a:p>
            <a:fld id="{2D461169-DEB1-6E45-A2CA-B6D74FF9440F}" type="slidenum">
              <a:rPr lang="it-IT" smtClean="0"/>
              <a:t>12</a:t>
            </a:fld>
            <a:endParaRPr lang="it-IT"/>
          </a:p>
        </p:txBody>
      </p:sp>
    </p:spTree>
    <p:extLst>
      <p:ext uri="{BB962C8B-B14F-4D97-AF65-F5344CB8AC3E}">
        <p14:creationId xmlns:p14="http://schemas.microsoft.com/office/powerpoint/2010/main" val="198311764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lnSpcReduction="10000"/>
          </a:bodyPr>
          <a:lstStyle/>
          <a:p>
            <a:pPr marL="0" indent="0" algn="just">
              <a:buNone/>
            </a:pPr>
            <a:r>
              <a:rPr lang="it-IT" sz="1800" b="1" dirty="0">
                <a:solidFill>
                  <a:srgbClr val="0070C0"/>
                </a:solidFill>
              </a:rPr>
              <a:t>Art. 36 Norme e procedimenti processuali in tema di accesso.</a:t>
            </a:r>
          </a:p>
          <a:p>
            <a:pPr marL="0" indent="0" algn="just">
              <a:buNone/>
            </a:pPr>
            <a:r>
              <a:rPr lang="it-IT" sz="1800" b="1" kern="0" dirty="0">
                <a:solidFill>
                  <a:srgbClr val="0070C0"/>
                </a:solidFill>
                <a:effectLst/>
                <a:ea typeface="Times New Roman" panose="02020603050405020304" pitchFamily="18" charset="0"/>
                <a:cs typeface="Times New Roman" panose="02020603050405020304" pitchFamily="18" charset="0"/>
              </a:rPr>
              <a:t>Norme sostanziali</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l'offerta dell’aggiudicatario i verbali di </a:t>
            </a:r>
            <a:r>
              <a:rPr lang="it-IT" sz="1800" b="1" kern="0" dirty="0">
                <a:effectLst/>
                <a:ea typeface="Times New Roman" panose="02020603050405020304" pitchFamily="18" charset="0"/>
                <a:cs typeface="Times New Roman" panose="02020603050405020304" pitchFamily="18" charset="0"/>
              </a:rPr>
              <a:t>gara e gli atti, i dati e le informazioni presupposti sono resi disponibili attraverso la piattaforma </a:t>
            </a:r>
            <a:r>
              <a:rPr lang="it-IT" sz="1800" kern="0" dirty="0">
                <a:effectLst/>
                <a:ea typeface="Times New Roman" panose="02020603050405020304" pitchFamily="18" charset="0"/>
                <a:cs typeface="Times New Roman" panose="02020603050405020304" pitchFamily="18" charset="0"/>
              </a:rPr>
              <a:t>di approvvigionamento digitale (art. 25 CCP) a tutti i </a:t>
            </a:r>
            <a:r>
              <a:rPr lang="it-IT" sz="1800" b="1" kern="0" dirty="0">
                <a:effectLst/>
                <a:ea typeface="Times New Roman" panose="02020603050405020304" pitchFamily="18" charset="0"/>
                <a:cs typeface="Times New Roman" panose="02020603050405020304" pitchFamily="18" charset="0"/>
              </a:rPr>
              <a:t>candidati non esclusi </a:t>
            </a:r>
            <a:r>
              <a:rPr lang="it-IT" sz="1800" kern="0" dirty="0">
                <a:effectLst/>
                <a:ea typeface="Times New Roman" panose="02020603050405020304" pitchFamily="18" charset="0"/>
                <a:cs typeface="Times New Roman" panose="02020603050405020304" pitchFamily="18" charset="0"/>
              </a:rPr>
              <a:t>contestualmente alla comunicazione digitale dell'aggiudicazione ai sensi dell'articolo 90</a:t>
            </a:r>
            <a:endParaRPr lang="it-IT" sz="1800" kern="100" dirty="0">
              <a:effectLst/>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a</a:t>
            </a:r>
            <a:r>
              <a:rPr lang="it-IT" sz="1800" kern="0" dirty="0">
                <a:effectLst/>
                <a:ea typeface="Times New Roman" panose="02020603050405020304" pitchFamily="18" charset="0"/>
                <a:cs typeface="Times New Roman" panose="02020603050405020304" pitchFamily="18" charset="0"/>
              </a:rPr>
              <a:t>gli operatori economici nei primi </a:t>
            </a:r>
            <a:r>
              <a:rPr lang="it-IT" sz="1800" b="1" kern="0" dirty="0">
                <a:effectLst/>
                <a:ea typeface="Times New Roman" panose="02020603050405020304" pitchFamily="18" charset="0"/>
                <a:cs typeface="Times New Roman" panose="02020603050405020304" pitchFamily="18" charset="0"/>
              </a:rPr>
              <a:t>cinque posti </a:t>
            </a:r>
            <a:r>
              <a:rPr lang="it-IT" sz="1800" kern="0" dirty="0">
                <a:effectLst/>
                <a:ea typeface="Times New Roman" panose="02020603050405020304" pitchFamily="18" charset="0"/>
                <a:cs typeface="Times New Roman" panose="02020603050405020304" pitchFamily="18" charset="0"/>
              </a:rPr>
              <a:t>in graduatoria sono resi reciprocamente disponibili tutti gli atti, comprese le offerte </a:t>
            </a: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n</a:t>
            </a:r>
            <a:r>
              <a:rPr lang="it-IT" sz="1800" kern="0" dirty="0">
                <a:effectLst/>
                <a:ea typeface="Times New Roman" panose="02020603050405020304" pitchFamily="18" charset="0"/>
                <a:cs typeface="Times New Roman" panose="02020603050405020304" pitchFamily="18" charset="0"/>
              </a:rPr>
              <a:t>ella </a:t>
            </a:r>
            <a:r>
              <a:rPr lang="it-IT" sz="1800" b="1" kern="0" dirty="0">
                <a:effectLst/>
                <a:ea typeface="Times New Roman" panose="02020603050405020304" pitchFamily="18" charset="0"/>
                <a:cs typeface="Times New Roman" panose="02020603050405020304" pitchFamily="18" charset="0"/>
              </a:rPr>
              <a:t>comunicazione dell'aggiudicazione</a:t>
            </a:r>
            <a:r>
              <a:rPr lang="it-IT" sz="1800" kern="0" dirty="0">
                <a:effectLst/>
                <a:ea typeface="Times New Roman" panose="02020603050405020304" pitchFamily="18" charset="0"/>
                <a:cs typeface="Times New Roman" panose="02020603050405020304" pitchFamily="18" charset="0"/>
              </a:rPr>
              <a:t>, la SA dà anche atto delle decisioni assunte sulle eventuali richieste di oscuramento di parti delle offerte di cui ai commi, indicate dagli operatori ai sensi dell'articolo 35.</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lnSpcReduction="10000"/>
          </a:bodyPr>
          <a:lstStyle/>
          <a:p>
            <a:pPr marL="0" indent="0" algn="ctr">
              <a:buNone/>
            </a:pPr>
            <a:r>
              <a:rPr lang="it-IT" sz="1800" b="1" kern="100" dirty="0">
                <a:solidFill>
                  <a:srgbClr val="FF0000"/>
                </a:solidFill>
                <a:ea typeface="Times New Roman" panose="02020603050405020304" pitchFamily="18" charset="0"/>
                <a:cs typeface="Times New Roman" panose="02020603050405020304" pitchFamily="18" charset="0"/>
              </a:rPr>
              <a:t>Focus</a:t>
            </a:r>
          </a:p>
          <a:p>
            <a:pPr marL="0" indent="0" algn="just">
              <a:buNone/>
            </a:pPr>
            <a:r>
              <a:rPr lang="it-IT" sz="1800" b="1" kern="100" dirty="0">
                <a:solidFill>
                  <a:srgbClr val="FF0000"/>
                </a:solidFill>
                <a:ea typeface="Times New Roman" panose="02020603050405020304" pitchFamily="18" charset="0"/>
                <a:cs typeface="Times New Roman" panose="02020603050405020304" pitchFamily="18" charset="0"/>
              </a:rPr>
              <a:t>Termine per l’ostensione</a:t>
            </a:r>
          </a:p>
          <a:p>
            <a:pPr algn="just">
              <a:buFont typeface="Wingdings" pitchFamily="2" charset="2"/>
              <a:buChar char="§"/>
            </a:pPr>
            <a:r>
              <a:rPr lang="it-IT" sz="1800" kern="100" dirty="0">
                <a:ea typeface="Times New Roman" panose="02020603050405020304" pitchFamily="18" charset="0"/>
                <a:cs typeface="Times New Roman" panose="02020603050405020304" pitchFamily="18" charset="0"/>
              </a:rPr>
              <a:t>se la SA ritiene </a:t>
            </a:r>
            <a:r>
              <a:rPr lang="it-IT" sz="1800" kern="0" dirty="0">
                <a:effectLst/>
                <a:ea typeface="Times New Roman" panose="02020603050405020304" pitchFamily="18" charset="0"/>
                <a:cs typeface="Times New Roman" panose="02020603050405020304" pitchFamily="18" charset="0"/>
              </a:rPr>
              <a:t>insussistenti le ragioni di segretezza indicate dall'offerente, l'ostensione non è consentita prima del decorso del termine di impugnazione</a:t>
            </a:r>
          </a:p>
          <a:p>
            <a:pPr marL="0" indent="0" algn="just">
              <a:buNone/>
            </a:pPr>
            <a:endParaRPr lang="it-IT" sz="1800" kern="0" dirty="0">
              <a:solidFill>
                <a:srgbClr val="474747"/>
              </a:solidFill>
              <a:ea typeface="Times New Roman" panose="02020603050405020304" pitchFamily="18" charset="0"/>
              <a:cs typeface="Times New Roman" panose="02020603050405020304" pitchFamily="18" charset="0"/>
            </a:endParaRPr>
          </a:p>
          <a:p>
            <a:pPr marL="0" indent="0" algn="just">
              <a:buNone/>
            </a:pPr>
            <a:r>
              <a:rPr lang="it-IT" sz="1800" b="1" kern="0" dirty="0">
                <a:solidFill>
                  <a:srgbClr val="FF0000"/>
                </a:solidFill>
                <a:ea typeface="Times New Roman" panose="02020603050405020304" pitchFamily="18" charset="0"/>
                <a:cs typeface="Times New Roman" panose="02020603050405020304" pitchFamily="18" charset="0"/>
              </a:rPr>
              <a:t>Sanzione</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qualora vi siano reiterati rigetti di istanze di oscuramento, la SA può inoltrare richiesta ad ANAC per  l’applicazione </a:t>
            </a:r>
            <a:r>
              <a:rPr lang="it-IT" sz="1800" kern="0" dirty="0">
                <a:ea typeface="Times New Roman" panose="02020603050405020304" pitchFamily="18" charset="0"/>
                <a:cs typeface="Times New Roman" panose="02020603050405020304" pitchFamily="18" charset="0"/>
              </a:rPr>
              <a:t>della sanzione di cui all’art. 222 CCP (L. 689/1981 min. 500 euro – max 5.000)</a:t>
            </a:r>
          </a:p>
          <a:p>
            <a:pPr marL="0" indent="0" algn="just">
              <a:buNone/>
            </a:pPr>
            <a:r>
              <a:rPr lang="it-IT" sz="1800" b="1" kern="0" dirty="0">
                <a:solidFill>
                  <a:srgbClr val="FF0000"/>
                </a:solidFill>
                <a:effectLst/>
                <a:ea typeface="Calibri" panose="020F0502020204030204" pitchFamily="34" charset="0"/>
                <a:cs typeface="Times New Roman" panose="02020603050405020304" pitchFamily="18" charset="0"/>
              </a:rPr>
              <a:t>Finalità</a:t>
            </a:r>
            <a:endParaRPr lang="it-IT" sz="1800" b="1" kern="100" dirty="0">
              <a:solidFill>
                <a:srgbClr val="FF0000"/>
              </a:solidFill>
              <a:effectLst/>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Concentrazione delle questioni di </a:t>
            </a:r>
            <a:r>
              <a:rPr lang="it-IT" sz="1800" kern="100" dirty="0">
                <a:ea typeface="Calibri" panose="020F0502020204030204" pitchFamily="34" charset="0"/>
                <a:cs typeface="Times New Roman" panose="02020603050405020304" pitchFamily="18" charset="0"/>
              </a:rPr>
              <a:t>«</a:t>
            </a:r>
            <a:r>
              <a:rPr lang="it-IT" sz="1800" kern="100" dirty="0">
                <a:effectLst/>
                <a:ea typeface="Calibri" panose="020F0502020204030204" pitchFamily="34" charset="0"/>
                <a:cs typeface="Times New Roman" panose="02020603050405020304" pitchFamily="18" charset="0"/>
              </a:rPr>
              <a:t>accesso» ad una fase precedente il contenzioso</a:t>
            </a:r>
          </a:p>
        </p:txBody>
      </p:sp>
      <p:sp>
        <p:nvSpPr>
          <p:cNvPr id="2" name="Segnaposto piè di pagina 1">
            <a:extLst>
              <a:ext uri="{FF2B5EF4-FFF2-40B4-BE49-F238E27FC236}">
                <a16:creationId xmlns:a16="http://schemas.microsoft.com/office/drawing/2014/main" id="{CE96AB4A-96D6-D9E5-B58B-FFA739CDBAD9}"/>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51B9DEF8-9829-948C-54DD-44D2388A213C}"/>
              </a:ext>
            </a:extLst>
          </p:cNvPr>
          <p:cNvSpPr>
            <a:spLocks noGrp="1"/>
          </p:cNvSpPr>
          <p:nvPr>
            <p:ph type="dt" sz="half" idx="10"/>
          </p:nvPr>
        </p:nvSpPr>
        <p:spPr/>
        <p:txBody>
          <a:bodyPr/>
          <a:lstStyle/>
          <a:p>
            <a:fld id="{98AF08FC-ACA8-6843-BCCC-F690A38E9FDA}" type="datetime1">
              <a:rPr lang="it-IT" smtClean="0"/>
              <a:t>21/06/23</a:t>
            </a:fld>
            <a:endParaRPr lang="it-IT"/>
          </a:p>
        </p:txBody>
      </p:sp>
      <p:sp>
        <p:nvSpPr>
          <p:cNvPr id="7" name="Segnaposto numero diapositiva 6">
            <a:extLst>
              <a:ext uri="{FF2B5EF4-FFF2-40B4-BE49-F238E27FC236}">
                <a16:creationId xmlns:a16="http://schemas.microsoft.com/office/drawing/2014/main" id="{F52F5407-6376-EA5D-8C04-55DF13A3FEA7}"/>
              </a:ext>
            </a:extLst>
          </p:cNvPr>
          <p:cNvSpPr>
            <a:spLocks noGrp="1"/>
          </p:cNvSpPr>
          <p:nvPr>
            <p:ph type="sldNum" sz="quarter" idx="12"/>
          </p:nvPr>
        </p:nvSpPr>
        <p:spPr/>
        <p:txBody>
          <a:bodyPr/>
          <a:lstStyle/>
          <a:p>
            <a:fld id="{2D461169-DEB1-6E45-A2CA-B6D74FF9440F}" type="slidenum">
              <a:rPr lang="it-IT" smtClean="0"/>
              <a:t>13</a:t>
            </a:fld>
            <a:endParaRPr lang="it-IT"/>
          </a:p>
        </p:txBody>
      </p:sp>
    </p:spTree>
    <p:extLst>
      <p:ext uri="{BB962C8B-B14F-4D97-AF65-F5344CB8AC3E}">
        <p14:creationId xmlns:p14="http://schemas.microsoft.com/office/powerpoint/2010/main" val="338761544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rPr>
              <a:t>Art. 36 Norme e procedimenti processuali in tema di accesso.</a:t>
            </a:r>
          </a:p>
          <a:p>
            <a:pPr marL="0" indent="0" algn="just">
              <a:buNone/>
            </a:pPr>
            <a:r>
              <a:rPr lang="it-IT" sz="1800" b="1" dirty="0">
                <a:solidFill>
                  <a:schemeClr val="accent1"/>
                </a:solidFill>
              </a:rPr>
              <a:t>Norme processuali</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le decisioni in materia di oscuramento sono impugnabili </a:t>
            </a:r>
            <a:r>
              <a:rPr lang="it-IT" sz="1800" b="1" kern="0" dirty="0">
                <a:effectLst/>
                <a:ea typeface="Times New Roman" panose="02020603050405020304" pitchFamily="18" charset="0"/>
                <a:cs typeface="Times New Roman" panose="02020603050405020304" pitchFamily="18" charset="0"/>
              </a:rPr>
              <a:t>ex art. 116 CPA </a:t>
            </a:r>
            <a:r>
              <a:rPr lang="it-IT" sz="1800" kern="0" dirty="0">
                <a:effectLst/>
                <a:ea typeface="Times New Roman" panose="02020603050405020304" pitchFamily="18" charset="0"/>
                <a:cs typeface="Times New Roman" panose="02020603050405020304" pitchFamily="18" charset="0"/>
              </a:rPr>
              <a:t>con ricorso notificato e depositato </a:t>
            </a:r>
            <a:r>
              <a:rPr lang="it-IT" sz="1800" b="1" kern="0" dirty="0">
                <a:solidFill>
                  <a:schemeClr val="accent1"/>
                </a:solidFill>
                <a:effectLst/>
                <a:ea typeface="Times New Roman" panose="02020603050405020304" pitchFamily="18" charset="0"/>
                <a:cs typeface="Times New Roman" panose="02020603050405020304" pitchFamily="18" charset="0"/>
              </a:rPr>
              <a:t>entro</a:t>
            </a:r>
            <a:r>
              <a:rPr lang="it-IT" sz="1800" kern="0" dirty="0">
                <a:effectLst/>
                <a:ea typeface="Times New Roman" panose="02020603050405020304" pitchFamily="18" charset="0"/>
                <a:cs typeface="Times New Roman" panose="02020603050405020304" pitchFamily="18" charset="0"/>
              </a:rPr>
              <a:t> </a:t>
            </a:r>
            <a:r>
              <a:rPr lang="it-IT" sz="1800" b="1" kern="0" dirty="0">
                <a:solidFill>
                  <a:schemeClr val="accent1"/>
                </a:solidFill>
                <a:effectLst/>
                <a:ea typeface="Times New Roman" panose="02020603050405020304" pitchFamily="18" charset="0"/>
                <a:cs typeface="Times New Roman" panose="02020603050405020304" pitchFamily="18" charset="0"/>
              </a:rPr>
              <a:t>dieci giorni </a:t>
            </a:r>
            <a:r>
              <a:rPr lang="it-IT" sz="1800" kern="0" dirty="0">
                <a:effectLst/>
                <a:ea typeface="Times New Roman" panose="02020603050405020304" pitchFamily="18" charset="0"/>
                <a:cs typeface="Times New Roman" panose="02020603050405020304" pitchFamily="18" charset="0"/>
              </a:rPr>
              <a:t>dalla comunicazione digitale della aggiudicazione</a:t>
            </a: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l</a:t>
            </a:r>
            <a:r>
              <a:rPr lang="it-IT" sz="1800" kern="0" dirty="0">
                <a:effectLst/>
                <a:ea typeface="Times New Roman" panose="02020603050405020304" pitchFamily="18" charset="0"/>
                <a:cs typeface="Times New Roman" panose="02020603050405020304" pitchFamily="18" charset="0"/>
              </a:rPr>
              <a:t>e parti possono costituirsi </a:t>
            </a:r>
            <a:r>
              <a:rPr lang="it-IT" sz="1800" b="1" kern="0" dirty="0">
                <a:solidFill>
                  <a:schemeClr val="accent1"/>
                </a:solidFill>
                <a:effectLst/>
                <a:ea typeface="Times New Roman" panose="02020603050405020304" pitchFamily="18" charset="0"/>
                <a:cs typeface="Times New Roman" panose="02020603050405020304" pitchFamily="18" charset="0"/>
              </a:rPr>
              <a:t>entro dieci giorni </a:t>
            </a:r>
            <a:r>
              <a:rPr lang="it-IT" sz="1800" kern="0" dirty="0">
                <a:effectLst/>
                <a:ea typeface="Times New Roman" panose="02020603050405020304" pitchFamily="18" charset="0"/>
                <a:cs typeface="Times New Roman" panose="02020603050405020304" pitchFamily="18" charset="0"/>
              </a:rPr>
              <a:t>dal perfezionamento della notifica</a:t>
            </a:r>
            <a:endParaRPr lang="it-IT" sz="1800" kern="100" dirty="0">
              <a:effectLst/>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l’udienza è fissata d’ufficio nella </a:t>
            </a:r>
            <a:r>
              <a:rPr lang="it-IT" sz="1800" b="1" kern="0" dirty="0">
                <a:solidFill>
                  <a:schemeClr val="accent1"/>
                </a:solidFill>
                <a:ea typeface="Times New Roman" panose="02020603050405020304" pitchFamily="18" charset="0"/>
                <a:cs typeface="Times New Roman" panose="02020603050405020304" pitchFamily="18" charset="0"/>
              </a:rPr>
              <a:t>prima Camera di consiglio successiva al decimo giorno dopo il perfezionamento della notifica</a:t>
            </a:r>
            <a:r>
              <a:rPr lang="it-IT" sz="1800" kern="0" dirty="0">
                <a:ea typeface="Times New Roman" panose="02020603050405020304" pitchFamily="18" charset="0"/>
                <a:cs typeface="Times New Roman" panose="02020603050405020304" pitchFamily="18" charset="0"/>
              </a:rPr>
              <a:t> </a:t>
            </a:r>
            <a:r>
              <a:rPr lang="it-IT" sz="1800" kern="0" dirty="0">
                <a:effectLst/>
                <a:ea typeface="Times New Roman" panose="02020603050405020304" pitchFamily="18" charset="0"/>
                <a:cs typeface="Times New Roman" panose="02020603050405020304" pitchFamily="18" charset="0"/>
              </a:rPr>
              <a:t>ed è deciso alla medesima udienza con sentenza semplificata, da pubblicarsi entro cinque giorni e la cui motivazione può consistere anche in un mero richiamo delle argomentazioni contenute negli scritti delle parti</a:t>
            </a:r>
            <a:endParaRPr lang="it-IT" sz="1800" kern="100" dirty="0">
              <a:effectLst/>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kern="100" dirty="0">
                <a:solidFill>
                  <a:srgbClr val="FF0000"/>
                </a:solidFill>
                <a:ea typeface="Calibri" panose="020F0502020204030204" pitchFamily="34" charset="0"/>
                <a:cs typeface="Times New Roman" panose="02020603050405020304" pitchFamily="18" charset="0"/>
              </a:rPr>
              <a:t>Focus</a:t>
            </a:r>
            <a:endParaRPr lang="it-IT" sz="1800" kern="0" dirty="0">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i</a:t>
            </a:r>
            <a:r>
              <a:rPr lang="it-IT" sz="1800" kern="0" dirty="0">
                <a:effectLst/>
                <a:ea typeface="Times New Roman" panose="02020603050405020304" pitchFamily="18" charset="0"/>
                <a:cs typeface="Times New Roman" panose="02020603050405020304" pitchFamily="18" charset="0"/>
              </a:rPr>
              <a:t>l rito e i termini abbreviati si applicano anche nei giudizi di impugnazione</a:t>
            </a:r>
          </a:p>
          <a:p>
            <a:pPr algn="just">
              <a:buFont typeface="Wingdings" pitchFamily="2" charset="2"/>
              <a:buChar char="§"/>
            </a:pPr>
            <a:endParaRPr lang="it-IT" sz="1800" kern="0" dirty="0">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i</a:t>
            </a:r>
            <a:r>
              <a:rPr lang="it-IT" sz="1800" kern="0" dirty="0">
                <a:effectLst/>
                <a:ea typeface="Times New Roman" panose="02020603050405020304" pitchFamily="18" charset="0"/>
                <a:cs typeface="Times New Roman" panose="02020603050405020304" pitchFamily="18" charset="0"/>
              </a:rPr>
              <a:t>l </a:t>
            </a:r>
            <a:r>
              <a:rPr lang="it-IT" sz="1800" b="1" kern="0" dirty="0">
                <a:solidFill>
                  <a:srgbClr val="FF0000"/>
                </a:solidFill>
                <a:effectLst/>
                <a:ea typeface="Times New Roman" panose="02020603050405020304" pitchFamily="18" charset="0"/>
                <a:cs typeface="Times New Roman" panose="02020603050405020304" pitchFamily="18" charset="0"/>
              </a:rPr>
              <a:t>termine di impugnazione </a:t>
            </a:r>
            <a:r>
              <a:rPr lang="it-IT" sz="1800" kern="0" dirty="0">
                <a:effectLst/>
                <a:ea typeface="Times New Roman" panose="02020603050405020304" pitchFamily="18" charset="0"/>
                <a:cs typeface="Times New Roman" panose="02020603050405020304" pitchFamily="18" charset="0"/>
              </a:rPr>
              <a:t>dell'aggiudicazione e dell'ammissione e valutazione delle offerte diverse da quella aggiudicataria </a:t>
            </a:r>
            <a:r>
              <a:rPr lang="it-IT" sz="1800" b="1" kern="0" dirty="0">
                <a:solidFill>
                  <a:srgbClr val="FF0000"/>
                </a:solidFill>
                <a:effectLst/>
                <a:ea typeface="Times New Roman" panose="02020603050405020304" pitchFamily="18" charset="0"/>
                <a:cs typeface="Times New Roman" panose="02020603050405020304" pitchFamily="18" charset="0"/>
              </a:rPr>
              <a:t>decorre comunque dalla comunicazione di cui all'articolo 90</a:t>
            </a:r>
            <a:endParaRPr lang="it-IT" sz="1800" b="1" kern="100" dirty="0">
              <a:solidFill>
                <a:srgbClr val="FF0000"/>
              </a:solidFill>
              <a:effectLst/>
              <a:ea typeface="Calibri" panose="020F0502020204030204" pitchFamily="34" charset="0"/>
              <a:cs typeface="Times New Roman" panose="02020603050405020304" pitchFamily="18" charset="0"/>
            </a:endParaRPr>
          </a:p>
          <a:p>
            <a:pPr marL="0" indent="0" algn="ctr">
              <a:buNone/>
            </a:pPr>
            <a:r>
              <a:rPr lang="it-IT" sz="1800" b="1" kern="100" dirty="0">
                <a:solidFill>
                  <a:srgbClr val="FF0000"/>
                </a:solidFill>
                <a:effectLst/>
                <a:ea typeface="Calibri" panose="020F0502020204030204" pitchFamily="34" charset="0"/>
                <a:cs typeface="Times New Roman" panose="02020603050405020304" pitchFamily="18" charset="0"/>
              </a:rPr>
              <a:t>Problema</a:t>
            </a:r>
            <a:endParaRPr lang="it-IT" sz="1800" b="1" kern="100" dirty="0">
              <a:solidFill>
                <a:srgbClr val="FF0000"/>
              </a:solidFill>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una questione di accesso difensivo (art. 35 comma 5) persiste anche nel giudizio cautelare o di merito?  </a:t>
            </a:r>
            <a:r>
              <a:rPr lang="it-IT" sz="1800" b="1" kern="100" dirty="0">
                <a:ea typeface="Calibri" panose="020F0502020204030204" pitchFamily="34" charset="0"/>
                <a:cs typeface="Times New Roman" panose="02020603050405020304" pitchFamily="18" charset="0"/>
              </a:rPr>
              <a:t>Ampi poteri istruttori del Giudice</a:t>
            </a:r>
          </a:p>
        </p:txBody>
      </p:sp>
      <p:sp>
        <p:nvSpPr>
          <p:cNvPr id="2" name="Segnaposto piè di pagina 1">
            <a:extLst>
              <a:ext uri="{FF2B5EF4-FFF2-40B4-BE49-F238E27FC236}">
                <a16:creationId xmlns:a16="http://schemas.microsoft.com/office/drawing/2014/main" id="{F104F09E-BC21-9510-78BA-1E447F8103C1}"/>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795D6D9E-933A-BD59-8420-E1814370776F}"/>
              </a:ext>
            </a:extLst>
          </p:cNvPr>
          <p:cNvSpPr>
            <a:spLocks noGrp="1"/>
          </p:cNvSpPr>
          <p:nvPr>
            <p:ph type="dt" sz="half" idx="10"/>
          </p:nvPr>
        </p:nvSpPr>
        <p:spPr/>
        <p:txBody>
          <a:bodyPr/>
          <a:lstStyle/>
          <a:p>
            <a:fld id="{4D6E5F24-D4AB-8E4E-8DEB-4DBB3C1C184C}" type="datetime1">
              <a:rPr lang="it-IT" smtClean="0"/>
              <a:t>21/06/23</a:t>
            </a:fld>
            <a:endParaRPr lang="it-IT"/>
          </a:p>
        </p:txBody>
      </p:sp>
      <p:sp>
        <p:nvSpPr>
          <p:cNvPr id="7" name="Segnaposto numero diapositiva 6">
            <a:extLst>
              <a:ext uri="{FF2B5EF4-FFF2-40B4-BE49-F238E27FC236}">
                <a16:creationId xmlns:a16="http://schemas.microsoft.com/office/drawing/2014/main" id="{2C8E594C-D467-A6ED-8DD8-653D7DBE442C}"/>
              </a:ext>
            </a:extLst>
          </p:cNvPr>
          <p:cNvSpPr>
            <a:spLocks noGrp="1"/>
          </p:cNvSpPr>
          <p:nvPr>
            <p:ph type="sldNum" sz="quarter" idx="12"/>
          </p:nvPr>
        </p:nvSpPr>
        <p:spPr/>
        <p:txBody>
          <a:bodyPr/>
          <a:lstStyle/>
          <a:p>
            <a:fld id="{2D461169-DEB1-6E45-A2CA-B6D74FF9440F}" type="slidenum">
              <a:rPr lang="it-IT" smtClean="0"/>
              <a:t>14</a:t>
            </a:fld>
            <a:endParaRPr lang="it-IT"/>
          </a:p>
        </p:txBody>
      </p:sp>
    </p:spTree>
    <p:extLst>
      <p:ext uri="{BB962C8B-B14F-4D97-AF65-F5344CB8AC3E}">
        <p14:creationId xmlns:p14="http://schemas.microsoft.com/office/powerpoint/2010/main" val="3676394315"/>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25000" lnSpcReduction="20000"/>
          </a:bodyPr>
          <a:lstStyle/>
          <a:p>
            <a:pPr marL="0" indent="0" algn="just">
              <a:buNone/>
            </a:pPr>
            <a:r>
              <a:rPr lang="it-IT" sz="7200" b="1" dirty="0">
                <a:solidFill>
                  <a:schemeClr val="accent1"/>
                </a:solidFill>
              </a:rPr>
              <a:t>Art. 58 Suddivisione in lotti</a:t>
            </a:r>
          </a:p>
          <a:p>
            <a:pPr marL="0" indent="0" algn="just">
              <a:buNone/>
            </a:pPr>
            <a:r>
              <a:rPr lang="it-IT" sz="7200" b="1" dirty="0">
                <a:solidFill>
                  <a:schemeClr val="accent1"/>
                </a:solidFill>
              </a:rPr>
              <a:t>Regola</a:t>
            </a:r>
          </a:p>
          <a:p>
            <a:pPr algn="just">
              <a:buFont typeface="Wingdings" pitchFamily="2" charset="2"/>
              <a:buChar char="§"/>
            </a:pPr>
            <a:r>
              <a:rPr lang="it-IT" sz="7200" dirty="0"/>
              <a:t>pe</a:t>
            </a:r>
            <a:r>
              <a:rPr lang="it-IT" sz="7200" b="0" i="0" u="none" strike="noStrike" dirty="0">
                <a:effectLst/>
              </a:rPr>
              <a:t>r la partecipazione delle micro/</a:t>
            </a:r>
            <a:r>
              <a:rPr lang="it-IT" sz="7200" dirty="0"/>
              <a:t>p</a:t>
            </a:r>
            <a:r>
              <a:rPr lang="it-IT" sz="7200" b="0" i="0" u="none" strike="noStrike" dirty="0">
                <a:effectLst/>
              </a:rPr>
              <a:t>iccole/medie imprese, anche di prossimità, gli appalti </a:t>
            </a:r>
            <a:r>
              <a:rPr lang="it-IT" sz="7200" b="1" i="0" u="none" strike="noStrike" dirty="0">
                <a:solidFill>
                  <a:schemeClr val="accent1"/>
                </a:solidFill>
                <a:effectLst/>
              </a:rPr>
              <a:t>sono suddivisi in lotti funzionali</a:t>
            </a:r>
            <a:r>
              <a:rPr lang="it-IT" sz="7200" b="0" i="0" u="none" strike="noStrike" dirty="0">
                <a:effectLst/>
              </a:rPr>
              <a:t>, di adeguato valore, prestazionali o quantitativi in conformità alle categorie o specializzazioni nel settore dei lavori, servizi e forniture</a:t>
            </a:r>
            <a:endParaRPr lang="it-IT" sz="7200" dirty="0"/>
          </a:p>
          <a:p>
            <a:pPr algn="just">
              <a:buFont typeface="Wingdings" pitchFamily="2" charset="2"/>
              <a:buChar char="§"/>
            </a:pPr>
            <a:r>
              <a:rPr lang="it-IT" sz="7200" dirty="0"/>
              <a:t>sono </a:t>
            </a:r>
            <a:r>
              <a:rPr lang="it-IT" sz="7200" b="0" i="0" u="none" strike="noStrike" dirty="0">
                <a:effectLst/>
              </a:rPr>
              <a:t>indicati i criteri di natura qualitativa o quantitativa concretamente seguiti nella suddivisione in lotti</a:t>
            </a:r>
          </a:p>
          <a:p>
            <a:pPr algn="just">
              <a:buFont typeface="Wingdings" pitchFamily="2" charset="2"/>
              <a:buChar char="§"/>
            </a:pPr>
            <a:r>
              <a:rPr lang="it-IT" sz="7200" dirty="0"/>
              <a:t>è</a:t>
            </a:r>
            <a:r>
              <a:rPr lang="it-IT" sz="7200" b="0" i="0" u="none" strike="noStrike" dirty="0">
                <a:effectLst/>
              </a:rPr>
              <a:t> in ogni caso vietato l'artificioso accorpamento dei lotti</a:t>
            </a:r>
          </a:p>
          <a:p>
            <a:pPr algn="just">
              <a:buFont typeface="Wingdings" pitchFamily="2" charset="2"/>
              <a:buChar char="§"/>
            </a:pPr>
            <a:r>
              <a:rPr lang="it-IT" sz="7200" b="0" i="0" u="none" strike="noStrike" dirty="0">
                <a:effectLst/>
              </a:rPr>
              <a:t>si può limitare il numero massimo di lotti per i quali è consentita l'aggiudicazione al medesimo concorrente per le caratteristiche della gara e per l'efficienza della prestazione, oppure per ragioni inerenti al relativo mercato</a:t>
            </a:r>
          </a:p>
          <a:p>
            <a:pPr algn="just">
              <a:buFont typeface="Wingdings" pitchFamily="2" charset="2"/>
              <a:buChar char="§"/>
            </a:pPr>
            <a:r>
              <a:rPr lang="it-IT" sz="7200" dirty="0"/>
              <a:t>le scelte devono essere motivate nel bando o nell’avviso</a:t>
            </a:r>
            <a:endParaRPr lang="it-IT" sz="7200" b="0" i="0" u="none" strike="noStrike" dirty="0">
              <a:effectLst/>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25000" lnSpcReduction="20000"/>
          </a:bodyPr>
          <a:lstStyle/>
          <a:p>
            <a:pPr marL="0" indent="0" algn="ctr">
              <a:buNone/>
            </a:pPr>
            <a:r>
              <a:rPr lang="it-IT" sz="72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Focus</a:t>
            </a:r>
          </a:p>
          <a:p>
            <a:pPr marL="0" indent="0" algn="just">
              <a:buNone/>
            </a:pPr>
            <a:r>
              <a:rPr lang="it-IT" sz="7200" b="1" dirty="0">
                <a:solidFill>
                  <a:srgbClr val="FF0000"/>
                </a:solidFill>
              </a:rPr>
              <a:t>Eccezione</a:t>
            </a:r>
          </a:p>
          <a:p>
            <a:pPr algn="just">
              <a:buFont typeface="Wingdings" pitchFamily="2" charset="2"/>
              <a:buChar char="§"/>
            </a:pPr>
            <a:r>
              <a:rPr lang="it-IT" sz="7200" b="0" i="0" u="none" strike="noStrike" dirty="0">
                <a:effectLst/>
              </a:rPr>
              <a:t>la mancata suddivisione in lotti deve essere motivata</a:t>
            </a:r>
            <a:endParaRPr lang="it-IT" sz="7200" dirty="0"/>
          </a:p>
          <a:p>
            <a:pPr marL="0" indent="0" algn="just">
              <a:buNone/>
            </a:pPr>
            <a:endParaRPr lang="it-IT" sz="72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72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Profilo processuale</a:t>
            </a:r>
          </a:p>
          <a:p>
            <a:pPr algn="just">
              <a:buFont typeface="Wingdings" pitchFamily="2" charset="2"/>
              <a:buChar char="§"/>
            </a:pPr>
            <a:r>
              <a:rPr lang="it-IT" sz="7200" kern="100" dirty="0">
                <a:latin typeface="Calibri" panose="020F0502020204030204" pitchFamily="34" charset="0"/>
                <a:ea typeface="Calibri" panose="020F0502020204030204" pitchFamily="34" charset="0"/>
                <a:cs typeface="Times New Roman" panose="02020603050405020304" pitchFamily="18" charset="0"/>
              </a:rPr>
              <a:t>l’art. </a:t>
            </a:r>
            <a:r>
              <a:rPr lang="it-IT" sz="72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120 CPA </a:t>
            </a:r>
            <a:r>
              <a:rPr lang="it-IT" sz="7200" kern="100" dirty="0">
                <a:latin typeface="Calibri" panose="020F0502020204030204" pitchFamily="34" charset="0"/>
                <a:ea typeface="Calibri" panose="020F0502020204030204" pitchFamily="34" charset="0"/>
                <a:cs typeface="Times New Roman" panose="02020603050405020304" pitchFamily="18" charset="0"/>
              </a:rPr>
              <a:t>prevede che possano essere impugnati con il medesimo ricorso gli atti relativi a più lotti soltanto nel caso in cui il vizio di illegittimità fatto valere sia  il medesimo</a:t>
            </a:r>
          </a:p>
          <a:p>
            <a:pPr marL="0" indent="0" algn="just">
              <a:buNone/>
            </a:pPr>
            <a:r>
              <a:rPr lang="it-IT" sz="72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Ratio</a:t>
            </a:r>
          </a:p>
          <a:p>
            <a:pPr algn="just">
              <a:buFont typeface="Wingdings" pitchFamily="2" charset="2"/>
              <a:buChar char="§"/>
            </a:pPr>
            <a:r>
              <a:rPr lang="it-IT" sz="7200" kern="100" dirty="0">
                <a:latin typeface="Calibri" panose="020F0502020204030204" pitchFamily="34" charset="0"/>
                <a:ea typeface="Calibri" panose="020F0502020204030204" pitchFamily="34" charset="0"/>
                <a:cs typeface="Times New Roman" panose="02020603050405020304" pitchFamily="18" charset="0"/>
              </a:rPr>
              <a:t>Evitare ricorsi plurimi con motivi secondari</a:t>
            </a:r>
          </a:p>
        </p:txBody>
      </p:sp>
      <p:sp>
        <p:nvSpPr>
          <p:cNvPr id="2" name="Segnaposto piè di pagina 1">
            <a:extLst>
              <a:ext uri="{FF2B5EF4-FFF2-40B4-BE49-F238E27FC236}">
                <a16:creationId xmlns:a16="http://schemas.microsoft.com/office/drawing/2014/main" id="{64346EB6-17E0-75E1-357E-F0E5F7F97AF9}"/>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F45E5818-E0A3-4ACD-9C14-8FBFB3DC1D37}"/>
              </a:ext>
            </a:extLst>
          </p:cNvPr>
          <p:cNvSpPr>
            <a:spLocks noGrp="1"/>
          </p:cNvSpPr>
          <p:nvPr>
            <p:ph type="dt" sz="half" idx="10"/>
          </p:nvPr>
        </p:nvSpPr>
        <p:spPr/>
        <p:txBody>
          <a:bodyPr/>
          <a:lstStyle/>
          <a:p>
            <a:fld id="{A6BAC3BD-607D-C947-BBDD-793741B49177}" type="datetime1">
              <a:rPr lang="it-IT" smtClean="0"/>
              <a:t>21/06/23</a:t>
            </a:fld>
            <a:endParaRPr lang="it-IT"/>
          </a:p>
        </p:txBody>
      </p:sp>
      <p:sp>
        <p:nvSpPr>
          <p:cNvPr id="7" name="Segnaposto numero diapositiva 6">
            <a:extLst>
              <a:ext uri="{FF2B5EF4-FFF2-40B4-BE49-F238E27FC236}">
                <a16:creationId xmlns:a16="http://schemas.microsoft.com/office/drawing/2014/main" id="{5D0CC48E-C762-7574-49DD-3F783CFB7E68}"/>
              </a:ext>
            </a:extLst>
          </p:cNvPr>
          <p:cNvSpPr>
            <a:spLocks noGrp="1"/>
          </p:cNvSpPr>
          <p:nvPr>
            <p:ph type="sldNum" sz="quarter" idx="12"/>
          </p:nvPr>
        </p:nvSpPr>
        <p:spPr/>
        <p:txBody>
          <a:bodyPr/>
          <a:lstStyle/>
          <a:p>
            <a:fld id="{2D461169-DEB1-6E45-A2CA-B6D74FF9440F}" type="slidenum">
              <a:rPr lang="it-IT" smtClean="0"/>
              <a:t>15</a:t>
            </a:fld>
            <a:endParaRPr lang="it-IT"/>
          </a:p>
        </p:txBody>
      </p:sp>
    </p:spTree>
    <p:extLst>
      <p:ext uri="{BB962C8B-B14F-4D97-AF65-F5344CB8AC3E}">
        <p14:creationId xmlns:p14="http://schemas.microsoft.com/office/powerpoint/2010/main" val="402639783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i="0" u="none" strike="noStrike" dirty="0">
                <a:solidFill>
                  <a:srgbClr val="0070C0"/>
                </a:solidFill>
                <a:effectLst/>
              </a:rPr>
              <a:t>Art. 90 Informazioni </a:t>
            </a:r>
          </a:p>
          <a:p>
            <a:pPr algn="just">
              <a:buFont typeface="Wingdings" pitchFamily="2" charset="2"/>
              <a:buChar char="§"/>
            </a:pPr>
            <a:r>
              <a:rPr lang="it-IT" sz="1800" dirty="0"/>
              <a:t>comunicazione atti entro 5 gg.</a:t>
            </a:r>
          </a:p>
          <a:p>
            <a:pPr algn="just">
              <a:buFont typeface="Wingdings" pitchFamily="2" charset="2"/>
              <a:buChar char="§"/>
            </a:pPr>
            <a:r>
              <a:rPr lang="it-IT" sz="1800" b="0" i="0" u="none" strike="noStrike" dirty="0">
                <a:effectLst/>
              </a:rPr>
              <a:t>a tutti i candidati o offerenti </a:t>
            </a:r>
            <a:r>
              <a:rPr lang="it-IT" sz="1800" dirty="0"/>
              <a:t>della </a:t>
            </a:r>
            <a:r>
              <a:rPr lang="it-IT" sz="1800" b="0" i="0" u="none" strike="noStrike" dirty="0">
                <a:effectLst/>
              </a:rPr>
              <a:t>motivata decisione di non aggiudicare un appalto o di riavviare la procedura</a:t>
            </a:r>
          </a:p>
          <a:p>
            <a:pPr algn="just">
              <a:buFont typeface="Wingdings" pitchFamily="2" charset="2"/>
              <a:buChar char="§"/>
            </a:pPr>
            <a:r>
              <a:rPr lang="it-IT" sz="1800" dirty="0"/>
              <a:t>l</a:t>
            </a:r>
            <a:r>
              <a:rPr lang="it-IT" sz="1800" b="0" i="0" u="none" strike="noStrike" dirty="0">
                <a:effectLst/>
              </a:rPr>
              <a:t>’esclusione ai candidati esclusi;</a:t>
            </a:r>
          </a:p>
          <a:p>
            <a:pPr algn="just">
              <a:buFont typeface="Wingdings" pitchFamily="2" charset="2"/>
              <a:buChar char="§"/>
            </a:pPr>
            <a:r>
              <a:rPr lang="it-IT" sz="1800" b="0" i="0" u="none" strike="noStrike" dirty="0">
                <a:effectLst/>
              </a:rPr>
              <a:t>l’aggiudicazione all'aggiudicatario, con indicazione dell’eventuale «stand and still»</a:t>
            </a:r>
            <a:endParaRPr lang="it-IT" sz="1800" dirty="0"/>
          </a:p>
          <a:p>
            <a:pPr algn="just">
              <a:buFont typeface="Wingdings" pitchFamily="2" charset="2"/>
              <a:buChar char="§"/>
            </a:pPr>
            <a:r>
              <a:rPr lang="it-IT" sz="1800" b="0" i="0" u="none" strike="noStrike" dirty="0">
                <a:solidFill>
                  <a:schemeClr val="accent1"/>
                </a:solidFill>
                <a:effectLst/>
              </a:rPr>
              <a:t>l'aggiudicazione e i dati dell’aggiudicatario a tutti i candidati e concorrenti che hanno presentato un'offerta ammessa e  a coloro che hanno impugnato il bando, se non è intervenuta sentenza definitiva di rigetto, con indicazione dell’eventuale «stand and still»</a:t>
            </a:r>
          </a:p>
          <a:p>
            <a:pPr algn="just">
              <a:buFont typeface="Wingdings" pitchFamily="2" charset="2"/>
              <a:buChar char="§"/>
            </a:pPr>
            <a:r>
              <a:rPr lang="it-IT" sz="1800" b="0" i="0" u="none" strike="noStrike" dirty="0">
                <a:effectLst/>
              </a:rPr>
              <a:t>la data di avvenuta stipulazione del contratto con l'aggiudicatario ai soggetti di cui al punto precedente</a:t>
            </a:r>
          </a:p>
          <a:p>
            <a:pPr marL="0" indent="0" algn="just">
              <a:buNone/>
            </a:pPr>
            <a:endParaRPr lang="it-IT" dirty="0"/>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i="0" u="none" strike="noStrike" dirty="0">
                <a:solidFill>
                  <a:srgbClr val="FF0000"/>
                </a:solidFill>
                <a:effectLst/>
              </a:rPr>
              <a:t>Focus </a:t>
            </a:r>
          </a:p>
          <a:p>
            <a:pPr marL="0" indent="0" algn="just">
              <a:buNone/>
            </a:pPr>
            <a:r>
              <a:rPr lang="it-IT" sz="1800" b="1" i="0" u="none" strike="noStrike" dirty="0">
                <a:solidFill>
                  <a:srgbClr val="FF0000"/>
                </a:solidFill>
                <a:effectLst/>
              </a:rPr>
              <a:t>Clausola generale </a:t>
            </a:r>
          </a:p>
          <a:p>
            <a:pPr algn="just">
              <a:buFont typeface="Wingdings" pitchFamily="2" charset="2"/>
              <a:buChar char="§"/>
            </a:pPr>
            <a:r>
              <a:rPr lang="it-IT" sz="1800" b="1" dirty="0"/>
              <a:t>f</a:t>
            </a:r>
            <a:r>
              <a:rPr lang="it-IT" sz="1800" b="0" i="0" u="none" strike="noStrike" dirty="0">
                <a:effectLst/>
              </a:rPr>
              <a:t>ermo quanto disposto dall'articolo 35, le stazioni appaltanti </a:t>
            </a:r>
            <a:r>
              <a:rPr lang="it-IT" sz="1800" b="1" i="0" u="none" strike="noStrike" dirty="0">
                <a:effectLst/>
              </a:rPr>
              <a:t>non</a:t>
            </a:r>
            <a:r>
              <a:rPr lang="it-IT" sz="1800" b="0" i="0" u="none" strike="noStrike" dirty="0">
                <a:effectLst/>
              </a:rPr>
              <a:t> </a:t>
            </a:r>
            <a:r>
              <a:rPr lang="it-IT" sz="1800" b="1" i="0" u="none" strike="noStrike" dirty="0">
                <a:effectLst/>
              </a:rPr>
              <a:t>divulgano</a:t>
            </a:r>
            <a:r>
              <a:rPr lang="it-IT" sz="1800" b="0" i="0" u="none" strike="noStrike" dirty="0">
                <a:effectLst/>
              </a:rPr>
              <a:t> le informazioni relative all'aggiudicazione degli appalti se la loro diffusione ostacola l'applicazione della legge o è contraria all'interesse pubblico, o pregiudica i legittimi interessi commerciali di operatori economici pubblici o privati o dell'operatore economico selezionato, oppure possa recare pregiudizio alla leale concorrenza tra questi</a:t>
            </a:r>
          </a:p>
          <a:p>
            <a:pPr marL="0" indent="0" algn="just">
              <a:buNone/>
            </a:pPr>
            <a:endParaRPr lang="it-IT" sz="2300" b="0" i="0" u="none" strike="noStrike" dirty="0">
              <a:solidFill>
                <a:srgbClr val="474747"/>
              </a:solidFill>
              <a:effectLst/>
            </a:endParaRPr>
          </a:p>
          <a:p>
            <a:pPr marL="0" indent="0" algn="just">
              <a:buNone/>
            </a:pP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1F118C6D-94E0-2A12-4B52-981597F309DB}"/>
              </a:ext>
            </a:extLst>
          </p:cNvPr>
          <p:cNvSpPr txBox="1"/>
          <p:nvPr/>
        </p:nvSpPr>
        <p:spPr>
          <a:xfrm>
            <a:off x="2130251" y="1587640"/>
            <a:ext cx="184731" cy="369332"/>
          </a:xfrm>
          <a:prstGeom prst="rect">
            <a:avLst/>
          </a:prstGeom>
          <a:noFill/>
        </p:spPr>
        <p:txBody>
          <a:bodyPr wrap="none" rtlCol="0">
            <a:spAutoFit/>
          </a:bodyPr>
          <a:lstStyle/>
          <a:p>
            <a:endParaRPr lang="it-IT" dirty="0"/>
          </a:p>
        </p:txBody>
      </p:sp>
      <p:sp>
        <p:nvSpPr>
          <p:cNvPr id="3" name="Segnaposto piè di pagina 2">
            <a:extLst>
              <a:ext uri="{FF2B5EF4-FFF2-40B4-BE49-F238E27FC236}">
                <a16:creationId xmlns:a16="http://schemas.microsoft.com/office/drawing/2014/main" id="{98B7A349-5549-EDE2-AA5E-28D4674E83A7}"/>
              </a:ext>
            </a:extLst>
          </p:cNvPr>
          <p:cNvSpPr>
            <a:spLocks noGrp="1"/>
          </p:cNvSpPr>
          <p:nvPr>
            <p:ph type="ftr" sz="quarter" idx="11"/>
          </p:nvPr>
        </p:nvSpPr>
        <p:spPr/>
        <p:txBody>
          <a:bodyPr/>
          <a:lstStyle/>
          <a:p>
            <a:r>
              <a:rPr lang="it-IT"/>
              <a:t>Avv. Luca Manetti</a:t>
            </a:r>
          </a:p>
        </p:txBody>
      </p:sp>
      <p:sp>
        <p:nvSpPr>
          <p:cNvPr id="7" name="Segnaposto data 6">
            <a:extLst>
              <a:ext uri="{FF2B5EF4-FFF2-40B4-BE49-F238E27FC236}">
                <a16:creationId xmlns:a16="http://schemas.microsoft.com/office/drawing/2014/main" id="{BC8958BA-E52D-BD76-EBCE-D6C607DAFFAF}"/>
              </a:ext>
            </a:extLst>
          </p:cNvPr>
          <p:cNvSpPr>
            <a:spLocks noGrp="1"/>
          </p:cNvSpPr>
          <p:nvPr>
            <p:ph type="dt" sz="half" idx="10"/>
          </p:nvPr>
        </p:nvSpPr>
        <p:spPr/>
        <p:txBody>
          <a:bodyPr/>
          <a:lstStyle/>
          <a:p>
            <a:fld id="{5B417248-F91D-634D-B177-A14FC2F6FEBB}" type="datetime1">
              <a:rPr lang="it-IT" smtClean="0"/>
              <a:t>21/06/23</a:t>
            </a:fld>
            <a:endParaRPr lang="it-IT"/>
          </a:p>
        </p:txBody>
      </p:sp>
      <p:sp>
        <p:nvSpPr>
          <p:cNvPr id="8" name="Segnaposto numero diapositiva 7">
            <a:extLst>
              <a:ext uri="{FF2B5EF4-FFF2-40B4-BE49-F238E27FC236}">
                <a16:creationId xmlns:a16="http://schemas.microsoft.com/office/drawing/2014/main" id="{CE86846E-9E9A-DA7E-F9EA-C560390456DB}"/>
              </a:ext>
            </a:extLst>
          </p:cNvPr>
          <p:cNvSpPr>
            <a:spLocks noGrp="1"/>
          </p:cNvSpPr>
          <p:nvPr>
            <p:ph type="sldNum" sz="quarter" idx="12"/>
          </p:nvPr>
        </p:nvSpPr>
        <p:spPr/>
        <p:txBody>
          <a:bodyPr/>
          <a:lstStyle/>
          <a:p>
            <a:fld id="{2D461169-DEB1-6E45-A2CA-B6D74FF9440F}" type="slidenum">
              <a:rPr lang="it-IT" smtClean="0"/>
              <a:t>16</a:t>
            </a:fld>
            <a:endParaRPr lang="it-IT"/>
          </a:p>
        </p:txBody>
      </p:sp>
    </p:spTree>
    <p:extLst>
      <p:ext uri="{BB962C8B-B14F-4D97-AF65-F5344CB8AC3E}">
        <p14:creationId xmlns:p14="http://schemas.microsoft.com/office/powerpoint/2010/main" val="2841451996"/>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Premessa sul quadro della tutela contenziosa art. 209 CCP</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lnSpc>
                <a:spcPts val="1620"/>
              </a:lnSpc>
              <a:buNone/>
            </a:pPr>
            <a:r>
              <a:rPr lang="it-IT" sz="1800" b="1" kern="0" dirty="0">
                <a:solidFill>
                  <a:schemeClr val="accent1"/>
                </a:solidFill>
                <a:ea typeface="Times New Roman" panose="02020603050405020304" pitchFamily="18" charset="0"/>
                <a:cs typeface="Times New Roman" panose="02020603050405020304" pitchFamily="18" charset="0"/>
              </a:rPr>
              <a:t>I miglioramenti in relazione all’obiettivo</a:t>
            </a:r>
            <a:endParaRPr lang="it-IT" sz="1800" b="1" dirty="0">
              <a:solidFill>
                <a:schemeClr val="accent1"/>
              </a:solidFill>
              <a:effectLst/>
              <a:ea typeface="Times New Roman" panose="02020603050405020304" pitchFamily="18" charset="0"/>
            </a:endParaRPr>
          </a:p>
          <a:p>
            <a:pPr algn="just">
              <a:lnSpc>
                <a:spcPts val="1620"/>
              </a:lnSpc>
              <a:buFont typeface="Wingdings" pitchFamily="2" charset="2"/>
              <a:buChar char="§"/>
            </a:pPr>
            <a:r>
              <a:rPr lang="it-IT" sz="1800" dirty="0">
                <a:ea typeface="Times New Roman" panose="02020603050405020304" pitchFamily="18" charset="0"/>
              </a:rPr>
              <a:t>l</a:t>
            </a:r>
            <a:r>
              <a:rPr lang="it-IT" sz="1800" dirty="0">
                <a:effectLst/>
                <a:ea typeface="Times New Roman" panose="02020603050405020304" pitchFamily="18" charset="0"/>
              </a:rPr>
              <a:t>’obiettivo dell’art. 1 CCP, di raggiungere il «risultato</a:t>
            </a:r>
            <a:r>
              <a:rPr lang="it-IT" sz="1800" dirty="0">
                <a:ea typeface="Times New Roman" panose="02020603050405020304" pitchFamily="18" charset="0"/>
              </a:rPr>
              <a:t>»</a:t>
            </a:r>
            <a:r>
              <a:rPr lang="it-IT" sz="1800" dirty="0">
                <a:effectLst/>
                <a:ea typeface="Times New Roman" panose="02020603050405020304" pitchFamily="18" charset="0"/>
              </a:rPr>
              <a:t> dell’affidamento e dell’ «esecuzione» del contratto con la «massima tempestività», in necessaria combinazione con il «miglior rapporto possibile tra qualità e prezzo» e con il «rispetto dei principi di legalità, trasparenza e concorrenza», </a:t>
            </a:r>
            <a:r>
              <a:rPr lang="it-IT" sz="1800" b="1" dirty="0">
                <a:solidFill>
                  <a:schemeClr val="accent1"/>
                </a:solidFill>
                <a:effectLst/>
                <a:ea typeface="Times New Roman" panose="02020603050405020304" pitchFamily="18" charset="0"/>
              </a:rPr>
              <a:t>ha avuto i suoi necessari ed imprescindibili riflessi sul sistema delle tutele giurisdizionali e non</a:t>
            </a:r>
          </a:p>
          <a:p>
            <a:pPr algn="just">
              <a:lnSpc>
                <a:spcPts val="1620"/>
              </a:lnSpc>
              <a:buFont typeface="Wingdings" pitchFamily="2" charset="2"/>
              <a:buChar char="§"/>
            </a:pPr>
            <a:r>
              <a:rPr lang="it-IT" sz="1800" dirty="0">
                <a:ea typeface="Times New Roman" panose="02020603050405020304" pitchFamily="18" charset="0"/>
              </a:rPr>
              <a:t>g</a:t>
            </a:r>
            <a:r>
              <a:rPr lang="it-IT" sz="1800" dirty="0">
                <a:effectLst/>
                <a:ea typeface="Times New Roman" panose="02020603050405020304" pitchFamily="18" charset="0"/>
              </a:rPr>
              <a:t>li esiti di miglioramento del quadro sono certi, seppure non esenti da problematiche teoriche e applicative</a:t>
            </a:r>
            <a:endParaRPr lang="it-IT" sz="1800" dirty="0">
              <a:ea typeface="Times New Roman" panose="02020603050405020304" pitchFamily="18" charset="0"/>
            </a:endParaRPr>
          </a:p>
          <a:p>
            <a:pPr algn="just">
              <a:lnSpc>
                <a:spcPts val="1620"/>
              </a:lnSpc>
              <a:buFont typeface="Wingdings" pitchFamily="2" charset="2"/>
              <a:buChar char="§"/>
            </a:pPr>
            <a:r>
              <a:rPr lang="it-IT" sz="1800" dirty="0">
                <a:ea typeface="Times New Roman" panose="02020603050405020304" pitchFamily="18" charset="0"/>
              </a:rPr>
              <a:t>c</a:t>
            </a:r>
            <a:r>
              <a:rPr lang="it-IT" sz="1800" dirty="0">
                <a:effectLst/>
                <a:ea typeface="Times New Roman" panose="02020603050405020304" pitchFamily="18" charset="0"/>
              </a:rPr>
              <a:t>’è una </a:t>
            </a:r>
            <a:r>
              <a:rPr lang="it-IT" sz="1800" b="1" dirty="0">
                <a:solidFill>
                  <a:schemeClr val="accent1"/>
                </a:solidFill>
                <a:effectLst/>
                <a:ea typeface="Times New Roman" panose="02020603050405020304" pitchFamily="18" charset="0"/>
              </a:rPr>
              <a:t>relazione biunivoca </a:t>
            </a:r>
            <a:r>
              <a:rPr lang="it-IT" sz="1800" dirty="0">
                <a:effectLst/>
                <a:ea typeface="Times New Roman" panose="02020603050405020304" pitchFamily="18" charset="0"/>
              </a:rPr>
              <a:t>fra innovazioni sostanziali, innovazioni che trasfondono in norma gli arresti nomofilattici della Giustizia Amministrativa, aggiustamenti formali e riordino normativo per la semplificazione delle basi normative</a:t>
            </a: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kern="100" dirty="0">
                <a:solidFill>
                  <a:srgbClr val="FF0000"/>
                </a:solidFill>
                <a:ea typeface="Calibri" panose="020F0502020204030204" pitchFamily="34" charset="0"/>
                <a:cs typeface="Times New Roman" panose="02020603050405020304" pitchFamily="18" charset="0"/>
              </a:rPr>
              <a:t>Focus</a:t>
            </a:r>
          </a:p>
          <a:p>
            <a:pPr marL="0" indent="0" algn="just">
              <a:buNone/>
            </a:pPr>
            <a:r>
              <a:rPr lang="it-IT" sz="1800" b="1" dirty="0">
                <a:solidFill>
                  <a:srgbClr val="FF0000"/>
                </a:solidFill>
                <a:effectLst/>
                <a:ea typeface="Times New Roman" panose="02020603050405020304" pitchFamily="18" charset="0"/>
              </a:rPr>
              <a:t>La redazione</a:t>
            </a:r>
          </a:p>
          <a:p>
            <a:pPr algn="just">
              <a:buFont typeface="Wingdings" pitchFamily="2" charset="2"/>
              <a:buChar char="§"/>
            </a:pPr>
            <a:r>
              <a:rPr lang="it-IT" sz="1800" dirty="0">
                <a:ea typeface="Times New Roman" panose="02020603050405020304" pitchFamily="18" charset="0"/>
              </a:rPr>
              <a:t>l</a:t>
            </a:r>
            <a:r>
              <a:rPr lang="it-IT" sz="1800" dirty="0">
                <a:effectLst/>
                <a:ea typeface="Times New Roman" panose="02020603050405020304" pitchFamily="18" charset="0"/>
              </a:rPr>
              <a:t>a forma di redazione appare “pratica” ed “efficace”. La legge delega ha previsto che si potesse affidare all’organo consultivo (</a:t>
            </a:r>
            <a:r>
              <a:rPr lang="it-IT" sz="1800" b="1" dirty="0">
                <a:effectLst/>
                <a:ea typeface="Times New Roman" panose="02020603050405020304" pitchFamily="18" charset="0"/>
              </a:rPr>
              <a:t>Consiglio di Stato</a:t>
            </a:r>
            <a:r>
              <a:rPr lang="it-IT" sz="1800" dirty="0">
                <a:effectLst/>
                <a:ea typeface="Times New Roman" panose="02020603050405020304" pitchFamily="18" charset="0"/>
              </a:rPr>
              <a:t>) il compito di redigere lo schema di articolato del decreto legislativo (art. 14, comma 2, TU Consiglio di Stato, </a:t>
            </a:r>
            <a:r>
              <a:rPr lang="it-IT" sz="1800" dirty="0" err="1">
                <a:effectLst/>
                <a:ea typeface="Times New Roman" panose="02020603050405020304" pitchFamily="18" charset="0"/>
              </a:rPr>
              <a:t>r.d.</a:t>
            </a:r>
            <a:r>
              <a:rPr lang="it-IT" sz="1800" dirty="0">
                <a:effectLst/>
                <a:ea typeface="Times New Roman" panose="02020603050405020304" pitchFamily="18" charset="0"/>
              </a:rPr>
              <a:t> 26 giugno 1924, n. 1054) ed il Governo ha proceduto in tal senso. Così </a:t>
            </a:r>
            <a:r>
              <a:rPr lang="it-IT" sz="1800" b="1" dirty="0">
                <a:effectLst/>
                <a:ea typeface="Times New Roman" panose="02020603050405020304" pitchFamily="18" charset="0"/>
              </a:rPr>
              <a:t>il testo del CCP è il frutto del lavoro della Commissione speciale costituita presso il Consiglio di Stato sulla base della legge delega </a:t>
            </a:r>
            <a:r>
              <a:rPr lang="it-IT" sz="1800" dirty="0">
                <a:effectLst/>
                <a:ea typeface="Times New Roman" panose="02020603050405020304" pitchFamily="18" charset="0"/>
              </a:rPr>
              <a:t>(legge n. 78/2022).</a:t>
            </a:r>
          </a:p>
          <a:p>
            <a:pPr marL="0" indent="0" algn="just">
              <a:buNone/>
            </a:pP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1F118C6D-94E0-2A12-4B52-981597F309DB}"/>
              </a:ext>
            </a:extLst>
          </p:cNvPr>
          <p:cNvSpPr txBox="1"/>
          <p:nvPr/>
        </p:nvSpPr>
        <p:spPr>
          <a:xfrm>
            <a:off x="2130251" y="1587640"/>
            <a:ext cx="184731" cy="369332"/>
          </a:xfrm>
          <a:prstGeom prst="rect">
            <a:avLst/>
          </a:prstGeom>
          <a:noFill/>
        </p:spPr>
        <p:txBody>
          <a:bodyPr wrap="none" rtlCol="0">
            <a:spAutoFit/>
          </a:bodyPr>
          <a:lstStyle/>
          <a:p>
            <a:endParaRPr lang="it-IT" dirty="0"/>
          </a:p>
        </p:txBody>
      </p:sp>
      <p:sp>
        <p:nvSpPr>
          <p:cNvPr id="3" name="Segnaposto piè di pagina 2">
            <a:extLst>
              <a:ext uri="{FF2B5EF4-FFF2-40B4-BE49-F238E27FC236}">
                <a16:creationId xmlns:a16="http://schemas.microsoft.com/office/drawing/2014/main" id="{F90F6FFF-16B4-294B-BFA4-C049251B547B}"/>
              </a:ext>
            </a:extLst>
          </p:cNvPr>
          <p:cNvSpPr>
            <a:spLocks noGrp="1"/>
          </p:cNvSpPr>
          <p:nvPr>
            <p:ph type="ftr" sz="quarter" idx="11"/>
          </p:nvPr>
        </p:nvSpPr>
        <p:spPr/>
        <p:txBody>
          <a:bodyPr/>
          <a:lstStyle/>
          <a:p>
            <a:r>
              <a:rPr lang="it-IT"/>
              <a:t>Avv. Luca Manetti</a:t>
            </a:r>
          </a:p>
        </p:txBody>
      </p:sp>
      <p:sp>
        <p:nvSpPr>
          <p:cNvPr id="7" name="Segnaposto data 6">
            <a:extLst>
              <a:ext uri="{FF2B5EF4-FFF2-40B4-BE49-F238E27FC236}">
                <a16:creationId xmlns:a16="http://schemas.microsoft.com/office/drawing/2014/main" id="{A2389B85-06C9-3CBE-E210-13D903FB2F6B}"/>
              </a:ext>
            </a:extLst>
          </p:cNvPr>
          <p:cNvSpPr>
            <a:spLocks noGrp="1"/>
          </p:cNvSpPr>
          <p:nvPr>
            <p:ph type="dt" sz="half" idx="10"/>
          </p:nvPr>
        </p:nvSpPr>
        <p:spPr/>
        <p:txBody>
          <a:bodyPr/>
          <a:lstStyle/>
          <a:p>
            <a:fld id="{E2D8C71F-5CEB-A341-9C29-DC432D16B344}" type="datetime1">
              <a:rPr lang="it-IT" smtClean="0"/>
              <a:t>21/06/23</a:t>
            </a:fld>
            <a:endParaRPr lang="it-IT"/>
          </a:p>
        </p:txBody>
      </p:sp>
      <p:sp>
        <p:nvSpPr>
          <p:cNvPr id="8" name="Segnaposto numero diapositiva 7">
            <a:extLst>
              <a:ext uri="{FF2B5EF4-FFF2-40B4-BE49-F238E27FC236}">
                <a16:creationId xmlns:a16="http://schemas.microsoft.com/office/drawing/2014/main" id="{729D4832-6D8B-97CE-F244-9AAE9EA30D4E}"/>
              </a:ext>
            </a:extLst>
          </p:cNvPr>
          <p:cNvSpPr>
            <a:spLocks noGrp="1"/>
          </p:cNvSpPr>
          <p:nvPr>
            <p:ph type="sldNum" sz="quarter" idx="12"/>
          </p:nvPr>
        </p:nvSpPr>
        <p:spPr/>
        <p:txBody>
          <a:bodyPr/>
          <a:lstStyle/>
          <a:p>
            <a:fld id="{2D461169-DEB1-6E45-A2CA-B6D74FF9440F}" type="slidenum">
              <a:rPr lang="it-IT" smtClean="0"/>
              <a:t>17</a:t>
            </a:fld>
            <a:endParaRPr lang="it-IT"/>
          </a:p>
        </p:txBody>
      </p:sp>
    </p:spTree>
    <p:extLst>
      <p:ext uri="{BB962C8B-B14F-4D97-AF65-F5344CB8AC3E}">
        <p14:creationId xmlns:p14="http://schemas.microsoft.com/office/powerpoint/2010/main" val="608798554"/>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350500" cy="557664"/>
          </a:xfrm>
        </p:spPr>
        <p:txBody>
          <a:bodyPr>
            <a:normAutofit/>
          </a:bodyPr>
          <a:lstStyle/>
          <a:p>
            <a:r>
              <a:rPr lang="it-IT" sz="2800" b="1" dirty="0">
                <a:solidFill>
                  <a:schemeClr val="accent1"/>
                </a:solidFill>
              </a:rPr>
              <a:t>Art. 209 CCP Tutela giurisdizionale  </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rPr>
              <a:t>Gli articoli modificati</a:t>
            </a:r>
          </a:p>
          <a:p>
            <a:pPr marL="0" indent="0" algn="just">
              <a:buNone/>
            </a:pPr>
            <a:r>
              <a:rPr lang="it-IT" sz="1800" dirty="0"/>
              <a:t>l’art. 209 c.c.p. modifica gli articoli del c.p.a. (D.Lgs. 104/2010)</a:t>
            </a:r>
          </a:p>
          <a:p>
            <a:pPr marL="0" indent="0" algn="just">
              <a:buNone/>
            </a:pPr>
            <a:endParaRPr lang="it-IT" sz="1800" dirty="0"/>
          </a:p>
          <a:p>
            <a:pPr lvl="1" algn="just">
              <a:buFont typeface="Wingdings" pitchFamily="2" charset="2"/>
              <a:buChar char="§"/>
            </a:pPr>
            <a:r>
              <a:rPr lang="it-IT" sz="1800" dirty="0"/>
              <a:t> </a:t>
            </a:r>
            <a:r>
              <a:rPr lang="it-IT" sz="1800" b="1" dirty="0"/>
              <a:t>Art. 120 </a:t>
            </a:r>
            <a:r>
              <a:rPr lang="it-IT" sz="1800" i="1" dirty="0"/>
              <a:t>«</a:t>
            </a:r>
            <a:r>
              <a:rPr lang="it-IT" sz="1800" i="1" dirty="0">
                <a:solidFill>
                  <a:schemeClr val="accent1"/>
                </a:solidFill>
              </a:rPr>
              <a:t>Disposizioni specifiche ai giudizi di cui all’articolo 119, comma 1, lettera a)»</a:t>
            </a:r>
          </a:p>
          <a:p>
            <a:pPr lvl="1" algn="just">
              <a:buFont typeface="Wingdings" pitchFamily="2" charset="2"/>
              <a:buChar char="§"/>
            </a:pPr>
            <a:endParaRPr lang="it-IT" sz="1800" dirty="0"/>
          </a:p>
          <a:p>
            <a:pPr lvl="1" algn="just">
              <a:buFont typeface="Wingdings" pitchFamily="2" charset="2"/>
              <a:buChar char="§"/>
            </a:pPr>
            <a:r>
              <a:rPr lang="it-IT" sz="1800" b="1" dirty="0"/>
              <a:t>Art. 121- </a:t>
            </a:r>
            <a:r>
              <a:rPr lang="it-IT" sz="1800" i="1" dirty="0"/>
              <a:t>«</a:t>
            </a:r>
            <a:r>
              <a:rPr lang="it-IT" sz="1800" i="1" dirty="0">
                <a:solidFill>
                  <a:schemeClr val="accent1"/>
                </a:solidFill>
              </a:rPr>
              <a:t>Inefficacia del contratto nei casi di gravi violazioni</a:t>
            </a:r>
            <a:r>
              <a:rPr lang="it-IT" sz="1800" i="1" dirty="0"/>
              <a:t>»</a:t>
            </a:r>
          </a:p>
          <a:p>
            <a:pPr lvl="1" algn="just">
              <a:buFont typeface="Wingdings" pitchFamily="2" charset="2"/>
              <a:buChar char="§"/>
            </a:pPr>
            <a:endParaRPr lang="it-IT" sz="1800" dirty="0"/>
          </a:p>
          <a:p>
            <a:pPr lvl="1" algn="just">
              <a:buFont typeface="Wingdings" pitchFamily="2" charset="2"/>
              <a:buChar char="§"/>
            </a:pPr>
            <a:r>
              <a:rPr lang="it-IT" sz="1800" b="1" dirty="0"/>
              <a:t>Art. 124 </a:t>
            </a:r>
            <a:r>
              <a:rPr lang="it-IT" sz="1800" dirty="0"/>
              <a:t>– </a:t>
            </a:r>
            <a:r>
              <a:rPr lang="it-IT" sz="1800" i="1" dirty="0"/>
              <a:t>«T</a:t>
            </a:r>
            <a:r>
              <a:rPr lang="it-IT" sz="1800" i="1" dirty="0">
                <a:solidFill>
                  <a:schemeClr val="accent1"/>
                </a:solidFill>
              </a:rPr>
              <a:t>utela in forma specifica e per equivalente</a:t>
            </a:r>
            <a:r>
              <a:rPr lang="it-IT" sz="1800" i="1" dirty="0"/>
              <a:t>» </a:t>
            </a:r>
          </a:p>
          <a:p>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lnSpc>
                <a:spcPts val="1620"/>
              </a:lnSpc>
              <a:buNone/>
            </a:pPr>
            <a:r>
              <a:rPr lang="it-IT" sz="1800" b="1" dirty="0">
                <a:solidFill>
                  <a:srgbClr val="FF0000"/>
                </a:solidFill>
                <a:effectLst/>
                <a:latin typeface="Calibri" panose="020F0502020204030204" pitchFamily="34" charset="0"/>
                <a:ea typeface="Times New Roman" panose="02020603050405020304" pitchFamily="18" charset="0"/>
              </a:rPr>
              <a:t>Focus</a:t>
            </a:r>
          </a:p>
          <a:p>
            <a:pPr marL="0" indent="0" algn="just">
              <a:lnSpc>
                <a:spcPts val="1620"/>
              </a:lnSpc>
              <a:buNone/>
            </a:pPr>
            <a:r>
              <a:rPr lang="it-IT" sz="1800" b="1" dirty="0">
                <a:solidFill>
                  <a:srgbClr val="000000"/>
                </a:solidFill>
                <a:latin typeface="Calibri" panose="020F0502020204030204" pitchFamily="34" charset="0"/>
                <a:ea typeface="Times New Roman" panose="02020603050405020304" pitchFamily="18" charset="0"/>
              </a:rPr>
              <a:t>La base giuridica</a:t>
            </a:r>
          </a:p>
          <a:p>
            <a:pPr algn="just">
              <a:lnSpc>
                <a:spcPts val="1620"/>
              </a:lnSpc>
              <a:buFont typeface="Wingdings" pitchFamily="2" charset="2"/>
              <a:buChar char="§"/>
            </a:pPr>
            <a:r>
              <a:rPr lang="it-IT" sz="1800" dirty="0">
                <a:solidFill>
                  <a:srgbClr val="000000"/>
                </a:solidFill>
                <a:latin typeface="Calibri" panose="020F0502020204030204" pitchFamily="34" charset="0"/>
                <a:ea typeface="Times New Roman" panose="02020603050405020304" pitchFamily="18" charset="0"/>
              </a:rPr>
              <a:t>le modifiche processuali oltre che ai principi della Legge delega </a:t>
            </a:r>
            <a:r>
              <a:rPr lang="it-IT" sz="1800" b="1" dirty="0">
                <a:solidFill>
                  <a:srgbClr val="FF0000"/>
                </a:solidFill>
                <a:latin typeface="Calibri" panose="020F0502020204030204" pitchFamily="34" charset="0"/>
                <a:ea typeface="Times New Roman" panose="02020603050405020304" pitchFamily="18" charset="0"/>
              </a:rPr>
              <a:t>n. </a:t>
            </a:r>
            <a:r>
              <a:rPr lang="it-IT"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78/2022 </a:t>
            </a:r>
            <a:r>
              <a:rPr lang="it-IT" sz="1800" dirty="0">
                <a:solidFill>
                  <a:srgbClr val="000000"/>
                </a:solidFill>
                <a:latin typeface="Calibri" panose="020F0502020204030204" pitchFamily="34" charset="0"/>
                <a:ea typeface="Times New Roman" panose="02020603050405020304" pitchFamily="18" charset="0"/>
              </a:rPr>
              <a:t>sono in sintonia con la Direttiva ricorsi </a:t>
            </a:r>
            <a:r>
              <a:rPr lang="it-IT" sz="1800" b="1" dirty="0">
                <a:solidFill>
                  <a:srgbClr val="FF0000"/>
                </a:solidFill>
                <a:latin typeface="Calibri" panose="020F0502020204030204" pitchFamily="34" charset="0"/>
                <a:ea typeface="Times New Roman" panose="02020603050405020304" pitchFamily="18" charset="0"/>
              </a:rPr>
              <a:t>n. </a:t>
            </a:r>
            <a:r>
              <a:rPr lang="it-IT" sz="1800" b="1" dirty="0">
                <a:solidFill>
                  <a:srgbClr val="FF0000"/>
                </a:solidFill>
                <a:effectLst/>
                <a:latin typeface="Calibri" panose="020F0502020204030204" pitchFamily="34" charset="0"/>
                <a:ea typeface="Times New Roman" panose="02020603050405020304" pitchFamily="18" charset="0"/>
              </a:rPr>
              <a:t>2007/66 </a:t>
            </a:r>
            <a:r>
              <a:rPr lang="it-IT" sz="1800" dirty="0">
                <a:solidFill>
                  <a:srgbClr val="000000"/>
                </a:solidFill>
                <a:effectLst/>
                <a:latin typeface="Calibri" panose="020F0502020204030204" pitchFamily="34" charset="0"/>
                <a:ea typeface="Times New Roman" panose="02020603050405020304" pitchFamily="18" charset="0"/>
              </a:rPr>
              <a:t>in materia di contratti pubblici</a:t>
            </a:r>
            <a:endParaRPr lang="it-IT" sz="1800" dirty="0">
              <a:solidFill>
                <a:srgbClr val="000000"/>
              </a:solidFill>
              <a:latin typeface="Calibri" panose="020F0502020204030204" pitchFamily="34" charset="0"/>
              <a:ea typeface="Times New Roman" panose="02020603050405020304" pitchFamily="18" charset="0"/>
            </a:endParaRPr>
          </a:p>
          <a:p>
            <a:pPr algn="just">
              <a:lnSpc>
                <a:spcPts val="1620"/>
              </a:lnSpc>
              <a:buFont typeface="Wingdings" pitchFamily="2" charset="2"/>
              <a:buChar char="§"/>
            </a:pPr>
            <a:r>
              <a:rPr lang="it-IT" sz="1800" dirty="0">
                <a:solidFill>
                  <a:srgbClr val="000000"/>
                </a:solidFill>
                <a:effectLst/>
                <a:latin typeface="Calibri" panose="020F0502020204030204" pitchFamily="34" charset="0"/>
                <a:ea typeface="Times New Roman" panose="02020603050405020304" pitchFamily="18" charset="0"/>
              </a:rPr>
              <a:t>La Direttiva ricorsi spinge gli Stati a dotarsi di un sistema di meccanismi processuali, efficaci e «veloci», </a:t>
            </a:r>
            <a:r>
              <a:rPr lang="it-IT" sz="1800" b="1" dirty="0">
                <a:solidFill>
                  <a:srgbClr val="000000"/>
                </a:solidFill>
                <a:effectLst/>
                <a:latin typeface="Calibri" panose="020F0502020204030204" pitchFamily="34" charset="0"/>
                <a:ea typeface="Times New Roman" panose="02020603050405020304" pitchFamily="18" charset="0"/>
              </a:rPr>
              <a:t>per la tutela effettiva e certa degli operatori economici e per garantire alle SA il miglior contratto possibile</a:t>
            </a:r>
            <a:endParaRPr lang="it-IT" sz="1800" dirty="0">
              <a:solidFill>
                <a:srgbClr val="000000"/>
              </a:solidFill>
              <a:effectLst/>
              <a:latin typeface="Calibri" panose="020F0502020204030204" pitchFamily="34" charset="0"/>
              <a:ea typeface="Times New Roman" panose="02020603050405020304" pitchFamily="18" charset="0"/>
            </a:endParaRPr>
          </a:p>
          <a:p>
            <a:pPr algn="just">
              <a:lnSpc>
                <a:spcPts val="1620"/>
              </a:lnSpc>
              <a:buFont typeface="Wingdings" pitchFamily="2" charset="2"/>
              <a:buChar char="§"/>
            </a:pPr>
            <a:endParaRPr lang="it-IT" sz="1800" dirty="0">
              <a:solidFill>
                <a:srgbClr val="000000"/>
              </a:solidFill>
              <a:effectLst/>
              <a:latin typeface="Calibri" panose="020F0502020204030204" pitchFamily="34" charset="0"/>
              <a:ea typeface="Times New Roman" panose="02020603050405020304" pitchFamily="18" charset="0"/>
            </a:endParaRPr>
          </a:p>
        </p:txBody>
      </p:sp>
      <p:sp>
        <p:nvSpPr>
          <p:cNvPr id="2" name="Segnaposto piè di pagina 1">
            <a:extLst>
              <a:ext uri="{FF2B5EF4-FFF2-40B4-BE49-F238E27FC236}">
                <a16:creationId xmlns:a16="http://schemas.microsoft.com/office/drawing/2014/main" id="{D6376556-8DC1-F985-18B2-46D8561DE3DC}"/>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25EA4A9-86AA-6126-AF4D-7C0477C943CD}"/>
              </a:ext>
            </a:extLst>
          </p:cNvPr>
          <p:cNvSpPr>
            <a:spLocks noGrp="1"/>
          </p:cNvSpPr>
          <p:nvPr>
            <p:ph type="dt" sz="half" idx="10"/>
          </p:nvPr>
        </p:nvSpPr>
        <p:spPr/>
        <p:txBody>
          <a:bodyPr/>
          <a:lstStyle/>
          <a:p>
            <a:fld id="{FDC2D490-76C2-6841-957C-C4594E3EDA95}" type="datetime1">
              <a:rPr lang="it-IT" smtClean="0"/>
              <a:t>21/06/23</a:t>
            </a:fld>
            <a:endParaRPr lang="it-IT"/>
          </a:p>
        </p:txBody>
      </p:sp>
      <p:sp>
        <p:nvSpPr>
          <p:cNvPr id="7" name="Segnaposto numero diapositiva 6">
            <a:extLst>
              <a:ext uri="{FF2B5EF4-FFF2-40B4-BE49-F238E27FC236}">
                <a16:creationId xmlns:a16="http://schemas.microsoft.com/office/drawing/2014/main" id="{8DB930C6-D7BF-8878-48CA-7ECC450248BF}"/>
              </a:ext>
            </a:extLst>
          </p:cNvPr>
          <p:cNvSpPr>
            <a:spLocks noGrp="1"/>
          </p:cNvSpPr>
          <p:nvPr>
            <p:ph type="sldNum" sz="quarter" idx="12"/>
          </p:nvPr>
        </p:nvSpPr>
        <p:spPr/>
        <p:txBody>
          <a:bodyPr/>
          <a:lstStyle/>
          <a:p>
            <a:fld id="{2D461169-DEB1-6E45-A2CA-B6D74FF9440F}" type="slidenum">
              <a:rPr lang="it-IT" smtClean="0"/>
              <a:t>18</a:t>
            </a:fld>
            <a:endParaRPr lang="it-IT"/>
          </a:p>
        </p:txBody>
      </p:sp>
    </p:spTree>
    <p:extLst>
      <p:ext uri="{BB962C8B-B14F-4D97-AF65-F5344CB8AC3E}">
        <p14:creationId xmlns:p14="http://schemas.microsoft.com/office/powerpoint/2010/main" val="312285223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337801"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SzPct val="60000"/>
              <a:buNone/>
            </a:pPr>
            <a:r>
              <a:rPr lang="it-IT" sz="1800" b="1" dirty="0">
                <a:solidFill>
                  <a:schemeClr val="accent1"/>
                </a:solidFill>
              </a:rPr>
              <a:t>Ambito</a:t>
            </a:r>
          </a:p>
          <a:p>
            <a:pPr marL="0" indent="0" algn="just">
              <a:buNone/>
              <a:tabLst>
                <a:tab pos="1765935" algn="l"/>
              </a:tabLst>
            </a:pPr>
            <a:r>
              <a:rPr lang="it-IT" sz="1800" b="1" kern="100" dirty="0">
                <a:solidFill>
                  <a:schemeClr val="accent1"/>
                </a:solidFill>
                <a:effectLst/>
                <a:ea typeface="Times New Roman" panose="02020603050405020304" pitchFamily="18" charset="0"/>
                <a:cs typeface="Times New Roman" panose="02020603050405020304" pitchFamily="18" charset="0"/>
              </a:rPr>
              <a:t>Unicità</a:t>
            </a:r>
            <a:r>
              <a:rPr lang="it-IT" sz="1800" kern="100" dirty="0">
                <a:effectLst/>
                <a:ea typeface="Times New Roman" panose="02020603050405020304" pitchFamily="18" charset="0"/>
                <a:cs typeface="Times New Roman" panose="02020603050405020304" pitchFamily="18" charset="0"/>
              </a:rPr>
              <a:t> della tutela </a:t>
            </a:r>
            <a:r>
              <a:rPr lang="it-IT" sz="1800" kern="100" dirty="0">
                <a:ea typeface="Times New Roman" panose="02020603050405020304" pitchFamily="18" charset="0"/>
                <a:cs typeface="Times New Roman" panose="02020603050405020304" pitchFamily="18" charset="0"/>
              </a:rPr>
              <a:t>al </a:t>
            </a:r>
            <a:r>
              <a:rPr lang="it-IT" sz="1800" kern="100" dirty="0">
                <a:effectLst/>
                <a:ea typeface="Times New Roman" panose="02020603050405020304" pitchFamily="18" charset="0"/>
                <a:cs typeface="Times New Roman" panose="02020603050405020304" pitchFamily="18" charset="0"/>
              </a:rPr>
              <a:t>TAR competente (artt. 13 CPA) per:</a:t>
            </a:r>
            <a:endParaRPr lang="it-IT" sz="1800" kern="100" dirty="0">
              <a:ea typeface="Times New Roman" panose="02020603050405020304" pitchFamily="18" charset="0"/>
              <a:cs typeface="Times New Roman" panose="02020603050405020304" pitchFamily="18" charset="0"/>
            </a:endParaRPr>
          </a:p>
          <a:p>
            <a:pPr algn="just">
              <a:buFont typeface="Wingdings" pitchFamily="2" charset="2"/>
              <a:buChar char="§"/>
              <a:tabLst>
                <a:tab pos="1765935" algn="l"/>
              </a:tabLst>
            </a:pPr>
            <a:r>
              <a:rPr lang="it-IT" sz="1800" kern="100" dirty="0">
                <a:ea typeface="Times New Roman" panose="02020603050405020304" pitchFamily="18" charset="0"/>
                <a:cs typeface="Times New Roman" panose="02020603050405020304" pitchFamily="18" charset="0"/>
              </a:rPr>
              <a:t>gli </a:t>
            </a:r>
            <a:r>
              <a:rPr lang="it-IT" sz="1800" kern="100" dirty="0">
                <a:effectLst/>
                <a:ea typeface="Times New Roman" panose="02020603050405020304" pitchFamily="18" charset="0"/>
                <a:cs typeface="Times New Roman" panose="02020603050405020304" pitchFamily="18" charset="0"/>
              </a:rPr>
              <a:t>atti delle procedure di affidamento e di concessione relativi a pubblici lavori, servizi o forniture, ivi comprese quelli in ordine alla progettazione ed attività connesse</a:t>
            </a:r>
          </a:p>
          <a:p>
            <a:pPr algn="just">
              <a:buFont typeface="Wingdings" pitchFamily="2" charset="2"/>
              <a:buChar char="§"/>
              <a:tabLst>
                <a:tab pos="1765935" algn="l"/>
              </a:tabLst>
            </a:pPr>
            <a:r>
              <a:rPr lang="it-IT" sz="1800" kern="100" dirty="0">
                <a:effectLst/>
                <a:ea typeface="Times New Roman" panose="02020603050405020304" pitchFamily="18" charset="0"/>
                <a:cs typeface="Times New Roman" panose="02020603050405020304" pitchFamily="18" charset="0"/>
              </a:rPr>
              <a:t>i provvedimenti dell'Autorità nazionale anticorruzione in materia di contratti pubblici</a:t>
            </a:r>
            <a:endParaRPr lang="it-IT" sz="1800" kern="100" dirty="0">
              <a:ea typeface="Times New Roman" panose="02020603050405020304" pitchFamily="18" charset="0"/>
              <a:cs typeface="Times New Roman" panose="02020603050405020304" pitchFamily="18" charset="0"/>
            </a:endParaRPr>
          </a:p>
          <a:p>
            <a:pPr marL="0" indent="0" algn="just">
              <a:buNone/>
              <a:tabLst>
                <a:tab pos="1765935" algn="l"/>
              </a:tabLst>
            </a:pPr>
            <a:endParaRPr lang="it-IT" sz="1800" i="1" kern="100" dirty="0">
              <a:solidFill>
                <a:srgbClr val="4472C4"/>
              </a:solidFill>
              <a:effectLst/>
              <a:latin typeface="Fira Sans" panose="020B0503050000020004" pitchFamily="34" charset="0"/>
              <a:ea typeface="Times New Roman" panose="02020603050405020304" pitchFamily="18" charset="0"/>
              <a:cs typeface="Times New Roman" panose="02020603050405020304" pitchFamily="18" charset="0"/>
            </a:endParaRPr>
          </a:p>
          <a:p>
            <a:pPr marL="0" indent="0" algn="just">
              <a:buSzPct val="60000"/>
              <a:buNone/>
            </a:pPr>
            <a:endParaRPr lang="it-IT" sz="2600" dirty="0"/>
          </a:p>
          <a:p>
            <a:pPr marL="0" indent="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ea typeface="Calibri" panose="020F0502020204030204" pitchFamily="34" charset="0"/>
                <a:cs typeface="Times New Roman" panose="02020603050405020304" pitchFamily="18" charset="0"/>
              </a:rPr>
              <a:t>Focus</a:t>
            </a:r>
            <a:endParaRPr lang="it-IT" sz="1800" b="1" dirty="0">
              <a:ea typeface="Calibri" panose="020F0502020204030204" pitchFamily="34" charset="0"/>
              <a:cs typeface="Times New Roman" panose="02020603050405020304" pitchFamily="18" charset="0"/>
            </a:endParaRPr>
          </a:p>
          <a:p>
            <a:pPr marL="0" indent="0" algn="just">
              <a:buNone/>
            </a:pPr>
            <a:r>
              <a:rPr lang="it-IT" sz="1800" b="1" dirty="0">
                <a:solidFill>
                  <a:srgbClr val="FF0000"/>
                </a:solidFill>
                <a:ea typeface="Calibri" panose="020F0502020204030204" pitchFamily="34" charset="0"/>
                <a:cs typeface="Times New Roman" panose="02020603050405020304" pitchFamily="18" charset="0"/>
              </a:rPr>
              <a:t>Rimedi amministrativi-contenziosi</a:t>
            </a:r>
          </a:p>
          <a:p>
            <a:pPr algn="just"/>
            <a:r>
              <a:rPr lang="it-IT" sz="1800" dirty="0">
                <a:ea typeface="Calibri" panose="020F0502020204030204" pitchFamily="34" charset="0"/>
                <a:cs typeface="Times New Roman" panose="02020603050405020304" pitchFamily="18" charset="0"/>
              </a:rPr>
              <a:t>no al ricorso straordinario al PDR (DPR 1199/1971) per </a:t>
            </a:r>
            <a:r>
              <a:rPr lang="it-IT" sz="1800" dirty="0">
                <a:solidFill>
                  <a:srgbClr val="FF0000"/>
                </a:solidFill>
                <a:ea typeface="Calibri" panose="020F0502020204030204" pitchFamily="34" charset="0"/>
                <a:cs typeface="Times New Roman" panose="02020603050405020304" pitchFamily="18" charset="0"/>
              </a:rPr>
              <a:t>i</a:t>
            </a:r>
            <a:r>
              <a:rPr lang="it-IT" sz="1800" dirty="0">
                <a:solidFill>
                  <a:srgbClr val="FF0000"/>
                </a:solidFill>
                <a:effectLst/>
                <a:ea typeface="Calibri" panose="020F0502020204030204" pitchFamily="34" charset="0"/>
                <a:cs typeface="Times New Roman" panose="02020603050405020304" pitchFamily="18" charset="0"/>
              </a:rPr>
              <a:t>nconciliabilità con il rito accellerato</a:t>
            </a:r>
            <a:r>
              <a:rPr lang="it-IT" sz="1800" dirty="0">
                <a:effectLst/>
                <a:ea typeface="Calibri" panose="020F0502020204030204" pitchFamily="34" charset="0"/>
                <a:cs typeface="Times New Roman" panose="02020603050405020304" pitchFamily="18" charset="0"/>
              </a:rPr>
              <a:t>.</a:t>
            </a:r>
            <a:endParaRPr lang="it-IT" sz="1800" dirty="0">
              <a:ea typeface="Calibri" panose="020F0502020204030204" pitchFamily="34" charset="0"/>
              <a:cs typeface="Times New Roman" panose="02020603050405020304" pitchFamily="18" charset="0"/>
            </a:endParaRPr>
          </a:p>
          <a:p>
            <a:pPr marL="0" indent="0" algn="just">
              <a:buNone/>
            </a:pPr>
            <a:r>
              <a:rPr lang="it-IT" sz="1800" b="1" kern="0" dirty="0">
                <a:solidFill>
                  <a:srgbClr val="FF0000"/>
                </a:solidFill>
                <a:ea typeface="Times New Roman" panose="02020603050405020304" pitchFamily="18" charset="0"/>
                <a:cs typeface="Times New Roman" panose="02020603050405020304" pitchFamily="18" charset="0"/>
              </a:rPr>
              <a:t>Competenza in materia di provvedimenti ANAC</a:t>
            </a:r>
          </a:p>
          <a:p>
            <a:pPr algn="just"/>
            <a:r>
              <a:rPr lang="it-IT" sz="1800" kern="0" dirty="0">
                <a:effectLst/>
                <a:ea typeface="Times New Roman" panose="02020603050405020304" pitchFamily="18" charset="0"/>
                <a:cs typeface="Times New Roman" panose="02020603050405020304" pitchFamily="18" charset="0"/>
              </a:rPr>
              <a:t>tutti i provvedimenti dell'ANAC, in quanto riferiti alla materia dei contratti pubblici, diversamente dal Codice precedente</a:t>
            </a:r>
            <a:r>
              <a:rPr lang="it-IT" sz="1800" kern="0" dirty="0">
                <a:ea typeface="Times New Roman" panose="02020603050405020304" pitchFamily="18" charset="0"/>
                <a:cs typeface="Times New Roman" panose="02020603050405020304" pitchFamily="18" charset="0"/>
              </a:rPr>
              <a:t>, </a:t>
            </a:r>
            <a:r>
              <a:rPr lang="it-IT" sz="1800" b="1" kern="0" dirty="0">
                <a:effectLst/>
                <a:ea typeface="Times New Roman" panose="02020603050405020304" pitchFamily="18" charset="0"/>
                <a:cs typeface="Times New Roman" panose="02020603050405020304" pitchFamily="18" charset="0"/>
              </a:rPr>
              <a:t>sono sempre soggetti al rito di cui all'art. 120 CPA</a:t>
            </a:r>
            <a:r>
              <a:rPr lang="it-IT" sz="1800" kern="0" dirty="0">
                <a:effectLst/>
                <a:ea typeface="Times New Roman" panose="02020603050405020304" pitchFamily="18" charset="0"/>
                <a:cs typeface="Times New Roman" panose="02020603050405020304" pitchFamily="18" charset="0"/>
              </a:rPr>
              <a:t>, anche se non impugnati contestualmente ad atti connessi della procedura di affidamento</a:t>
            </a:r>
            <a:endParaRPr lang="it-IT" sz="1800" kern="0" dirty="0">
              <a:ea typeface="Times New Roman" panose="02020603050405020304" pitchFamily="18" charset="0"/>
              <a:cs typeface="Times New Roman" panose="02020603050405020304" pitchFamily="18" charset="0"/>
            </a:endParaRPr>
          </a:p>
          <a:p>
            <a:pPr marL="0" indent="0" algn="just">
              <a:spcAft>
                <a:spcPts val="1200"/>
              </a:spcAft>
              <a:buNone/>
            </a:pPr>
            <a:endParaRPr lang="it-IT" sz="1800" b="0" i="0" dirty="0">
              <a:effectLst/>
            </a:endParaRPr>
          </a:p>
          <a:p>
            <a:pPr marL="0" indent="0" algn="just">
              <a:spcAft>
                <a:spcPts val="1200"/>
              </a:spcAft>
              <a:buNone/>
            </a:pPr>
            <a:endParaRPr lang="it-IT" sz="1800" dirty="0">
              <a:effectLst/>
              <a:ea typeface="Calibri" panose="020F0502020204030204" pitchFamily="34" charset="0"/>
              <a:cs typeface="Times New Roman" panose="02020603050405020304" pitchFamily="18" charset="0"/>
            </a:endParaRPr>
          </a:p>
          <a:p>
            <a:pPr marL="0" indent="0">
              <a:buNone/>
            </a:pPr>
            <a:endParaRPr lang="it-IT" sz="1800" dirty="0">
              <a:solidFill>
                <a:srgbClr val="474747"/>
              </a:solidFill>
              <a:ea typeface="Calibri" panose="020F0502020204030204" pitchFamily="34" charset="0"/>
              <a:cs typeface="Times New Roman" panose="02020603050405020304" pitchFamily="18" charset="0"/>
            </a:endParaRPr>
          </a:p>
          <a:p>
            <a:pPr marL="0" indent="0">
              <a:buNone/>
            </a:pPr>
            <a:endParaRPr lang="it-IT" sz="1800" dirty="0">
              <a:solidFill>
                <a:srgbClr val="474747"/>
              </a:solidFill>
              <a:effectLst/>
              <a:ea typeface="Calibri" panose="020F0502020204030204" pitchFamily="34" charset="0"/>
              <a:cs typeface="Times New Roman" panose="02020603050405020304" pitchFamily="18" charset="0"/>
            </a:endParaRPr>
          </a:p>
          <a:p>
            <a:pPr marL="0" indent="0">
              <a:buNone/>
            </a:pPr>
            <a:endParaRPr lang="it-IT" sz="1800" dirty="0"/>
          </a:p>
          <a:p>
            <a:pPr marL="0" indent="0">
              <a:buNone/>
            </a:pPr>
            <a:endParaRPr lang="it-IT" sz="2000" dirty="0"/>
          </a:p>
        </p:txBody>
      </p:sp>
      <p:sp>
        <p:nvSpPr>
          <p:cNvPr id="2" name="Segnaposto piè di pagina 1">
            <a:extLst>
              <a:ext uri="{FF2B5EF4-FFF2-40B4-BE49-F238E27FC236}">
                <a16:creationId xmlns:a16="http://schemas.microsoft.com/office/drawing/2014/main" id="{396DCB5B-E481-5818-AE3C-D5981D749CC9}"/>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88E99A2-9774-2E60-7316-7E293E2874CC}"/>
              </a:ext>
            </a:extLst>
          </p:cNvPr>
          <p:cNvSpPr>
            <a:spLocks noGrp="1"/>
          </p:cNvSpPr>
          <p:nvPr>
            <p:ph type="dt" sz="half" idx="10"/>
          </p:nvPr>
        </p:nvSpPr>
        <p:spPr/>
        <p:txBody>
          <a:bodyPr/>
          <a:lstStyle/>
          <a:p>
            <a:fld id="{11565106-E767-E04E-8F2E-40D9BA1DBE90}" type="datetime1">
              <a:rPr lang="it-IT" smtClean="0"/>
              <a:t>21/06/23</a:t>
            </a:fld>
            <a:endParaRPr lang="it-IT"/>
          </a:p>
        </p:txBody>
      </p:sp>
      <p:sp>
        <p:nvSpPr>
          <p:cNvPr id="7" name="Segnaposto numero diapositiva 6">
            <a:extLst>
              <a:ext uri="{FF2B5EF4-FFF2-40B4-BE49-F238E27FC236}">
                <a16:creationId xmlns:a16="http://schemas.microsoft.com/office/drawing/2014/main" id="{D97EB33A-E53E-F581-613A-5ADB51F5DDC6}"/>
              </a:ext>
            </a:extLst>
          </p:cNvPr>
          <p:cNvSpPr>
            <a:spLocks noGrp="1"/>
          </p:cNvSpPr>
          <p:nvPr>
            <p:ph type="sldNum" sz="quarter" idx="12"/>
          </p:nvPr>
        </p:nvSpPr>
        <p:spPr/>
        <p:txBody>
          <a:bodyPr/>
          <a:lstStyle/>
          <a:p>
            <a:fld id="{2D461169-DEB1-6E45-A2CA-B6D74FF9440F}" type="slidenum">
              <a:rPr lang="it-IT" smtClean="0"/>
              <a:t>19</a:t>
            </a:fld>
            <a:endParaRPr lang="it-IT"/>
          </a:p>
        </p:txBody>
      </p:sp>
    </p:spTree>
    <p:extLst>
      <p:ext uri="{BB962C8B-B14F-4D97-AF65-F5344CB8AC3E}">
        <p14:creationId xmlns:p14="http://schemas.microsoft.com/office/powerpoint/2010/main" val="390824118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215900"/>
            <a:ext cx="10515599" cy="706890"/>
          </a:xfrm>
        </p:spPr>
        <p:txBody>
          <a:bodyPr>
            <a:noAutofit/>
          </a:bodyPr>
          <a:lstStyle/>
          <a:p>
            <a:pPr algn="just"/>
            <a:r>
              <a:rPr lang="it-IT" sz="2800" b="1" dirty="0">
                <a:solidFill>
                  <a:schemeClr val="accent1"/>
                </a:solidFill>
              </a:rPr>
              <a:t>I ricorsi giurisdizionali e i rimedi alternativi Libro V, Titoli I e II</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rPr>
              <a:t>Sintesi delle novità più importanti in materia di contenzioso giurisdizionale</a:t>
            </a:r>
          </a:p>
          <a:p>
            <a:pPr algn="just">
              <a:buFont typeface="Wingdings" pitchFamily="2" charset="2"/>
              <a:buChar char="§"/>
            </a:pPr>
            <a:r>
              <a:rPr lang="it-IT" sz="1800" dirty="0"/>
              <a:t>confermato l'ambito applicativo dell’art. 120 CPA, con eliminazione di ogni dubbio circa la </a:t>
            </a:r>
            <a:r>
              <a:rPr lang="it-IT" sz="1800" b="1" dirty="0">
                <a:solidFill>
                  <a:schemeClr val="accent1"/>
                </a:solidFill>
              </a:rPr>
              <a:t>ricomprensione in esso delle concessioni</a:t>
            </a:r>
            <a:r>
              <a:rPr lang="it-IT" sz="1800" dirty="0"/>
              <a:t>;</a:t>
            </a:r>
          </a:p>
          <a:p>
            <a:pPr algn="just">
              <a:buFont typeface="Wingdings" pitchFamily="2" charset="2"/>
              <a:buChar char="§"/>
            </a:pPr>
            <a:r>
              <a:rPr lang="it-IT" sz="1800" dirty="0"/>
              <a:t>modificata la decorrenza del termine per impugnare gli atti con </a:t>
            </a:r>
            <a:r>
              <a:rPr lang="it-IT" sz="1800" b="1" dirty="0">
                <a:solidFill>
                  <a:schemeClr val="accent1"/>
                </a:solidFill>
              </a:rPr>
              <a:t>l’eliminazione del riferimento alla conoscenza effettiva</a:t>
            </a:r>
          </a:p>
          <a:p>
            <a:pPr algn="just">
              <a:buFont typeface="Wingdings" pitchFamily="2" charset="2"/>
              <a:buChar char="§"/>
            </a:pPr>
            <a:r>
              <a:rPr lang="it-IT" sz="1800" b="1" dirty="0">
                <a:solidFill>
                  <a:schemeClr val="accent1"/>
                </a:solidFill>
              </a:rPr>
              <a:t>riformata la disciplina dell'azione risarcitoria </a:t>
            </a:r>
            <a:r>
              <a:rPr lang="it-IT" sz="1800" dirty="0"/>
              <a:t>per equivalente che sarà esperita tendenzialmente nell’ambito di un unico giudizio</a:t>
            </a:r>
          </a:p>
          <a:p>
            <a:pPr algn="just">
              <a:buFont typeface="Wingdings" pitchFamily="2" charset="2"/>
              <a:buChar char="§"/>
            </a:pPr>
            <a:r>
              <a:rPr lang="it-IT" sz="1800" dirty="0"/>
              <a:t>introdotto un nuovo </a:t>
            </a:r>
            <a:r>
              <a:rPr lang="it-IT" sz="1800" b="1" dirty="0">
                <a:solidFill>
                  <a:schemeClr val="accent1"/>
                </a:solidFill>
              </a:rPr>
              <a:t>rito speciale in materia di accesso alle offerte</a:t>
            </a:r>
            <a:r>
              <a:rPr lang="it-IT" sz="1800" dirty="0"/>
              <a:t>, accellerato rispetto a quello previsto dall’art. 116 CPA</a:t>
            </a:r>
          </a:p>
          <a:p>
            <a:pPr marL="0" indent="0" algn="just">
              <a:buNone/>
            </a:pPr>
            <a:endParaRPr lang="it-IT" sz="1800"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r>
              <a:rPr lang="it-IT" sz="1800" b="1" dirty="0">
                <a:solidFill>
                  <a:schemeClr val="accent1"/>
                </a:solidFill>
              </a:rPr>
              <a:t>Sintesi delle novità più importanti in materia di strumenti alternativi</a:t>
            </a:r>
          </a:p>
          <a:p>
            <a:pPr algn="just">
              <a:buFont typeface="Wingdings" pitchFamily="2" charset="2"/>
              <a:buChar char="§"/>
            </a:pPr>
            <a:r>
              <a:rPr lang="it-IT" sz="1800" b="1" dirty="0">
                <a:solidFill>
                  <a:schemeClr val="accent1"/>
                </a:solidFill>
              </a:rPr>
              <a:t>confermato l’accordo bonario </a:t>
            </a:r>
            <a:r>
              <a:rPr lang="it-IT" sz="1800" dirty="0"/>
              <a:t>con la puntualizzazione della procedura ed estensione dal settore dei lavori </a:t>
            </a:r>
            <a:r>
              <a:rPr lang="it-IT" sz="1800" b="1" dirty="0">
                <a:solidFill>
                  <a:schemeClr val="accent1"/>
                </a:solidFill>
              </a:rPr>
              <a:t>a quello dei servizi e forniture</a:t>
            </a:r>
            <a:r>
              <a:rPr lang="it-IT" sz="1800" dirty="0"/>
              <a:t>;</a:t>
            </a:r>
          </a:p>
          <a:p>
            <a:pPr algn="just">
              <a:buFont typeface="Wingdings" pitchFamily="2" charset="2"/>
              <a:buChar char="§"/>
            </a:pPr>
            <a:r>
              <a:rPr lang="it-IT" sz="1800" dirty="0"/>
              <a:t>confermata la transazione come rimedio alternativo residuale;</a:t>
            </a:r>
          </a:p>
          <a:p>
            <a:pPr algn="just">
              <a:buFont typeface="Wingdings" pitchFamily="2" charset="2"/>
              <a:buChar char="§"/>
            </a:pPr>
            <a:r>
              <a:rPr lang="it-IT" sz="1800" b="1" dirty="0">
                <a:solidFill>
                  <a:schemeClr val="accent1"/>
                </a:solidFill>
              </a:rPr>
              <a:t>rimodulato l’istituto dell’arbitrato </a:t>
            </a:r>
            <a:r>
              <a:rPr lang="it-IT" sz="1800" dirty="0"/>
              <a:t>e previsto il compromesso volontario in fase di esecuzione al di fuori della previsione di gara;</a:t>
            </a:r>
          </a:p>
          <a:p>
            <a:pPr algn="just">
              <a:buFont typeface="Wingdings" pitchFamily="2" charset="2"/>
              <a:buChar char="§"/>
            </a:pPr>
            <a:r>
              <a:rPr lang="it-IT" sz="1800" b="1" dirty="0">
                <a:solidFill>
                  <a:schemeClr val="accent1"/>
                </a:solidFill>
              </a:rPr>
              <a:t>ribadita l’introduzione del Collegio Tecnico Consultivo</a:t>
            </a:r>
            <a:r>
              <a:rPr lang="it-IT" sz="1800" dirty="0"/>
              <a:t> anticipato dal </a:t>
            </a:r>
            <a:r>
              <a:rPr lang="it-IT" sz="1800" dirty="0">
                <a:effectLst/>
              </a:rPr>
              <a:t>D.L. 76/2020</a:t>
            </a:r>
          </a:p>
          <a:p>
            <a:pPr algn="just">
              <a:buFont typeface="Wingdings" pitchFamily="2" charset="2"/>
              <a:buChar char="§"/>
            </a:pPr>
            <a:r>
              <a:rPr lang="it-IT" sz="1800" dirty="0">
                <a:effectLst/>
              </a:rPr>
              <a:t>Riscritta la disciplina</a:t>
            </a:r>
            <a:endParaRPr lang="it-IT" sz="1800" dirty="0"/>
          </a:p>
        </p:txBody>
      </p:sp>
      <p:sp>
        <p:nvSpPr>
          <p:cNvPr id="2" name="Segnaposto piè di pagina 1">
            <a:extLst>
              <a:ext uri="{FF2B5EF4-FFF2-40B4-BE49-F238E27FC236}">
                <a16:creationId xmlns:a16="http://schemas.microsoft.com/office/drawing/2014/main" id="{32C0E139-4D94-3944-12BD-F100F0FC2C0E}"/>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716C6D1-52B3-AE00-EC76-00F76722722F}"/>
              </a:ext>
            </a:extLst>
          </p:cNvPr>
          <p:cNvSpPr>
            <a:spLocks noGrp="1"/>
          </p:cNvSpPr>
          <p:nvPr>
            <p:ph type="dt" sz="half" idx="10"/>
          </p:nvPr>
        </p:nvSpPr>
        <p:spPr/>
        <p:txBody>
          <a:bodyPr/>
          <a:lstStyle/>
          <a:p>
            <a:fld id="{2CFE3788-A316-054F-BCC3-A2E9A3BCF99F}" type="datetime1">
              <a:rPr lang="it-IT" smtClean="0"/>
              <a:t>21/06/23</a:t>
            </a:fld>
            <a:endParaRPr lang="it-IT"/>
          </a:p>
        </p:txBody>
      </p:sp>
      <p:sp>
        <p:nvSpPr>
          <p:cNvPr id="7" name="Segnaposto numero diapositiva 6">
            <a:extLst>
              <a:ext uri="{FF2B5EF4-FFF2-40B4-BE49-F238E27FC236}">
                <a16:creationId xmlns:a16="http://schemas.microsoft.com/office/drawing/2014/main" id="{34034E95-7F32-F915-EDEA-F842F6E2C4F2}"/>
              </a:ext>
            </a:extLst>
          </p:cNvPr>
          <p:cNvSpPr>
            <a:spLocks noGrp="1"/>
          </p:cNvSpPr>
          <p:nvPr>
            <p:ph type="sldNum" sz="quarter" idx="12"/>
          </p:nvPr>
        </p:nvSpPr>
        <p:spPr/>
        <p:txBody>
          <a:bodyPr/>
          <a:lstStyle/>
          <a:p>
            <a:fld id="{2D461169-DEB1-6E45-A2CA-B6D74FF9440F}" type="slidenum">
              <a:rPr lang="it-IT" smtClean="0"/>
              <a:t>2</a:t>
            </a:fld>
            <a:endParaRPr lang="it-IT"/>
          </a:p>
        </p:txBody>
      </p:sp>
    </p:spTree>
    <p:extLst>
      <p:ext uri="{BB962C8B-B14F-4D97-AF65-F5344CB8AC3E}">
        <p14:creationId xmlns:p14="http://schemas.microsoft.com/office/powerpoint/2010/main" val="1218423727"/>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SzPct val="60000"/>
              <a:buNone/>
            </a:pPr>
            <a:r>
              <a:rPr lang="it-IT" sz="1800" b="1" dirty="0">
                <a:solidFill>
                  <a:schemeClr val="accent1"/>
                </a:solidFill>
              </a:rPr>
              <a:t>Termini</a:t>
            </a:r>
          </a:p>
          <a:p>
            <a:pPr marL="0" indent="0" algn="just">
              <a:buSzPct val="60000"/>
              <a:buNone/>
            </a:pPr>
            <a:r>
              <a:rPr lang="it-IT" sz="1800" b="1" dirty="0">
                <a:solidFill>
                  <a:schemeClr val="accent1"/>
                </a:solidFill>
              </a:rPr>
              <a:t>Termine per procedure con bando</a:t>
            </a:r>
          </a:p>
          <a:p>
            <a:pPr algn="just">
              <a:buSzPct val="60000"/>
              <a:buFont typeface="Wingdings" pitchFamily="2" charset="2"/>
              <a:buChar char="§"/>
            </a:pPr>
            <a:r>
              <a:rPr lang="it-IT" sz="1800" b="1" dirty="0">
                <a:solidFill>
                  <a:schemeClr val="accent1"/>
                </a:solidFill>
              </a:rPr>
              <a:t>30 giorni </a:t>
            </a:r>
            <a:r>
              <a:rPr lang="it-IT" sz="1800" dirty="0"/>
              <a:t>ricorso principale o incidentale e motivi aggiunti (anche avverso atti diversi da quelli già impugnati)</a:t>
            </a:r>
          </a:p>
          <a:p>
            <a:pPr marL="0" indent="0" algn="just">
              <a:buSzPct val="60000"/>
              <a:buNone/>
            </a:pPr>
            <a:r>
              <a:rPr lang="it-IT" sz="1800" b="1" dirty="0">
                <a:solidFill>
                  <a:schemeClr val="accent1"/>
                </a:solidFill>
              </a:rPr>
              <a:t>Decorrenza</a:t>
            </a:r>
          </a:p>
          <a:p>
            <a:pPr algn="just">
              <a:buSzPct val="60000"/>
              <a:buFont typeface="Wingdings" pitchFamily="2" charset="2"/>
              <a:buChar char="§"/>
            </a:pPr>
            <a:r>
              <a:rPr lang="it-IT" sz="1800" dirty="0"/>
              <a:t>ricorso principale e motivi aggiunti </a:t>
            </a:r>
            <a:r>
              <a:rPr lang="it-IT" sz="1800" b="1" dirty="0"/>
              <a:t>dalla ricezione</a:t>
            </a:r>
            <a:r>
              <a:rPr lang="it-IT" sz="1800" dirty="0"/>
              <a:t> della comunicazione ai candidati e agli offerenti dell’aggiudicazione (</a:t>
            </a:r>
            <a:r>
              <a:rPr lang="it-IT" sz="1800" b="1" dirty="0">
                <a:solidFill>
                  <a:schemeClr val="accent1"/>
                </a:solidFill>
              </a:rPr>
              <a:t>art. 90 CCP</a:t>
            </a:r>
            <a:r>
              <a:rPr lang="it-IT" sz="1800" dirty="0"/>
              <a:t>) oppure dal momento in cui gli atti sono messi a disposizione a seguito di accesso agli atti (</a:t>
            </a:r>
            <a:r>
              <a:rPr lang="it-IT" sz="1800" b="1" dirty="0">
                <a:solidFill>
                  <a:schemeClr val="accent1"/>
                </a:solidFill>
              </a:rPr>
              <a:t>art. 36 CCP</a:t>
            </a:r>
            <a:r>
              <a:rPr lang="it-IT" sz="1800" dirty="0"/>
              <a:t>) e per i bandi e avvisi di gara, purchè autonomamente lesivi, </a:t>
            </a:r>
            <a:r>
              <a:rPr lang="it-IT" sz="1800" b="1" dirty="0"/>
              <a:t>dalla pubblicazione </a:t>
            </a:r>
            <a:r>
              <a:rPr lang="it-IT" sz="1800" dirty="0"/>
              <a:t>europea o nazionale (artt. 84 e 85 CCP)</a:t>
            </a:r>
          </a:p>
          <a:p>
            <a:pPr algn="just">
              <a:buSzPct val="60000"/>
              <a:buFont typeface="Wingdings" pitchFamily="2" charset="2"/>
              <a:buChar char="§"/>
            </a:pPr>
            <a:r>
              <a:rPr lang="it-IT" sz="1800" dirty="0"/>
              <a:t>ricorso incidentale </a:t>
            </a:r>
            <a:r>
              <a:rPr lang="it-IT" sz="1800" kern="100" dirty="0">
                <a:effectLst/>
                <a:ea typeface="Calibri" panose="020F0502020204030204" pitchFamily="34" charset="0"/>
                <a:cs typeface="Times New Roman" panose="02020603050405020304" pitchFamily="18" charset="0"/>
              </a:rPr>
              <a:t>dalla ricevuta notificazione del ricorso principale (art. 41 CPA)</a:t>
            </a:r>
          </a:p>
          <a:p>
            <a:pPr lvl="2" algn="just">
              <a:buSzPct val="60000"/>
              <a:buFont typeface="Courier New" panose="02070309020205020404" pitchFamily="49" charset="0"/>
              <a:buChar char="o"/>
            </a:pPr>
            <a:endParaRPr lang="it-IT" dirty="0"/>
          </a:p>
          <a:p>
            <a:pPr marL="0" indent="0" algn="just">
              <a:buSzPct val="6000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latin typeface="Calibri" panose="020F0502020204030204" pitchFamily="34" charset="0"/>
                <a:ea typeface="Times New Roman" panose="02020603050405020304" pitchFamily="18" charset="0"/>
              </a:rPr>
              <a:t>Focus</a:t>
            </a:r>
          </a:p>
          <a:p>
            <a:pPr marL="0" indent="0" algn="just">
              <a:buNone/>
            </a:pPr>
            <a:r>
              <a:rPr lang="it-IT" sz="1800" dirty="0">
                <a:latin typeface="Calibri" panose="020F0502020204030204" pitchFamily="34" charset="0"/>
                <a:ea typeface="Times New Roman" panose="02020603050405020304" pitchFamily="18" charset="0"/>
              </a:rPr>
              <a:t>Momento in cui gli atti sono messi a disposizione ex art. 36 CCP:</a:t>
            </a:r>
          </a:p>
          <a:p>
            <a:pPr algn="just">
              <a:buFont typeface="Wingdings" pitchFamily="2" charset="2"/>
              <a:buChar char="§"/>
            </a:pPr>
            <a:r>
              <a:rPr lang="it-IT" sz="1800" dirty="0">
                <a:effectLst/>
                <a:latin typeface="Calibri" panose="020F0502020204030204" pitchFamily="34" charset="0"/>
                <a:ea typeface="Times New Roman" panose="02020603050405020304" pitchFamily="18" charset="0"/>
              </a:rPr>
              <a:t>si evitano i c.d. </a:t>
            </a:r>
            <a:r>
              <a:rPr lang="it-IT" sz="1800" dirty="0">
                <a:solidFill>
                  <a:srgbClr val="FF0000"/>
                </a:solidFill>
                <a:effectLst/>
                <a:latin typeface="Calibri" panose="020F0502020204030204" pitchFamily="34" charset="0"/>
                <a:ea typeface="Times New Roman" panose="02020603050405020304" pitchFamily="18" charset="0"/>
              </a:rPr>
              <a:t>ricorsi al “al buio”</a:t>
            </a:r>
            <a:r>
              <a:rPr lang="it-IT" sz="1800" dirty="0">
                <a:effectLst/>
                <a:latin typeface="Calibri" panose="020F0502020204030204" pitchFamily="34" charset="0"/>
                <a:ea typeface="Times New Roman" panose="02020603050405020304" pitchFamily="18" charset="0"/>
              </a:rPr>
              <a:t>;</a:t>
            </a:r>
          </a:p>
          <a:p>
            <a:pPr algn="just">
              <a:buFont typeface="Wingdings" pitchFamily="2" charset="2"/>
              <a:buChar char="§"/>
            </a:pPr>
            <a:r>
              <a:rPr lang="it-IT" sz="1800" dirty="0">
                <a:effectLst/>
                <a:latin typeface="Calibri" panose="020F0502020204030204" pitchFamily="34" charset="0"/>
                <a:ea typeface="Times New Roman" panose="02020603050405020304" pitchFamily="18" charset="0"/>
              </a:rPr>
              <a:t>si evita il </a:t>
            </a:r>
            <a:r>
              <a:rPr lang="it-IT" sz="1800" dirty="0">
                <a:solidFill>
                  <a:srgbClr val="FF0000"/>
                </a:solidFill>
                <a:effectLst/>
                <a:latin typeface="Calibri" panose="020F0502020204030204" pitchFamily="34" charset="0"/>
                <a:ea typeface="Times New Roman" panose="02020603050405020304" pitchFamily="18" charset="0"/>
              </a:rPr>
              <a:t>proliferare di motivi aggiunti</a:t>
            </a:r>
            <a:r>
              <a:rPr lang="it-IT" sz="1800" dirty="0">
                <a:effectLst/>
                <a:latin typeface="Calibri" panose="020F0502020204030204" pitchFamily="34" charset="0"/>
                <a:ea typeface="Times New Roman" panose="02020603050405020304" pitchFamily="18" charset="0"/>
              </a:rPr>
              <a:t>;</a:t>
            </a:r>
          </a:p>
          <a:p>
            <a:pPr algn="just">
              <a:buFont typeface="Wingdings" pitchFamily="2" charset="2"/>
              <a:buChar char="§"/>
            </a:pPr>
            <a:r>
              <a:rPr lang="it-IT" sz="1800" dirty="0">
                <a:latin typeface="Calibri" panose="020F0502020204030204" pitchFamily="34" charset="0"/>
                <a:ea typeface="Times New Roman" panose="02020603050405020304" pitchFamily="18" charset="0"/>
              </a:rPr>
              <a:t>si evita di </a:t>
            </a:r>
            <a:r>
              <a:rPr lang="it-IT" sz="1800" dirty="0">
                <a:solidFill>
                  <a:srgbClr val="FF0000"/>
                </a:solidFill>
                <a:latin typeface="Calibri" panose="020F0502020204030204" pitchFamily="34" charset="0"/>
                <a:ea typeface="Times New Roman" panose="02020603050405020304" pitchFamily="18" charset="0"/>
              </a:rPr>
              <a:t>«inquinare» </a:t>
            </a:r>
            <a:r>
              <a:rPr lang="it-IT" sz="1800" dirty="0">
                <a:latin typeface="Calibri" panose="020F0502020204030204" pitchFamily="34" charset="0"/>
                <a:ea typeface="Times New Roman" panose="02020603050405020304" pitchFamily="18" charset="0"/>
              </a:rPr>
              <a:t>il giudizio cautelare e di merito con le questioni relative all’accesso agli atti</a:t>
            </a:r>
          </a:p>
          <a:p>
            <a:endParaRPr lang="it-IT" sz="1800" dirty="0">
              <a:solidFill>
                <a:srgbClr val="000000"/>
              </a:solidFill>
              <a:effectLst/>
              <a:latin typeface="Calibri" panose="020F0502020204030204" pitchFamily="34" charset="0"/>
              <a:ea typeface="Times New Roman" panose="02020603050405020304" pitchFamily="18" charset="0"/>
            </a:endParaRPr>
          </a:p>
        </p:txBody>
      </p:sp>
      <p:sp>
        <p:nvSpPr>
          <p:cNvPr id="2" name="Segnaposto piè di pagina 1">
            <a:extLst>
              <a:ext uri="{FF2B5EF4-FFF2-40B4-BE49-F238E27FC236}">
                <a16:creationId xmlns:a16="http://schemas.microsoft.com/office/drawing/2014/main" id="{34CA2C79-96BE-E918-D634-9E44453F2FF2}"/>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F078F75-6F82-07F9-EC33-5F5283DDBF42}"/>
              </a:ext>
            </a:extLst>
          </p:cNvPr>
          <p:cNvSpPr>
            <a:spLocks noGrp="1"/>
          </p:cNvSpPr>
          <p:nvPr>
            <p:ph type="dt" sz="half" idx="10"/>
          </p:nvPr>
        </p:nvSpPr>
        <p:spPr/>
        <p:txBody>
          <a:bodyPr/>
          <a:lstStyle/>
          <a:p>
            <a:fld id="{5CC2973B-8A4A-4140-8DE3-BC1213BFD024}" type="datetime1">
              <a:rPr lang="it-IT" smtClean="0"/>
              <a:t>21/06/23</a:t>
            </a:fld>
            <a:endParaRPr lang="it-IT"/>
          </a:p>
        </p:txBody>
      </p:sp>
      <p:sp>
        <p:nvSpPr>
          <p:cNvPr id="7" name="Segnaposto numero diapositiva 6">
            <a:extLst>
              <a:ext uri="{FF2B5EF4-FFF2-40B4-BE49-F238E27FC236}">
                <a16:creationId xmlns:a16="http://schemas.microsoft.com/office/drawing/2014/main" id="{CA34E2DD-5180-D58D-1F9C-EFF58F6CF2F6}"/>
              </a:ext>
            </a:extLst>
          </p:cNvPr>
          <p:cNvSpPr>
            <a:spLocks noGrp="1"/>
          </p:cNvSpPr>
          <p:nvPr>
            <p:ph type="sldNum" sz="quarter" idx="12"/>
          </p:nvPr>
        </p:nvSpPr>
        <p:spPr/>
        <p:txBody>
          <a:bodyPr/>
          <a:lstStyle/>
          <a:p>
            <a:fld id="{2D461169-DEB1-6E45-A2CA-B6D74FF9440F}" type="slidenum">
              <a:rPr lang="it-IT" smtClean="0"/>
              <a:t>20</a:t>
            </a:fld>
            <a:endParaRPr lang="it-IT"/>
          </a:p>
        </p:txBody>
      </p:sp>
    </p:spTree>
    <p:extLst>
      <p:ext uri="{BB962C8B-B14F-4D97-AF65-F5344CB8AC3E}">
        <p14:creationId xmlns:p14="http://schemas.microsoft.com/office/powerpoint/2010/main" val="1846199411"/>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SzPct val="60000"/>
              <a:buNone/>
            </a:pPr>
            <a:r>
              <a:rPr lang="it-IT" sz="1800" b="1" dirty="0">
                <a:solidFill>
                  <a:schemeClr val="accent1"/>
                </a:solidFill>
              </a:rPr>
              <a:t>Termini</a:t>
            </a:r>
          </a:p>
          <a:p>
            <a:pPr marL="0" indent="0" algn="just">
              <a:buSzPct val="60000"/>
              <a:buNone/>
            </a:pPr>
            <a:r>
              <a:rPr lang="it-IT" sz="1800" b="1" dirty="0">
                <a:solidFill>
                  <a:schemeClr val="accent1"/>
                </a:solidFill>
              </a:rPr>
              <a:t>Termine in assenza di bando</a:t>
            </a:r>
          </a:p>
          <a:p>
            <a:pPr algn="just">
              <a:buSzPct val="60000"/>
              <a:buFont typeface="Wingdings" pitchFamily="2" charset="2"/>
              <a:buChar char="§"/>
            </a:pPr>
            <a:r>
              <a:rPr lang="it-IT" sz="1800" dirty="0"/>
              <a:t>i 30 giorni decorrono </a:t>
            </a:r>
            <a:r>
              <a:rPr lang="it-IT" sz="1800" kern="100" dirty="0">
                <a:ea typeface="Times New Roman" panose="02020603050405020304" pitchFamily="18" charset="0"/>
                <a:cs typeface="Times New Roman" panose="02020603050405020304" pitchFamily="18" charset="0"/>
              </a:rPr>
              <a:t>d</a:t>
            </a:r>
            <a:r>
              <a:rPr lang="it-IT" sz="1800" kern="100" dirty="0">
                <a:effectLst/>
                <a:ea typeface="Times New Roman" panose="02020603050405020304" pitchFamily="18" charset="0"/>
                <a:cs typeface="Times New Roman" panose="02020603050405020304" pitchFamily="18" charset="0"/>
              </a:rPr>
              <a:t>alla </a:t>
            </a:r>
            <a:r>
              <a:rPr lang="it-IT" sz="1800" b="1" kern="100" dirty="0">
                <a:solidFill>
                  <a:srgbClr val="FF0000"/>
                </a:solidFill>
                <a:effectLst/>
                <a:ea typeface="Times New Roman" panose="02020603050405020304" pitchFamily="18" charset="0"/>
                <a:cs typeface="Times New Roman" panose="02020603050405020304" pitchFamily="18" charset="0"/>
              </a:rPr>
              <a:t>data di pubblicazione dell'avviso di aggiudicazione o della determinazione di procedere all'affidamento </a:t>
            </a:r>
            <a:r>
              <a:rPr lang="it-IT" sz="1800" kern="100" dirty="0">
                <a:effectLst/>
                <a:ea typeface="Times New Roman" panose="02020603050405020304" pitchFamily="18" charset="0"/>
                <a:cs typeface="Times New Roman" panose="02020603050405020304" pitchFamily="18" charset="0"/>
              </a:rPr>
              <a:t>in house, </a:t>
            </a:r>
            <a:r>
              <a:rPr lang="it-IT" sz="1800" b="1" kern="100" dirty="0">
                <a:ea typeface="Times New Roman" panose="02020603050405020304" pitchFamily="18" charset="0"/>
                <a:cs typeface="Times New Roman" panose="02020603050405020304" pitchFamily="18" charset="0"/>
              </a:rPr>
              <a:t>a condizione </a:t>
            </a:r>
            <a:r>
              <a:rPr lang="it-IT" sz="1800" kern="100" dirty="0">
                <a:ea typeface="Times New Roman" panose="02020603050405020304" pitchFamily="18" charset="0"/>
                <a:cs typeface="Times New Roman" panose="02020603050405020304" pitchFamily="18" charset="0"/>
              </a:rPr>
              <a:t>che l’avviso contenga </a:t>
            </a:r>
            <a:r>
              <a:rPr lang="it-IT" sz="1800" kern="100" dirty="0">
                <a:effectLst/>
                <a:ea typeface="Times New Roman" panose="02020603050405020304" pitchFamily="18" charset="0"/>
                <a:cs typeface="Times New Roman" panose="02020603050405020304" pitchFamily="18" charset="0"/>
              </a:rPr>
              <a:t>la motivazione dell'atto di aggiudicazione e della scelta di affidare il contratto senza pubblicazione del bando e l'indicazione del sito dove sono visionabili gli atti e i documenti presupposti</a:t>
            </a:r>
          </a:p>
          <a:p>
            <a:pPr lvl="2" algn="just">
              <a:buSzPct val="60000"/>
              <a:buFont typeface="Courier New" panose="02070309020205020404" pitchFamily="49" charset="0"/>
              <a:buChar char="o"/>
            </a:pPr>
            <a:endParaRPr lang="it-IT" dirty="0"/>
          </a:p>
          <a:p>
            <a:pPr marL="0" indent="0" algn="just">
              <a:buSzPct val="6000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kern="100" dirty="0">
                <a:solidFill>
                  <a:srgbClr val="FF0000"/>
                </a:solidFill>
                <a:ea typeface="Times New Roman" panose="02020603050405020304" pitchFamily="18" charset="0"/>
                <a:cs typeface="Times New Roman" panose="02020603050405020304" pitchFamily="18" charset="0"/>
              </a:rPr>
              <a:t>Focus</a:t>
            </a:r>
          </a:p>
          <a:p>
            <a:pPr marL="0" indent="0" algn="just">
              <a:buNone/>
            </a:pPr>
            <a:r>
              <a:rPr lang="it-IT" sz="1800" b="1" kern="100" dirty="0">
                <a:solidFill>
                  <a:srgbClr val="FF0000"/>
                </a:solidFill>
                <a:effectLst/>
                <a:ea typeface="Times New Roman" panose="02020603050405020304" pitchFamily="18" charset="0"/>
                <a:cs typeface="Times New Roman" panose="02020603050405020304" pitchFamily="18" charset="0"/>
              </a:rPr>
              <a:t>Termine </a:t>
            </a:r>
            <a:r>
              <a:rPr lang="it-IT" sz="1800" b="1" kern="100" dirty="0">
                <a:solidFill>
                  <a:srgbClr val="FF0000"/>
                </a:solidFill>
                <a:ea typeface="Times New Roman" panose="02020603050405020304" pitchFamily="18" charset="0"/>
                <a:cs typeface="Times New Roman" panose="02020603050405020304" pitchFamily="18" charset="0"/>
              </a:rPr>
              <a:t>lungo</a:t>
            </a:r>
            <a:endParaRPr lang="it-IT" sz="1800" b="1" kern="100" dirty="0">
              <a:solidFill>
                <a:srgbClr val="FF0000"/>
              </a:solidFill>
              <a:effectLst/>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100" dirty="0">
                <a:effectLst/>
                <a:ea typeface="Times New Roman" panose="02020603050405020304" pitchFamily="18" charset="0"/>
                <a:cs typeface="Times New Roman" panose="02020603050405020304" pitchFamily="18" charset="0"/>
              </a:rPr>
              <a:t>se gli avvisi non sono conformi alle prescrizioni appena indicate, il ricorso può essere proposto </a:t>
            </a:r>
            <a:r>
              <a:rPr lang="it-IT" sz="1800" b="1" kern="100" dirty="0">
                <a:solidFill>
                  <a:srgbClr val="FF0000"/>
                </a:solidFill>
                <a:effectLst/>
                <a:ea typeface="Times New Roman" panose="02020603050405020304" pitchFamily="18" charset="0"/>
                <a:cs typeface="Times New Roman" panose="02020603050405020304" pitchFamily="18" charset="0"/>
              </a:rPr>
              <a:t>non oltre sei mesi </a:t>
            </a:r>
            <a:r>
              <a:rPr lang="it-IT" sz="1800" kern="100" dirty="0">
                <a:effectLst/>
                <a:ea typeface="Times New Roman" panose="02020603050405020304" pitchFamily="18" charset="0"/>
                <a:cs typeface="Times New Roman" panose="02020603050405020304" pitchFamily="18" charset="0"/>
              </a:rPr>
              <a:t>dal giorno successivo alla data di stipulazione del contratto comunicata ai sensi del CCP.</a:t>
            </a:r>
            <a:endParaRPr lang="it-IT" sz="1800" kern="100" dirty="0">
              <a:effectLst/>
              <a:ea typeface="Calibri" panose="020F0502020204030204" pitchFamily="34"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B65DA86C-0D60-0E4A-A176-0E3812420CE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5CF632C8-6C04-7790-1A88-C506A780EC72}"/>
              </a:ext>
            </a:extLst>
          </p:cNvPr>
          <p:cNvSpPr>
            <a:spLocks noGrp="1"/>
          </p:cNvSpPr>
          <p:nvPr>
            <p:ph type="dt" sz="half" idx="10"/>
          </p:nvPr>
        </p:nvSpPr>
        <p:spPr/>
        <p:txBody>
          <a:bodyPr/>
          <a:lstStyle/>
          <a:p>
            <a:fld id="{860419E9-7D01-B349-ACF3-A6659D3BA328}" type="datetime1">
              <a:rPr lang="it-IT" smtClean="0"/>
              <a:t>21/06/23</a:t>
            </a:fld>
            <a:endParaRPr lang="it-IT"/>
          </a:p>
        </p:txBody>
      </p:sp>
      <p:sp>
        <p:nvSpPr>
          <p:cNvPr id="7" name="Segnaposto numero diapositiva 6">
            <a:extLst>
              <a:ext uri="{FF2B5EF4-FFF2-40B4-BE49-F238E27FC236}">
                <a16:creationId xmlns:a16="http://schemas.microsoft.com/office/drawing/2014/main" id="{DA8D89AB-1730-3B9D-0FB7-218A03446BC9}"/>
              </a:ext>
            </a:extLst>
          </p:cNvPr>
          <p:cNvSpPr>
            <a:spLocks noGrp="1"/>
          </p:cNvSpPr>
          <p:nvPr>
            <p:ph type="sldNum" sz="quarter" idx="12"/>
          </p:nvPr>
        </p:nvSpPr>
        <p:spPr/>
        <p:txBody>
          <a:bodyPr/>
          <a:lstStyle/>
          <a:p>
            <a:fld id="{2D461169-DEB1-6E45-A2CA-B6D74FF9440F}" type="slidenum">
              <a:rPr lang="it-IT" smtClean="0"/>
              <a:t>21</a:t>
            </a:fld>
            <a:endParaRPr lang="it-IT"/>
          </a:p>
        </p:txBody>
      </p:sp>
    </p:spTree>
    <p:extLst>
      <p:ext uri="{BB962C8B-B14F-4D97-AF65-F5344CB8AC3E}">
        <p14:creationId xmlns:p14="http://schemas.microsoft.com/office/powerpoint/2010/main" val="320502700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372601"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None/>
              <a:tabLst>
                <a:tab pos="1765935" algn="l"/>
              </a:tabLst>
            </a:pPr>
            <a:r>
              <a:rPr lang="it-IT" sz="1800" b="1" kern="100" dirty="0">
                <a:solidFill>
                  <a:schemeClr val="accent1"/>
                </a:solidFill>
                <a:cs typeface="Times New Roman" panose="02020603050405020304" pitchFamily="18" charset="0"/>
              </a:rPr>
              <a:t>Peculiarità della fase introduttiva</a:t>
            </a:r>
          </a:p>
          <a:p>
            <a:pPr algn="just">
              <a:spcAft>
                <a:spcPts val="1200"/>
              </a:spcAft>
              <a:buFont typeface="Wingdings" pitchFamily="2" charset="2"/>
              <a:buChar char="§"/>
            </a:pPr>
            <a:r>
              <a:rPr lang="it-IT" sz="1800" b="1" dirty="0"/>
              <a:t>i</a:t>
            </a:r>
            <a:r>
              <a:rPr lang="it-IT" sz="1800" b="1" i="0" dirty="0">
                <a:effectLst/>
              </a:rPr>
              <a:t>ndicazione del CIG </a:t>
            </a:r>
            <a:r>
              <a:rPr lang="it-IT" sz="1800" b="0" i="0" dirty="0">
                <a:effectLst/>
              </a:rPr>
              <a:t>in tutti gli atti, in mancanza si procede ad integrazione d’ufficio</a:t>
            </a:r>
            <a:endParaRPr lang="it-IT" sz="1800" dirty="0"/>
          </a:p>
          <a:p>
            <a:pPr algn="just">
              <a:spcAft>
                <a:spcPts val="1200"/>
              </a:spcAft>
              <a:buFont typeface="Wingdings" pitchFamily="2" charset="2"/>
              <a:buChar char="§"/>
            </a:pPr>
            <a:r>
              <a:rPr lang="it-IT" sz="1800" b="1" kern="100" dirty="0">
                <a:effectLst/>
                <a:ea typeface="Times New Roman" panose="02020603050405020304" pitchFamily="18" charset="0"/>
                <a:cs typeface="Times New Roman" panose="02020603050405020304" pitchFamily="18" charset="0"/>
              </a:rPr>
              <a:t>notifica alla sede dell’Amministrazione </a:t>
            </a:r>
            <a:r>
              <a:rPr lang="it-IT" sz="1800" kern="100" dirty="0">
                <a:effectLst/>
                <a:ea typeface="Times New Roman" panose="02020603050405020304" pitchFamily="18" charset="0"/>
                <a:cs typeface="Times New Roman" panose="02020603050405020304" pitchFamily="18" charset="0"/>
              </a:rPr>
              <a:t>e non solo all’Avvocatura di Stato</a:t>
            </a:r>
            <a:r>
              <a:rPr lang="it-IT" sz="1800" kern="100" dirty="0">
                <a:ea typeface="Times New Roman" panose="02020603050405020304" pitchFamily="18" charset="0"/>
                <a:cs typeface="Times New Roman" panose="02020603050405020304" pitchFamily="18" charset="0"/>
              </a:rPr>
              <a:t> per l’</a:t>
            </a:r>
            <a:r>
              <a:rPr lang="it-IT" sz="1800" kern="100" dirty="0">
                <a:effectLst/>
                <a:ea typeface="Times New Roman" panose="02020603050405020304" pitchFamily="18" charset="0"/>
                <a:cs typeface="Times New Roman" panose="02020603050405020304" pitchFamily="18" charset="0"/>
              </a:rPr>
              <a:t>operatività della sospensione obbligatoria del termine per la stipulazione del contratto (art. 18 CCP)</a:t>
            </a:r>
            <a:endParaRPr lang="it-IT" sz="1800" kern="100" dirty="0">
              <a:ea typeface="Times New Roman" panose="02020603050405020304" pitchFamily="18" charset="0"/>
              <a:cs typeface="Times New Roman" panose="02020603050405020304" pitchFamily="18" charset="0"/>
            </a:endParaRPr>
          </a:p>
          <a:p>
            <a:pPr algn="just">
              <a:spcAft>
                <a:spcPts val="1200"/>
              </a:spcAft>
              <a:buFont typeface="Wingdings" pitchFamily="2" charset="2"/>
              <a:buChar char="§"/>
            </a:pPr>
            <a:r>
              <a:rPr lang="it-IT" sz="1800" dirty="0"/>
              <a:t>i</a:t>
            </a:r>
            <a:r>
              <a:rPr lang="it-IT" sz="1800" b="0" i="0" u="none" strike="noStrike" dirty="0">
                <a:effectLst/>
              </a:rPr>
              <a:t> nuovi atti attinenti alla medesima procedura di gara sono impugnati con ricorso per motivi aggiunti, </a:t>
            </a:r>
            <a:r>
              <a:rPr lang="it-IT" sz="1800" b="1" i="0" u="none" strike="noStrike" dirty="0">
                <a:effectLst/>
              </a:rPr>
              <a:t>senza pagamento del contributo unificato</a:t>
            </a:r>
          </a:p>
          <a:p>
            <a:pPr marL="0" indent="0" algn="just">
              <a:spcAft>
                <a:spcPts val="1200"/>
              </a:spcAft>
              <a:buNone/>
            </a:pPr>
            <a:endParaRPr lang="it-IT" dirty="0"/>
          </a:p>
          <a:p>
            <a:pPr marL="0" indent="0" algn="just">
              <a:buSzPct val="6000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rPr>
              <a:t>Focus</a:t>
            </a:r>
          </a:p>
          <a:p>
            <a:pPr algn="just">
              <a:buFont typeface="Wingdings" pitchFamily="2" charset="2"/>
              <a:buChar char="§"/>
            </a:pPr>
            <a:r>
              <a:rPr lang="it-IT" sz="1800" dirty="0"/>
              <a:t>riunione dei ricorsi e implementazione della Banca dati ed interoperabilità  dei dati dei contratti con quelli del contenzioso</a:t>
            </a:r>
          </a:p>
          <a:p>
            <a:pPr marL="0" indent="0" algn="just">
              <a:buNone/>
            </a:pPr>
            <a:endParaRPr lang="it-IT" sz="1800" b="1" dirty="0"/>
          </a:p>
          <a:p>
            <a:pPr algn="just">
              <a:buFont typeface="Wingdings" pitchFamily="2" charset="2"/>
              <a:buChar char="§"/>
            </a:pPr>
            <a:r>
              <a:rPr lang="it-IT" sz="1800" dirty="0"/>
              <a:t>applicazione dello stand and stil quando previso e comunque per l’esercizio dei poteri, anche di autotutela della SA</a:t>
            </a:r>
          </a:p>
          <a:p>
            <a:pPr marL="0" indent="0" algn="just">
              <a:buNone/>
            </a:pPr>
            <a:endParaRPr lang="it-IT" sz="1800" dirty="0"/>
          </a:p>
          <a:p>
            <a:pPr algn="just">
              <a:buFont typeface="Wingdings" pitchFamily="2" charset="2"/>
              <a:buChar char="§"/>
            </a:pPr>
            <a:r>
              <a:rPr lang="it-IT" sz="1800" dirty="0"/>
              <a:t>facilitazione della tutela e sua semplificazione</a:t>
            </a:r>
          </a:p>
        </p:txBody>
      </p:sp>
      <p:sp>
        <p:nvSpPr>
          <p:cNvPr id="2" name="Segnaposto piè di pagina 1">
            <a:extLst>
              <a:ext uri="{FF2B5EF4-FFF2-40B4-BE49-F238E27FC236}">
                <a16:creationId xmlns:a16="http://schemas.microsoft.com/office/drawing/2014/main" id="{6FD830B4-27CE-F0E9-CAEE-00504137F02C}"/>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C609451-EC71-7DB5-14A6-D1D9313BD269}"/>
              </a:ext>
            </a:extLst>
          </p:cNvPr>
          <p:cNvSpPr>
            <a:spLocks noGrp="1"/>
          </p:cNvSpPr>
          <p:nvPr>
            <p:ph type="dt" sz="half" idx="10"/>
          </p:nvPr>
        </p:nvSpPr>
        <p:spPr/>
        <p:txBody>
          <a:bodyPr/>
          <a:lstStyle/>
          <a:p>
            <a:fld id="{F7633205-3B11-BA47-90AE-C9EF778E5A19}" type="datetime1">
              <a:rPr lang="it-IT" smtClean="0"/>
              <a:t>21/06/23</a:t>
            </a:fld>
            <a:endParaRPr lang="it-IT"/>
          </a:p>
        </p:txBody>
      </p:sp>
      <p:sp>
        <p:nvSpPr>
          <p:cNvPr id="7" name="Segnaposto numero diapositiva 6">
            <a:extLst>
              <a:ext uri="{FF2B5EF4-FFF2-40B4-BE49-F238E27FC236}">
                <a16:creationId xmlns:a16="http://schemas.microsoft.com/office/drawing/2014/main" id="{90C2F8D1-7939-3346-B906-7DE2B2616FAF}"/>
              </a:ext>
            </a:extLst>
          </p:cNvPr>
          <p:cNvSpPr>
            <a:spLocks noGrp="1"/>
          </p:cNvSpPr>
          <p:nvPr>
            <p:ph type="sldNum" sz="quarter" idx="12"/>
          </p:nvPr>
        </p:nvSpPr>
        <p:spPr/>
        <p:txBody>
          <a:bodyPr/>
          <a:lstStyle/>
          <a:p>
            <a:fld id="{2D461169-DEB1-6E45-A2CA-B6D74FF9440F}" type="slidenum">
              <a:rPr lang="it-IT" smtClean="0"/>
              <a:t>22</a:t>
            </a:fld>
            <a:endParaRPr lang="it-IT"/>
          </a:p>
        </p:txBody>
      </p:sp>
    </p:spTree>
    <p:extLst>
      <p:ext uri="{BB962C8B-B14F-4D97-AF65-F5344CB8AC3E}">
        <p14:creationId xmlns:p14="http://schemas.microsoft.com/office/powerpoint/2010/main" val="93690936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SzPct val="60000"/>
              <a:buNone/>
            </a:pPr>
            <a:r>
              <a:rPr lang="it-IT" sz="1800" b="1" dirty="0">
                <a:solidFill>
                  <a:schemeClr val="accent1"/>
                </a:solidFill>
                <a:ea typeface="Calibri" panose="020F0502020204030204" pitchFamily="34" charset="0"/>
                <a:cs typeface="Times New Roman" panose="02020603050405020304" pitchFamily="18" charset="0"/>
              </a:rPr>
              <a:t>Decisione accelerata</a:t>
            </a:r>
          </a:p>
          <a:p>
            <a:pPr marL="0" indent="0" algn="just">
              <a:buSzPct val="60000"/>
              <a:buNone/>
            </a:pPr>
            <a:r>
              <a:rPr lang="it-IT" sz="1800" b="1" dirty="0">
                <a:solidFill>
                  <a:schemeClr val="accent1"/>
                </a:solidFill>
                <a:effectLst/>
                <a:ea typeface="Calibri" panose="020F0502020204030204" pitchFamily="34" charset="0"/>
                <a:cs typeface="Times New Roman" panose="02020603050405020304" pitchFamily="18" charset="0"/>
              </a:rPr>
              <a:t>Regola </a:t>
            </a:r>
          </a:p>
          <a:p>
            <a:pPr algn="just">
              <a:buSzPct val="60000"/>
              <a:buFont typeface="Wingdings" pitchFamily="2" charset="2"/>
              <a:buChar char="§"/>
            </a:pPr>
            <a:r>
              <a:rPr lang="it-IT" sz="1800" kern="100" dirty="0">
                <a:ea typeface="Calibri" panose="020F0502020204030204" pitchFamily="34" charset="0"/>
                <a:cs typeface="Times New Roman" panose="02020603050405020304" pitchFamily="18" charset="0"/>
              </a:rPr>
              <a:t>la d</a:t>
            </a:r>
            <a:r>
              <a:rPr lang="it-IT" sz="1800" kern="100" dirty="0">
                <a:effectLst/>
                <a:ea typeface="Times New Roman" panose="02020603050405020304" pitchFamily="18" charset="0"/>
                <a:cs typeface="Times New Roman" panose="02020603050405020304" pitchFamily="18" charset="0"/>
              </a:rPr>
              <a:t>ecisione è adottata </a:t>
            </a:r>
            <a:r>
              <a:rPr lang="it-IT" sz="1800" b="1" kern="100" dirty="0">
                <a:solidFill>
                  <a:schemeClr val="accent1"/>
                </a:solidFill>
                <a:effectLst/>
                <a:ea typeface="Times New Roman" panose="02020603050405020304" pitchFamily="18" charset="0"/>
                <a:cs typeface="Times New Roman" panose="02020603050405020304" pitchFamily="18" charset="0"/>
              </a:rPr>
              <a:t>all’udienza camerale</a:t>
            </a:r>
            <a:r>
              <a:rPr lang="it-IT" sz="1800" kern="100" dirty="0">
                <a:effectLst/>
                <a:ea typeface="Times New Roman" panose="02020603050405020304" pitchFamily="18" charset="0"/>
                <a:cs typeface="Times New Roman" panose="02020603050405020304" pitchFamily="18" charset="0"/>
              </a:rPr>
              <a:t>, anche in deroga al comma 1, dell'articolo 74 CPA. </a:t>
            </a:r>
            <a:r>
              <a:rPr lang="it-IT" sz="1800" kern="100" dirty="0">
                <a:ea typeface="Times New Roman" panose="02020603050405020304" pitchFamily="18" charset="0"/>
                <a:cs typeface="Times New Roman" panose="02020603050405020304" pitchFamily="18" charset="0"/>
              </a:rPr>
              <a:t>Il comma 5 infatti prevede che ciò avvenga </a:t>
            </a:r>
            <a:r>
              <a:rPr lang="it-IT" sz="1800" b="1" kern="100" dirty="0">
                <a:ea typeface="Times New Roman" panose="02020603050405020304" pitchFamily="18" charset="0"/>
                <a:cs typeface="Times New Roman" panose="02020603050405020304" pitchFamily="18" charset="0"/>
              </a:rPr>
              <a:t>non solo su richiesta congiunta delle parti per </a:t>
            </a:r>
            <a:r>
              <a:rPr lang="it-IT" sz="1800" b="1" kern="100" dirty="0">
                <a:effectLst/>
                <a:ea typeface="Times New Roman" panose="02020603050405020304" pitchFamily="18" charset="0"/>
                <a:cs typeface="Times New Roman" panose="02020603050405020304" pitchFamily="18" charset="0"/>
              </a:rPr>
              <a:t>l'esame di un'unica questione</a:t>
            </a:r>
            <a:r>
              <a:rPr lang="it-IT" sz="1800" kern="100" dirty="0">
                <a:effectLst/>
                <a:ea typeface="Times New Roman" panose="02020603050405020304" pitchFamily="18" charset="0"/>
                <a:cs typeface="Times New Roman" panose="02020603050405020304" pitchFamily="18" charset="0"/>
              </a:rPr>
              <a:t>, ma anche </a:t>
            </a:r>
            <a:r>
              <a:rPr lang="it-IT" sz="1800" b="1" kern="100" dirty="0">
                <a:solidFill>
                  <a:schemeClr val="accent1"/>
                </a:solidFill>
                <a:effectLst/>
                <a:ea typeface="Times New Roman" panose="02020603050405020304" pitchFamily="18" charset="0"/>
                <a:cs typeface="Times New Roman" panose="02020603050405020304" pitchFamily="18" charset="0"/>
              </a:rPr>
              <a:t>in ogni altro caso</a:t>
            </a:r>
            <a:r>
              <a:rPr lang="it-IT" sz="1800" kern="100" dirty="0">
                <a:solidFill>
                  <a:schemeClr val="accent1"/>
                </a:solidFill>
                <a:effectLst/>
                <a:ea typeface="Times New Roman" panose="02020603050405020304" pitchFamily="18" charset="0"/>
                <a:cs typeface="Times New Roman" panose="02020603050405020304" pitchFamily="18" charset="0"/>
              </a:rPr>
              <a:t> compatibilmente con le esigenze di difesa e in relazione alla complessità della causa</a:t>
            </a:r>
            <a:endParaRPr lang="it-IT" sz="1800" kern="100" dirty="0">
              <a:solidFill>
                <a:schemeClr val="accent1"/>
              </a:solidFill>
              <a:effectLst/>
              <a:ea typeface="Calibri" panose="020F0502020204030204" pitchFamily="34" charset="0"/>
              <a:cs typeface="Times New Roman" panose="02020603050405020304" pitchFamily="18" charset="0"/>
            </a:endParaRPr>
          </a:p>
          <a:p>
            <a:pPr marL="0" indent="0" algn="just">
              <a:buNone/>
              <a:tabLst>
                <a:tab pos="1765935" algn="l"/>
              </a:tabLst>
            </a:pPr>
            <a:endParaRPr lang="it-IT" sz="1800" kern="100" dirty="0">
              <a:effectLst/>
              <a:latin typeface="Fira Sans" panose="020B0503050000020004" pitchFamily="34"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kern="100" dirty="0">
                <a:solidFill>
                  <a:srgbClr val="FF0000"/>
                </a:solidFill>
                <a:effectLst/>
                <a:latin typeface="Fira Sans" panose="020B0503050000020004" pitchFamily="34" charset="0"/>
                <a:ea typeface="Times New Roman" panose="02020603050405020304" pitchFamily="18" charset="0"/>
                <a:cs typeface="Times New Roman" panose="02020603050405020304" pitchFamily="18" charset="0"/>
              </a:rPr>
              <a:t>Focus</a:t>
            </a:r>
          </a:p>
          <a:p>
            <a:pPr marL="0" indent="0" algn="just">
              <a:buNone/>
            </a:pPr>
            <a:r>
              <a:rPr lang="it-IT" sz="1800" b="1" kern="100" dirty="0">
                <a:solidFill>
                  <a:srgbClr val="FF0000"/>
                </a:solidFill>
                <a:ea typeface="Times New Roman" panose="02020603050405020304" pitchFamily="18" charset="0"/>
                <a:cs typeface="Times New Roman" panose="02020603050405020304" pitchFamily="18" charset="0"/>
              </a:rPr>
              <a:t>L’udienza camerale</a:t>
            </a:r>
          </a:p>
          <a:p>
            <a:pPr algn="just">
              <a:buFont typeface="Wingdings" pitchFamily="2" charset="2"/>
              <a:buChar char="§"/>
            </a:pPr>
            <a:r>
              <a:rPr lang="it-IT" sz="1800" kern="100" dirty="0">
                <a:ea typeface="Times New Roman" panose="02020603050405020304" pitchFamily="18" charset="0"/>
                <a:cs typeface="Times New Roman" panose="02020603050405020304" pitchFamily="18" charset="0"/>
              </a:rPr>
              <a:t>i</a:t>
            </a:r>
            <a:r>
              <a:rPr lang="it-IT" sz="1800" kern="100" dirty="0">
                <a:effectLst/>
                <a:ea typeface="Times New Roman" panose="02020603050405020304" pitchFamily="18" charset="0"/>
                <a:cs typeface="Times New Roman" panose="02020603050405020304" pitchFamily="18" charset="0"/>
              </a:rPr>
              <a:t> termini dell’udienza camerale rimangono fissati dall’art. 55, comma 5, come risultanti dal dimezzamento di cui all’art. 119, comma 2, c.p.a.:</a:t>
            </a:r>
            <a:r>
              <a:rPr lang="it-IT" sz="1800" kern="100" dirty="0">
                <a:ea typeface="Times New Roman" panose="02020603050405020304" pitchFamily="18" charset="0"/>
                <a:cs typeface="Times New Roman" panose="02020603050405020304" pitchFamily="18" charset="0"/>
              </a:rPr>
              <a:t> </a:t>
            </a:r>
            <a:r>
              <a:rPr lang="it-IT" sz="1800" kern="100" dirty="0">
                <a:effectLst/>
                <a:ea typeface="Times New Roman" panose="02020603050405020304" pitchFamily="18" charset="0"/>
                <a:cs typeface="Times New Roman" panose="02020603050405020304" pitchFamily="18" charset="0"/>
              </a:rPr>
              <a:t>prima Camera di Consiglio </a:t>
            </a:r>
            <a:r>
              <a:rPr lang="it-IT" sz="1800" b="1" kern="100" dirty="0">
                <a:effectLst/>
                <a:ea typeface="Times New Roman" panose="02020603050405020304" pitchFamily="18" charset="0"/>
                <a:cs typeface="Times New Roman" panose="02020603050405020304" pitchFamily="18" charset="0"/>
              </a:rPr>
              <a:t>successiva al decimo giorno dal perfezionamento della notifica</a:t>
            </a:r>
            <a:r>
              <a:rPr lang="it-IT" sz="1800" kern="100" dirty="0">
                <a:effectLst/>
                <a:ea typeface="Times New Roman" panose="02020603050405020304" pitchFamily="18" charset="0"/>
                <a:cs typeface="Times New Roman" panose="02020603050405020304" pitchFamily="18" charset="0"/>
              </a:rPr>
              <a:t> ed al quinto giorno dal deposito del ricorso</a:t>
            </a:r>
            <a:endParaRPr lang="it-IT" sz="1800" kern="100" dirty="0">
              <a:ea typeface="Times New Roman" panose="02020603050405020304" pitchFamily="18" charset="0"/>
              <a:cs typeface="Times New Roman" panose="02020603050405020304" pitchFamily="18" charset="0"/>
            </a:endParaRPr>
          </a:p>
          <a:p>
            <a:pPr algn="just">
              <a:buFont typeface="Wingdings" pitchFamily="2" charset="2"/>
              <a:buChar char="§"/>
            </a:pPr>
            <a:r>
              <a:rPr lang="it-IT" sz="1800" kern="100" dirty="0">
                <a:effectLst/>
                <a:ea typeface="Times New Roman" panose="02020603050405020304" pitchFamily="18" charset="0"/>
                <a:cs typeface="Times New Roman" panose="02020603050405020304" pitchFamily="18" charset="0"/>
              </a:rPr>
              <a:t>anche in deroga al comma 1, dell'articolo 74 CPA significa anche se </a:t>
            </a:r>
            <a:r>
              <a:rPr lang="it-IT" sz="1800" dirty="0">
                <a:effectLst/>
                <a:ea typeface="Times New Roman" panose="02020603050405020304" pitchFamily="18" charset="0"/>
              </a:rPr>
              <a:t>il giudice </a:t>
            </a:r>
            <a:r>
              <a:rPr lang="it-IT" sz="1800" b="1" dirty="0">
                <a:solidFill>
                  <a:srgbClr val="FF0000"/>
                </a:solidFill>
                <a:effectLst/>
                <a:ea typeface="Times New Roman" panose="02020603050405020304" pitchFamily="18" charset="0"/>
              </a:rPr>
              <a:t>non ravvisi </a:t>
            </a:r>
            <a:r>
              <a:rPr lang="it-IT" sz="1800" dirty="0">
                <a:effectLst/>
                <a:ea typeface="Times New Roman" panose="02020603050405020304" pitchFamily="18" charset="0"/>
              </a:rPr>
              <a:t>la </a:t>
            </a:r>
            <a:r>
              <a:rPr lang="it-IT" sz="1800" b="1" dirty="0">
                <a:solidFill>
                  <a:srgbClr val="FF0000"/>
                </a:solidFill>
                <a:effectLst/>
                <a:ea typeface="Times New Roman" panose="02020603050405020304" pitchFamily="18" charset="0"/>
              </a:rPr>
              <a:t>manifesta</a:t>
            </a:r>
            <a:r>
              <a:rPr lang="it-IT" sz="1800" dirty="0">
                <a:effectLst/>
                <a:ea typeface="Times New Roman" panose="02020603050405020304" pitchFamily="18" charset="0"/>
              </a:rPr>
              <a:t> fondatezza ovvero la manifesta irricevibilità, inammissibilità, improcedibilità o infondatezza del ricorso)</a:t>
            </a:r>
            <a:r>
              <a:rPr lang="it-IT" sz="1800" dirty="0">
                <a:ea typeface="Times New Roman" panose="02020603050405020304" pitchFamily="18" charset="0"/>
              </a:rPr>
              <a:t> può decidere la causa con sentenza all’esito dell’udienza camerale</a:t>
            </a:r>
            <a:endParaRPr lang="it-IT" sz="1800" i="1" kern="100" dirty="0">
              <a:effectLst/>
              <a:ea typeface="Times New Roman" panose="02020603050405020304" pitchFamily="18" charset="0"/>
              <a:cs typeface="Times New Roman" panose="02020603050405020304" pitchFamily="18" charset="0"/>
            </a:endParaRPr>
          </a:p>
          <a:p>
            <a:pPr marL="0" indent="0">
              <a:buNone/>
              <a:tabLst>
                <a:tab pos="1765935" algn="l"/>
              </a:tabLst>
            </a:pPr>
            <a:endParaRPr lang="it-IT" sz="1800" i="1" kern="100" dirty="0">
              <a:solidFill>
                <a:srgbClr val="FF0000"/>
              </a:solidFill>
              <a:latin typeface="Fira Sans" panose="020B0503050000020004" pitchFamily="34" charset="0"/>
              <a:ea typeface="Times New Roman" panose="02020603050405020304" pitchFamily="18"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F7382A65-B6E0-C040-BBA2-1ABA45CADA29}"/>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AFD3D3CE-A490-1CC0-C3F3-79F43BCF7583}"/>
              </a:ext>
            </a:extLst>
          </p:cNvPr>
          <p:cNvSpPr>
            <a:spLocks noGrp="1"/>
          </p:cNvSpPr>
          <p:nvPr>
            <p:ph type="dt" sz="half" idx="10"/>
          </p:nvPr>
        </p:nvSpPr>
        <p:spPr/>
        <p:txBody>
          <a:bodyPr/>
          <a:lstStyle/>
          <a:p>
            <a:fld id="{BF6750D6-AD20-9349-BE8E-C9ACA92AA5C3}" type="datetime1">
              <a:rPr lang="it-IT" smtClean="0"/>
              <a:t>21/06/23</a:t>
            </a:fld>
            <a:endParaRPr lang="it-IT"/>
          </a:p>
        </p:txBody>
      </p:sp>
      <p:sp>
        <p:nvSpPr>
          <p:cNvPr id="7" name="Segnaposto numero diapositiva 6">
            <a:extLst>
              <a:ext uri="{FF2B5EF4-FFF2-40B4-BE49-F238E27FC236}">
                <a16:creationId xmlns:a16="http://schemas.microsoft.com/office/drawing/2014/main" id="{EA580AE1-6B86-C7B6-1605-DA30F52F324D}"/>
              </a:ext>
            </a:extLst>
          </p:cNvPr>
          <p:cNvSpPr>
            <a:spLocks noGrp="1"/>
          </p:cNvSpPr>
          <p:nvPr>
            <p:ph type="sldNum" sz="quarter" idx="12"/>
          </p:nvPr>
        </p:nvSpPr>
        <p:spPr/>
        <p:txBody>
          <a:bodyPr/>
          <a:lstStyle/>
          <a:p>
            <a:fld id="{2D461169-DEB1-6E45-A2CA-B6D74FF9440F}" type="slidenum">
              <a:rPr lang="it-IT" smtClean="0"/>
              <a:t>23</a:t>
            </a:fld>
            <a:endParaRPr lang="it-IT"/>
          </a:p>
        </p:txBody>
      </p:sp>
    </p:spTree>
    <p:extLst>
      <p:ext uri="{BB962C8B-B14F-4D97-AF65-F5344CB8AC3E}">
        <p14:creationId xmlns:p14="http://schemas.microsoft.com/office/powerpoint/2010/main" val="3432741821"/>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SzPct val="60000"/>
              <a:buNone/>
            </a:pPr>
            <a:r>
              <a:rPr lang="it-IT" sz="1800" b="1" dirty="0">
                <a:solidFill>
                  <a:schemeClr val="accent1"/>
                </a:solidFill>
                <a:latin typeface="Fira Sans" panose="020B0503050000020004" pitchFamily="34" charset="0"/>
                <a:ea typeface="Calibri" panose="020F0502020204030204" pitchFamily="34" charset="0"/>
                <a:cs typeface="Times New Roman" panose="02020603050405020304" pitchFamily="18" charset="0"/>
              </a:rPr>
              <a:t>Decisione accelerata </a:t>
            </a:r>
          </a:p>
          <a:p>
            <a:pPr marL="0" indent="0" algn="just">
              <a:buSzPct val="60000"/>
              <a:buNone/>
            </a:pPr>
            <a:endParaRPr lang="it-IT" sz="1800" b="1" kern="100" dirty="0">
              <a:solidFill>
                <a:schemeClr val="accent1"/>
              </a:solidFill>
              <a:latin typeface="Fira Sans" panose="020B0503050000020004" pitchFamily="34" charset="0"/>
              <a:ea typeface="Times New Roman" panose="02020603050405020304" pitchFamily="18" charset="0"/>
              <a:cs typeface="Times New Roman" panose="02020603050405020304" pitchFamily="18" charset="0"/>
            </a:endParaRPr>
          </a:p>
          <a:p>
            <a:pPr marL="0" indent="0" algn="just">
              <a:buSzPct val="60000"/>
              <a:buNone/>
            </a:pPr>
            <a:r>
              <a:rPr lang="it-IT" sz="1800" b="1" kern="100" dirty="0">
                <a:solidFill>
                  <a:schemeClr val="accent1"/>
                </a:solidFill>
                <a:latin typeface="Fira Sans" panose="020B0503050000020004" pitchFamily="34" charset="0"/>
                <a:ea typeface="Times New Roman" panose="02020603050405020304" pitchFamily="18" charset="0"/>
                <a:cs typeface="Times New Roman" panose="02020603050405020304" pitchFamily="18" charset="0"/>
              </a:rPr>
              <a:t>Alternativa in subordine</a:t>
            </a:r>
            <a:endParaRPr lang="it-IT" sz="1800" b="1" kern="100" dirty="0">
              <a:solidFill>
                <a:schemeClr val="accent1"/>
              </a:solidFill>
              <a:effectLst/>
              <a:latin typeface="Fira Sans" panose="020B0503050000020004" pitchFamily="34" charset="0"/>
              <a:ea typeface="Times New Roman" panose="02020603050405020304" pitchFamily="18" charset="0"/>
              <a:cs typeface="Times New Roman" panose="02020603050405020304" pitchFamily="18" charset="0"/>
            </a:endParaRPr>
          </a:p>
          <a:p>
            <a:pPr algn="just">
              <a:buFont typeface="Wingdings" pitchFamily="2" charset="2"/>
              <a:buChar char="§"/>
              <a:tabLst>
                <a:tab pos="1765935" algn="l"/>
              </a:tabLst>
            </a:pPr>
            <a:r>
              <a:rPr lang="it-IT" sz="1800" kern="100" dirty="0">
                <a:latin typeface="Fira Sans" panose="020B0503050000020004" pitchFamily="34" charset="0"/>
                <a:ea typeface="Times New Roman" panose="02020603050405020304" pitchFamily="18" charset="0"/>
                <a:cs typeface="Times New Roman" panose="02020603050405020304" pitchFamily="18" charset="0"/>
              </a:rPr>
              <a:t>d</a:t>
            </a:r>
            <a:r>
              <a:rPr lang="it-IT" sz="1800" kern="100" dirty="0">
                <a:effectLst/>
                <a:latin typeface="Fira Sans" panose="020B0503050000020004" pitchFamily="34" charset="0"/>
                <a:ea typeface="Times New Roman" panose="02020603050405020304" pitchFamily="18" charset="0"/>
                <a:cs typeface="Times New Roman" panose="02020603050405020304" pitchFamily="18" charset="0"/>
              </a:rPr>
              <a:t>efinizione con sentenza in forma semplificata all’udienza di merito da tenersi </a:t>
            </a:r>
            <a:r>
              <a:rPr lang="it-IT" sz="1800" b="1" kern="100" dirty="0">
                <a:solidFill>
                  <a:srgbClr val="FF0000"/>
                </a:solidFill>
                <a:effectLst/>
                <a:latin typeface="Fira Sans" panose="020B0503050000020004" pitchFamily="34" charset="0"/>
                <a:ea typeface="Times New Roman" panose="02020603050405020304" pitchFamily="18" charset="0"/>
                <a:cs typeface="Times New Roman" panose="02020603050405020304" pitchFamily="18" charset="0"/>
              </a:rPr>
              <a:t>entro quarantacinque giorni dalla scadenza del termine per la costituzione delle parti resistenti </a:t>
            </a:r>
            <a:r>
              <a:rPr lang="it-IT" sz="1800" kern="100" dirty="0">
                <a:effectLst/>
                <a:latin typeface="Fira Sans" panose="020B0503050000020004" pitchFamily="34" charset="0"/>
                <a:ea typeface="Times New Roman" panose="02020603050405020304" pitchFamily="18" charset="0"/>
                <a:cs typeface="Times New Roman" panose="02020603050405020304" pitchFamily="18" charset="0"/>
              </a:rPr>
              <a:t>(30 gg. dalla notifica)</a:t>
            </a:r>
            <a:r>
              <a:rPr lang="it-IT" sz="1800" kern="100" dirty="0">
                <a:latin typeface="Fira Sans" panose="020B0503050000020004" pitchFamily="34" charset="0"/>
                <a:ea typeface="Times New Roman" panose="02020603050405020304" pitchFamily="18" charset="0"/>
                <a:cs typeface="Times New Roman" panose="02020603050405020304" pitchFamily="18" charset="0"/>
              </a:rPr>
              <a:t> </a:t>
            </a:r>
            <a:r>
              <a:rPr lang="it-IT" sz="1800" kern="100" dirty="0">
                <a:effectLst/>
                <a:latin typeface="Fira Sans" panose="020B0503050000020004" pitchFamily="34" charset="0"/>
                <a:ea typeface="Times New Roman" panose="02020603050405020304" pitchFamily="18" charset="0"/>
                <a:cs typeface="Times New Roman" panose="02020603050405020304" pitchFamily="18" charset="0"/>
              </a:rPr>
              <a:t>e nel rispetto dei termini per il deposito dei documenti (20 gg. prima dell’udienza) e delle memorie</a:t>
            </a:r>
            <a:r>
              <a:rPr lang="it-IT" sz="1800" kern="100" dirty="0">
                <a:latin typeface="Fira Sans" panose="020B0503050000020004" pitchFamily="34" charset="0"/>
                <a:ea typeface="Times New Roman" panose="02020603050405020304" pitchFamily="18" charset="0"/>
                <a:cs typeface="Times New Roman" panose="02020603050405020304" pitchFamily="18" charset="0"/>
              </a:rPr>
              <a:t> (15 gg. e 10 gg. prima dell’udienza)</a:t>
            </a:r>
            <a:endParaRPr lang="it-IT" sz="1800" kern="100" dirty="0">
              <a:effectLst/>
              <a:latin typeface="Fira Sans" panose="020B0503050000020004" pitchFamily="34" charset="0"/>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algn="just">
              <a:buFont typeface="Wingdings" pitchFamily="2" charset="2"/>
              <a:buChar char="§"/>
              <a:tabLst>
                <a:tab pos="1765935" algn="l"/>
              </a:tabLst>
            </a:pPr>
            <a:endParaRPr lang="it-IT" sz="1800" kern="100" dirty="0">
              <a:latin typeface="Fira Sans" panose="020B0503050000020004" pitchFamily="34" charset="0"/>
              <a:ea typeface="Times New Roman" panose="02020603050405020304" pitchFamily="18" charset="0"/>
              <a:cs typeface="Times New Roman" panose="02020603050405020304" pitchFamily="18" charset="0"/>
            </a:endParaRPr>
          </a:p>
          <a:p>
            <a:pPr algn="just">
              <a:buFont typeface="Wingdings" pitchFamily="2" charset="2"/>
              <a:buChar char="§"/>
              <a:tabLst>
                <a:tab pos="1765935" algn="l"/>
              </a:tabLst>
            </a:pPr>
            <a:endParaRPr lang="it-IT" sz="1800" kern="100" dirty="0">
              <a:effectLst/>
              <a:latin typeface="Fira Sans" panose="020B0503050000020004" pitchFamily="34" charset="0"/>
              <a:ea typeface="Times New Roman" panose="02020603050405020304" pitchFamily="18" charset="0"/>
              <a:cs typeface="Times New Roman" panose="02020603050405020304" pitchFamily="18" charset="0"/>
            </a:endParaRPr>
          </a:p>
          <a:p>
            <a:pPr algn="just">
              <a:buFont typeface="Wingdings" pitchFamily="2" charset="2"/>
              <a:buChar char="§"/>
              <a:tabLst>
                <a:tab pos="1765935" algn="l"/>
              </a:tabLst>
            </a:pPr>
            <a:endParaRPr lang="it-IT" sz="1800" kern="100" dirty="0">
              <a:latin typeface="Fira Sans" panose="020B0503050000020004" pitchFamily="34" charset="0"/>
              <a:ea typeface="Times New Roman" panose="02020603050405020304" pitchFamily="18" charset="0"/>
              <a:cs typeface="Times New Roman" panose="02020603050405020304" pitchFamily="18" charset="0"/>
            </a:endParaRPr>
          </a:p>
          <a:p>
            <a:pPr marL="0" indent="0" algn="just">
              <a:buNone/>
              <a:tabLst>
                <a:tab pos="1765935" algn="l"/>
              </a:tabLst>
            </a:pPr>
            <a:endParaRPr lang="it-IT" sz="1800" kern="100" dirty="0">
              <a:latin typeface="Fira Sans" panose="020B0503050000020004" pitchFamily="34" charset="0"/>
              <a:ea typeface="Times New Roman" panose="02020603050405020304" pitchFamily="18" charset="0"/>
              <a:cs typeface="Times New Roman" panose="02020603050405020304" pitchFamily="18" charset="0"/>
            </a:endParaRPr>
          </a:p>
          <a:p>
            <a:pPr marL="0" indent="0" algn="just">
              <a:buNone/>
              <a:tabLst>
                <a:tab pos="1765935" algn="l"/>
              </a:tabLst>
            </a:pPr>
            <a:endParaRPr lang="it-IT" sz="1800" b="1" kern="100" dirty="0">
              <a:solidFill>
                <a:schemeClr val="accent1"/>
              </a:solidFill>
              <a:latin typeface="Fira Sans" panose="020B0503050000020004" pitchFamily="34" charset="0"/>
              <a:ea typeface="Times New Roman" panose="02020603050405020304" pitchFamily="18" charset="0"/>
              <a:cs typeface="Times New Roman" panose="02020603050405020304" pitchFamily="18" charset="0"/>
            </a:endParaRPr>
          </a:p>
          <a:p>
            <a:pPr marL="0" indent="0" algn="just">
              <a:buNone/>
              <a:tabLst>
                <a:tab pos="1765935" algn="l"/>
              </a:tabLst>
            </a:pPr>
            <a:endParaRPr lang="it-IT" sz="1800" b="1" kern="100" dirty="0">
              <a:solidFill>
                <a:schemeClr val="accent1"/>
              </a:solidFill>
              <a:latin typeface="Fira Sans" panose="020B0503050000020004" pitchFamily="34" charset="0"/>
              <a:ea typeface="Times New Roman" panose="02020603050405020304" pitchFamily="18" charset="0"/>
              <a:cs typeface="Times New Roman" panose="02020603050405020304" pitchFamily="18" charset="0"/>
            </a:endParaRPr>
          </a:p>
          <a:p>
            <a:pPr marL="0" indent="0" algn="just">
              <a:buNone/>
              <a:tabLst>
                <a:tab pos="1765935" algn="l"/>
              </a:tabLst>
            </a:pPr>
            <a:r>
              <a:rPr lang="it-IT" sz="1800" b="1" kern="100" dirty="0">
                <a:solidFill>
                  <a:schemeClr val="accent1"/>
                </a:solidFill>
                <a:latin typeface="Fira Sans" panose="020B0503050000020004" pitchFamily="34" charset="0"/>
                <a:ea typeface="Times New Roman" panose="02020603050405020304" pitchFamily="18" charset="0"/>
                <a:cs typeface="Times New Roman" panose="02020603050405020304" pitchFamily="18" charset="0"/>
              </a:rPr>
              <a:t>Ulteriore alternativa in subordine</a:t>
            </a:r>
            <a:endParaRPr lang="it-IT" sz="1800" kern="100" dirty="0">
              <a:latin typeface="Fira Sans" panose="020B0503050000020004" pitchFamily="34" charset="0"/>
              <a:ea typeface="Times New Roman" panose="02020603050405020304" pitchFamily="18" charset="0"/>
              <a:cs typeface="Times New Roman" panose="02020603050405020304" pitchFamily="18" charset="0"/>
            </a:endParaRPr>
          </a:p>
          <a:p>
            <a:pPr algn="just">
              <a:buFont typeface="Wingdings" pitchFamily="2" charset="2"/>
              <a:buChar char="§"/>
              <a:tabLst>
                <a:tab pos="1765935" algn="l"/>
              </a:tabLst>
            </a:pPr>
            <a:r>
              <a:rPr lang="it-IT" sz="1800" kern="100" dirty="0">
                <a:effectLst/>
                <a:latin typeface="Fira Sans" panose="020B0503050000020004" pitchFamily="34" charset="0"/>
                <a:ea typeface="Times New Roman" panose="02020603050405020304" pitchFamily="18" charset="0"/>
                <a:cs typeface="Times New Roman" panose="02020603050405020304" pitchFamily="18" charset="0"/>
              </a:rPr>
              <a:t>in caso di esigenze istruttorie o quando è necessario integrare il contraddittorio o far rispettare</a:t>
            </a:r>
            <a:r>
              <a:rPr lang="it-IT" sz="1800" kern="100" dirty="0">
                <a:latin typeface="Calibri" panose="020F0502020204030204" pitchFamily="34" charset="0"/>
                <a:ea typeface="Times New Roman" panose="02020603050405020304" pitchFamily="18" charset="0"/>
                <a:cs typeface="Times New Roman" panose="02020603050405020304" pitchFamily="18" charset="0"/>
              </a:rPr>
              <a:t> </a:t>
            </a:r>
            <a:r>
              <a:rPr lang="it-IT" sz="1800" kern="100" dirty="0">
                <a:effectLst/>
                <a:latin typeface="Fira Sans" panose="020B0503050000020004" pitchFamily="34" charset="0"/>
                <a:ea typeface="Times New Roman" panose="02020603050405020304" pitchFamily="18" charset="0"/>
                <a:cs typeface="Times New Roman" panose="02020603050405020304" pitchFamily="18" charset="0"/>
              </a:rPr>
              <a:t>i termini a difesa, la definizione è rinviata, con l'ordinanza che dispone gli adempimenti istruttori o l'integrazione del contraddittorio o dispone il rinvio per l'esigenza di rispetto dei termini a difesa, </a:t>
            </a:r>
            <a:r>
              <a:rPr lang="it-IT" sz="1800" b="1" kern="100" dirty="0">
                <a:effectLst/>
                <a:latin typeface="Fira Sans" panose="020B0503050000020004" pitchFamily="34" charset="0"/>
                <a:ea typeface="Times New Roman" panose="02020603050405020304" pitchFamily="18" charset="0"/>
                <a:cs typeface="Times New Roman" panose="02020603050405020304" pitchFamily="18" charset="0"/>
              </a:rPr>
              <a:t>a una udienza da tenersi </a:t>
            </a:r>
            <a:r>
              <a:rPr lang="it-IT" sz="1800" b="1" kern="100" dirty="0">
                <a:solidFill>
                  <a:srgbClr val="FF0000"/>
                </a:solidFill>
                <a:effectLst/>
                <a:latin typeface="Fira Sans" panose="020B0503050000020004" pitchFamily="34" charset="0"/>
                <a:ea typeface="Times New Roman" panose="02020603050405020304" pitchFamily="18" charset="0"/>
                <a:cs typeface="Times New Roman" panose="02020603050405020304" pitchFamily="18" charset="0"/>
              </a:rPr>
              <a:t>non oltre 30 giorni</a:t>
            </a:r>
            <a:endParaRPr lang="it-IT" sz="1800" b="1" i="1" kern="100" dirty="0">
              <a:solidFill>
                <a:srgbClr val="FF0000"/>
              </a:solidFill>
              <a:latin typeface="Fira Sans" panose="020B0503050000020004" pitchFamily="34" charset="0"/>
              <a:ea typeface="Times New Roman" panose="02020603050405020304" pitchFamily="18"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7E75A7E6-0875-31AA-CB03-F5D99965E703}"/>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ACBD7AA8-5617-22D0-CF5B-40493861389C}"/>
              </a:ext>
            </a:extLst>
          </p:cNvPr>
          <p:cNvSpPr>
            <a:spLocks noGrp="1"/>
          </p:cNvSpPr>
          <p:nvPr>
            <p:ph type="dt" sz="half" idx="10"/>
          </p:nvPr>
        </p:nvSpPr>
        <p:spPr/>
        <p:txBody>
          <a:bodyPr/>
          <a:lstStyle/>
          <a:p>
            <a:fld id="{73C8D564-9806-1F4F-B7FB-079C51FECA75}" type="datetime1">
              <a:rPr lang="it-IT" smtClean="0"/>
              <a:t>21/06/23</a:t>
            </a:fld>
            <a:endParaRPr lang="it-IT"/>
          </a:p>
        </p:txBody>
      </p:sp>
      <p:sp>
        <p:nvSpPr>
          <p:cNvPr id="7" name="Segnaposto numero diapositiva 6">
            <a:extLst>
              <a:ext uri="{FF2B5EF4-FFF2-40B4-BE49-F238E27FC236}">
                <a16:creationId xmlns:a16="http://schemas.microsoft.com/office/drawing/2014/main" id="{6BE404E8-BDE3-FB34-185A-E0B493B73B30}"/>
              </a:ext>
            </a:extLst>
          </p:cNvPr>
          <p:cNvSpPr>
            <a:spLocks noGrp="1"/>
          </p:cNvSpPr>
          <p:nvPr>
            <p:ph type="sldNum" sz="quarter" idx="12"/>
          </p:nvPr>
        </p:nvSpPr>
        <p:spPr/>
        <p:txBody>
          <a:bodyPr/>
          <a:lstStyle/>
          <a:p>
            <a:fld id="{2D461169-DEB1-6E45-A2CA-B6D74FF9440F}" type="slidenum">
              <a:rPr lang="it-IT" smtClean="0"/>
              <a:t>24</a:t>
            </a:fld>
            <a:endParaRPr lang="it-IT"/>
          </a:p>
        </p:txBody>
      </p:sp>
    </p:spTree>
    <p:extLst>
      <p:ext uri="{BB962C8B-B14F-4D97-AF65-F5344CB8AC3E}">
        <p14:creationId xmlns:p14="http://schemas.microsoft.com/office/powerpoint/2010/main" val="1421695279"/>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 120 CPA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fontScale="92500" lnSpcReduction="10000"/>
          </a:bodyPr>
          <a:lstStyle/>
          <a:p>
            <a:pPr marL="0" indent="0" algn="just">
              <a:buNone/>
              <a:tabLst>
                <a:tab pos="1765935" algn="l"/>
              </a:tabLst>
            </a:pPr>
            <a:r>
              <a:rPr lang="it-IT" sz="1800" b="1" kern="100" dirty="0">
                <a:solidFill>
                  <a:schemeClr val="accent1"/>
                </a:solidFill>
                <a:effectLst/>
                <a:latin typeface="Fira Sans" panose="020B0503050000020004" pitchFamily="34" charset="0"/>
                <a:ea typeface="Calibri" panose="020F0502020204030204" pitchFamily="34" charset="0"/>
                <a:cs typeface="Times New Roman" panose="02020603050405020304" pitchFamily="18" charset="0"/>
              </a:rPr>
              <a:t>Concentrazione dell’istruttoria</a:t>
            </a:r>
          </a:p>
          <a:p>
            <a:pPr marL="0" indent="0" algn="just">
              <a:buNone/>
              <a:tabLst>
                <a:tab pos="1765935" algn="l"/>
              </a:tabLst>
            </a:pPr>
            <a:endParaRPr lang="it-IT" sz="1800" dirty="0">
              <a:solidFill>
                <a:srgbClr val="474747"/>
              </a:solidFill>
              <a:latin typeface="Fira Sans" panose="020B0503050000020004" pitchFamily="34" charset="0"/>
            </a:endParaRPr>
          </a:p>
          <a:p>
            <a:pPr algn="just">
              <a:buFont typeface="Wingdings" pitchFamily="2" charset="2"/>
              <a:buChar char="§"/>
              <a:tabLst>
                <a:tab pos="1765935" algn="l"/>
              </a:tabLst>
            </a:pPr>
            <a:r>
              <a:rPr lang="it-IT" sz="1900" b="0" i="0" u="none" strike="noStrike" dirty="0">
                <a:effectLst/>
              </a:rPr>
              <a:t>in caso di istanza cautelare, all'esito dell'udienza in camera di consiglio e anche in caso di rigetto dell'istanza, il giudice provvede </a:t>
            </a:r>
          </a:p>
          <a:p>
            <a:pPr algn="just">
              <a:buFont typeface="Wingdings" pitchFamily="2" charset="2"/>
              <a:buChar char="§"/>
              <a:tabLst>
                <a:tab pos="1765935" algn="l"/>
              </a:tabLst>
            </a:pPr>
            <a:endParaRPr lang="it-IT" sz="1900" b="1" dirty="0"/>
          </a:p>
          <a:p>
            <a:pPr marL="0" indent="0" algn="ctr">
              <a:buNone/>
              <a:tabLst>
                <a:tab pos="1765935" algn="l"/>
              </a:tabLst>
            </a:pPr>
            <a:r>
              <a:rPr lang="it-IT" sz="1900" b="1" i="0" u="none" strike="noStrike" dirty="0">
                <a:effectLst/>
              </a:rPr>
              <a:t>ai necessari approfondimenti istruttori</a:t>
            </a:r>
            <a:endParaRPr lang="it-IT" sz="1900" b="1" kern="100" dirty="0">
              <a:effectLst/>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fontScale="92500" lnSpcReduction="10000"/>
          </a:bodyPr>
          <a:lstStyle/>
          <a:p>
            <a:pPr marL="0" indent="0" algn="ctr">
              <a:buNone/>
            </a:pPr>
            <a:r>
              <a:rPr lang="it-IT" sz="1900" b="1" dirty="0">
                <a:solidFill>
                  <a:srgbClr val="FF0000"/>
                </a:solidFill>
              </a:rPr>
              <a:t>Focus</a:t>
            </a:r>
          </a:p>
          <a:p>
            <a:pPr marL="0" indent="0" algn="just">
              <a:buNone/>
            </a:pPr>
            <a:r>
              <a:rPr lang="it-IT" sz="1900" b="1" dirty="0">
                <a:solidFill>
                  <a:srgbClr val="FF0000"/>
                </a:solidFill>
              </a:rPr>
              <a:t>Il ruolo della Camera di consiglio per l’istruttoria</a:t>
            </a:r>
          </a:p>
          <a:p>
            <a:pPr algn="just"/>
            <a:r>
              <a:rPr lang="it-IT" sz="1900" kern="100" dirty="0">
                <a:ea typeface="Calibri" panose="020F0502020204030204" pitchFamily="34" charset="0"/>
                <a:cs typeface="Times New Roman" panose="02020603050405020304" pitchFamily="18" charset="0"/>
              </a:rPr>
              <a:t>l</a:t>
            </a:r>
            <a:r>
              <a:rPr lang="it-IT" sz="1900" kern="100" dirty="0">
                <a:effectLst/>
                <a:ea typeface="Calibri" panose="020F0502020204030204" pitchFamily="34" charset="0"/>
                <a:cs typeface="Times New Roman" panose="02020603050405020304" pitchFamily="18" charset="0"/>
              </a:rPr>
              <a:t>’udienza camerale è la sede per verificare la completezza dell'istruttoria</a:t>
            </a:r>
          </a:p>
          <a:p>
            <a:pPr algn="just"/>
            <a:r>
              <a:rPr lang="it-IT" sz="1900" kern="100" dirty="0">
                <a:ea typeface="Calibri" panose="020F0502020204030204" pitchFamily="34" charset="0"/>
                <a:cs typeface="Times New Roman" panose="02020603050405020304" pitchFamily="18" charset="0"/>
              </a:rPr>
              <a:t>i</a:t>
            </a:r>
            <a:r>
              <a:rPr lang="it-IT" sz="1900" kern="100" dirty="0">
                <a:effectLst/>
                <a:ea typeface="Calibri" panose="020F0502020204030204" pitchFamily="34" charset="0"/>
                <a:cs typeface="Times New Roman" panose="02020603050405020304" pitchFamily="18" charset="0"/>
              </a:rPr>
              <a:t>n questo modo, il legislatore sviluppa e completa il principio, espresso nella previgente versione dell'art. 120, secondo il quale, </a:t>
            </a:r>
            <a:r>
              <a:rPr lang="it-IT" sz="1900" b="1" kern="100" dirty="0">
                <a:effectLst/>
                <a:ea typeface="Calibri" panose="020F0502020204030204" pitchFamily="34" charset="0"/>
                <a:cs typeface="Times New Roman" panose="02020603050405020304" pitchFamily="18" charset="0"/>
              </a:rPr>
              <a:t>anche in caso di richiesta di adempimenti istruttori, il giudice deve comunque pronunciarsi, esplicitamente, sull'istanza cautelare, stabilendo se essa sia accolta o respinta, anche ai fini degli effetti sullo stand still processuale</a:t>
            </a:r>
          </a:p>
          <a:p>
            <a:pPr algn="just"/>
            <a:r>
              <a:rPr lang="it-IT" sz="1900" kern="100" dirty="0">
                <a:ea typeface="Calibri" panose="020F0502020204030204" pitchFamily="34" charset="0"/>
                <a:cs typeface="Times New Roman" panose="02020603050405020304" pitchFamily="18" charset="0"/>
              </a:rPr>
              <a:t>l</a:t>
            </a:r>
            <a:r>
              <a:rPr lang="it-IT" sz="1900" kern="100" dirty="0">
                <a:effectLst/>
                <a:ea typeface="Calibri" panose="020F0502020204030204" pitchFamily="34" charset="0"/>
                <a:cs typeface="Times New Roman" panose="02020603050405020304" pitchFamily="18" charset="0"/>
              </a:rPr>
              <a:t>a formula potrebbe essere intesa nel senso di comprendere qualsiasi decisione emessa in sede cautelare, ancorché di carattere istruttorio. Ne deriva però la conseguenza che la pronuncia interlocutoria, anche se “dimentica” di pronunciarsi espressamente sull'istanza cautelare determina, comunque, </a:t>
            </a:r>
            <a:r>
              <a:rPr lang="it-IT" sz="1900" b="1" kern="100" dirty="0">
                <a:effectLst/>
                <a:ea typeface="Calibri" panose="020F0502020204030204" pitchFamily="34" charset="0"/>
                <a:cs typeface="Times New Roman" panose="02020603050405020304" pitchFamily="18" charset="0"/>
              </a:rPr>
              <a:t>il venir meno dell'effetto sospensivo </a:t>
            </a:r>
            <a:r>
              <a:rPr lang="it-IT" sz="1900" kern="100" dirty="0">
                <a:effectLst/>
                <a:ea typeface="Calibri" panose="020F0502020204030204" pitchFamily="34" charset="0"/>
                <a:cs typeface="Times New Roman" panose="02020603050405020304" pitchFamily="18" charset="0"/>
              </a:rPr>
              <a:t>(stand and still processuale)</a:t>
            </a:r>
          </a:p>
          <a:p>
            <a:pPr marL="0" indent="0">
              <a:buNone/>
            </a:pPr>
            <a:endParaRPr lang="it-IT" sz="1900" kern="100" dirty="0">
              <a:effectLst/>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1088FB0-443A-EC8F-6F88-62C574BD6811}"/>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1E838453-60D2-F5F7-D06F-C81D8072717D}"/>
              </a:ext>
            </a:extLst>
          </p:cNvPr>
          <p:cNvSpPr>
            <a:spLocks noGrp="1"/>
          </p:cNvSpPr>
          <p:nvPr>
            <p:ph type="dt" sz="half" idx="10"/>
          </p:nvPr>
        </p:nvSpPr>
        <p:spPr/>
        <p:txBody>
          <a:bodyPr/>
          <a:lstStyle/>
          <a:p>
            <a:fld id="{B99BA1A6-D66D-8F41-A08B-E92AA08C0E9D}" type="datetime1">
              <a:rPr lang="it-IT" smtClean="0"/>
              <a:t>21/06/23</a:t>
            </a:fld>
            <a:endParaRPr lang="it-IT"/>
          </a:p>
        </p:txBody>
      </p:sp>
      <p:sp>
        <p:nvSpPr>
          <p:cNvPr id="7" name="Segnaposto numero diapositiva 6">
            <a:extLst>
              <a:ext uri="{FF2B5EF4-FFF2-40B4-BE49-F238E27FC236}">
                <a16:creationId xmlns:a16="http://schemas.microsoft.com/office/drawing/2014/main" id="{0672B75B-E31B-1709-6566-DD01BAC6BA9B}"/>
              </a:ext>
            </a:extLst>
          </p:cNvPr>
          <p:cNvSpPr>
            <a:spLocks noGrp="1"/>
          </p:cNvSpPr>
          <p:nvPr>
            <p:ph type="sldNum" sz="quarter" idx="12"/>
          </p:nvPr>
        </p:nvSpPr>
        <p:spPr/>
        <p:txBody>
          <a:bodyPr/>
          <a:lstStyle/>
          <a:p>
            <a:fld id="{2D461169-DEB1-6E45-A2CA-B6D74FF9440F}" type="slidenum">
              <a:rPr lang="it-IT" smtClean="0"/>
              <a:t>25</a:t>
            </a:fld>
            <a:endParaRPr lang="it-IT"/>
          </a:p>
        </p:txBody>
      </p:sp>
    </p:spTree>
    <p:extLst>
      <p:ext uri="{BB962C8B-B14F-4D97-AF65-F5344CB8AC3E}">
        <p14:creationId xmlns:p14="http://schemas.microsoft.com/office/powerpoint/2010/main" val="2434573498"/>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248901" cy="557664"/>
          </a:xfrm>
        </p:spPr>
        <p:txBody>
          <a:bodyPr>
            <a:normAutofit fontScale="90000"/>
          </a:bodyPr>
          <a:lstStyle/>
          <a:p>
            <a:r>
              <a:rPr lang="it-IT" sz="3600" b="1" dirty="0">
                <a:solidFill>
                  <a:schemeClr val="accent1"/>
                </a:solidFill>
              </a:rPr>
              <a:t>Art. 209 CCP Tutela giurisdizionale - 120 CPA </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SzPct val="60000"/>
              <a:buNone/>
            </a:pPr>
            <a:r>
              <a:rPr lang="it-IT" sz="1800" b="1" dirty="0">
                <a:solidFill>
                  <a:schemeClr val="accent1"/>
                </a:solidFill>
              </a:rPr>
              <a:t>Peculiarità della fase cautelare </a:t>
            </a:r>
          </a:p>
          <a:p>
            <a:pPr algn="just">
              <a:buSzPct val="60000"/>
              <a:buFont typeface="Wingdings" pitchFamily="2" charset="2"/>
              <a:buChar char="§"/>
            </a:pPr>
            <a:r>
              <a:rPr lang="it-IT" sz="1800" dirty="0"/>
              <a:t>i</a:t>
            </a:r>
            <a:r>
              <a:rPr lang="it-IT" sz="1800" b="0" i="0" u="none" strike="noStrike" dirty="0">
                <a:effectLst/>
              </a:rPr>
              <a:t>l Giudice può disporre una </a:t>
            </a:r>
            <a:r>
              <a:rPr lang="it-IT" sz="1800" b="1" i="0" u="none" strike="noStrike" dirty="0">
                <a:solidFill>
                  <a:srgbClr val="0070C0"/>
                </a:solidFill>
                <a:effectLst/>
              </a:rPr>
              <a:t>cauzione</a:t>
            </a:r>
            <a:r>
              <a:rPr lang="it-IT" sz="1800" b="0" i="0" u="none" strike="noStrike" dirty="0">
                <a:effectLst/>
              </a:rPr>
              <a:t> (anche fideiussione) </a:t>
            </a:r>
            <a:r>
              <a:rPr lang="it-IT" sz="1800" b="1" dirty="0">
                <a:solidFill>
                  <a:srgbClr val="FF0000"/>
                </a:solidFill>
              </a:rPr>
              <a:t>s</a:t>
            </a:r>
            <a:r>
              <a:rPr lang="it-IT" sz="1800" b="1" i="0" u="none" strike="noStrike" dirty="0">
                <a:solidFill>
                  <a:srgbClr val="FF0000"/>
                </a:solidFill>
                <a:effectLst/>
              </a:rPr>
              <a:t>empre</a:t>
            </a:r>
            <a:r>
              <a:rPr lang="it-IT" sz="1800" b="0" i="0" u="none" strike="noStrike" dirty="0">
                <a:effectLst/>
              </a:rPr>
              <a:t> (id est anche se non derivino effetti irreversibili) unitamente alla concessione o </a:t>
            </a:r>
            <a:r>
              <a:rPr lang="it-IT" sz="1800" dirty="0"/>
              <a:t>al</a:t>
            </a:r>
            <a:r>
              <a:rPr lang="it-IT" sz="1800" b="0" i="0" u="none" strike="noStrike" dirty="0">
                <a:effectLst/>
              </a:rPr>
              <a:t> diniego della misura cautelare alla prestazione</a:t>
            </a:r>
          </a:p>
          <a:p>
            <a:pPr algn="just">
              <a:buSzPct val="60000"/>
              <a:buFont typeface="Wingdings" pitchFamily="2" charset="2"/>
              <a:buChar char="§"/>
            </a:pPr>
            <a:r>
              <a:rPr lang="it-IT" sz="1800" dirty="0"/>
              <a:t>l</a:t>
            </a:r>
            <a:r>
              <a:rPr lang="it-IT" sz="1800" b="0" i="0" u="none" strike="noStrike" dirty="0">
                <a:effectLst/>
              </a:rPr>
              <a:t>’importo è commisurato al valore dell'appalto e comunque non superiore allo </a:t>
            </a:r>
            <a:r>
              <a:rPr lang="it-IT" sz="1800" b="1" i="0" u="none" strike="noStrike" dirty="0">
                <a:solidFill>
                  <a:srgbClr val="FF0000"/>
                </a:solidFill>
                <a:effectLst/>
              </a:rPr>
              <a:t>0,5 per cento di tale valore</a:t>
            </a:r>
            <a:endParaRPr lang="it-IT" sz="1800" b="1" dirty="0">
              <a:solidFill>
                <a:srgbClr val="FF0000"/>
              </a:solidFill>
            </a:endParaRPr>
          </a:p>
          <a:p>
            <a:pPr algn="just">
              <a:buSzPct val="60000"/>
              <a:buFont typeface="Wingdings" pitchFamily="2" charset="2"/>
              <a:buChar char="§"/>
            </a:pPr>
            <a:r>
              <a:rPr lang="it-IT" sz="1800" b="0" i="0" u="none" strike="noStrike" dirty="0">
                <a:effectLst/>
              </a:rPr>
              <a:t>la </a:t>
            </a:r>
            <a:r>
              <a:rPr lang="it-IT" sz="1800" b="1" i="0" u="none" strike="noStrike" dirty="0">
                <a:effectLst/>
              </a:rPr>
              <a:t>durata è indicata nell'ordinanza </a:t>
            </a:r>
            <a:r>
              <a:rPr lang="it-IT" sz="1800" b="0" i="0" u="none" strike="noStrike" dirty="0">
                <a:effectLst/>
              </a:rPr>
              <a:t>e non è più vigente il limite temporale di 60 gg.</a:t>
            </a:r>
          </a:p>
          <a:p>
            <a:pPr marL="0" indent="0" algn="just">
              <a:buSzPct val="6000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rPr>
              <a:t>Focus</a:t>
            </a:r>
          </a:p>
          <a:p>
            <a:pPr marL="0" indent="0" algn="just">
              <a:buNone/>
            </a:pPr>
            <a:r>
              <a:rPr lang="it-IT" sz="1800" dirty="0">
                <a:solidFill>
                  <a:srgbClr val="FF0000"/>
                </a:solidFill>
              </a:rPr>
              <a:t>Apprezzamenti relativi al merito nella fase cautelare</a:t>
            </a:r>
          </a:p>
          <a:p>
            <a:pPr algn="just">
              <a:buFont typeface="Wingdings" pitchFamily="2" charset="2"/>
              <a:buChar char="§"/>
            </a:pPr>
            <a:r>
              <a:rPr lang="it-IT" sz="1800" dirty="0"/>
              <a:t>n</a:t>
            </a:r>
            <a:r>
              <a:rPr lang="it-IT" sz="1800" b="0" i="0" u="none" strike="noStrike" dirty="0">
                <a:effectLst/>
              </a:rPr>
              <a:t>ella decisione cautelare il giudice tiene conto di quanto  previsto dagli articoli </a:t>
            </a:r>
            <a:r>
              <a:rPr lang="it-IT" sz="1800" b="1" i="0" u="none" strike="noStrike" dirty="0">
                <a:effectLst/>
              </a:rPr>
              <a:t>121, comma 1, e 122, CPA </a:t>
            </a:r>
            <a:r>
              <a:rPr lang="it-IT" sz="1800" b="0" i="0" u="none" strike="noStrike" dirty="0">
                <a:effectLst/>
              </a:rPr>
              <a:t>e delle esigenze imperative connesse a un interesse generale all'esecuzione del contratto, dandone conto nella motivazione.</a:t>
            </a:r>
          </a:p>
          <a:p>
            <a:pPr algn="just">
              <a:buFont typeface="Wingdings" pitchFamily="2" charset="2"/>
              <a:buChar char="§"/>
            </a:pPr>
            <a:r>
              <a:rPr lang="it-IT" sz="1800" dirty="0"/>
              <a:t>a</a:t>
            </a:r>
            <a:r>
              <a:rPr lang="it-IT" sz="1800" b="0" i="0" u="none" strike="noStrike" dirty="0">
                <a:effectLst/>
              </a:rPr>
              <a:t>nticipazioni circa la sorte </a:t>
            </a:r>
            <a:r>
              <a:rPr lang="it-IT" sz="1800" dirty="0"/>
              <a:t>del contratto circa la sua inefficacia</a:t>
            </a:r>
            <a:endParaRPr lang="it-IT" sz="1800" b="0" i="0" u="none" strike="noStrike" dirty="0">
              <a:effectLst/>
            </a:endParaRPr>
          </a:p>
          <a:p>
            <a:pPr marL="0" indent="0">
              <a:buNone/>
            </a:pPr>
            <a:endParaRPr lang="it-IT" sz="2000" dirty="0"/>
          </a:p>
        </p:txBody>
      </p:sp>
      <p:sp>
        <p:nvSpPr>
          <p:cNvPr id="2" name="Segnaposto piè di pagina 1">
            <a:extLst>
              <a:ext uri="{FF2B5EF4-FFF2-40B4-BE49-F238E27FC236}">
                <a16:creationId xmlns:a16="http://schemas.microsoft.com/office/drawing/2014/main" id="{142C95AA-66D7-C757-F534-CBB180588065}"/>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3DF0264-90C4-5F5D-FE19-46CDAD1FA565}"/>
              </a:ext>
            </a:extLst>
          </p:cNvPr>
          <p:cNvSpPr>
            <a:spLocks noGrp="1"/>
          </p:cNvSpPr>
          <p:nvPr>
            <p:ph type="dt" sz="half" idx="10"/>
          </p:nvPr>
        </p:nvSpPr>
        <p:spPr/>
        <p:txBody>
          <a:bodyPr/>
          <a:lstStyle/>
          <a:p>
            <a:fld id="{7F75A5ED-2D48-1F45-ACAD-B53367B5744A}" type="datetime1">
              <a:rPr lang="it-IT" smtClean="0"/>
              <a:t>21/06/23</a:t>
            </a:fld>
            <a:endParaRPr lang="it-IT"/>
          </a:p>
        </p:txBody>
      </p:sp>
      <p:sp>
        <p:nvSpPr>
          <p:cNvPr id="7" name="Segnaposto numero diapositiva 6">
            <a:extLst>
              <a:ext uri="{FF2B5EF4-FFF2-40B4-BE49-F238E27FC236}">
                <a16:creationId xmlns:a16="http://schemas.microsoft.com/office/drawing/2014/main" id="{3954A523-45F5-80BF-92B4-035181067405}"/>
              </a:ext>
            </a:extLst>
          </p:cNvPr>
          <p:cNvSpPr>
            <a:spLocks noGrp="1"/>
          </p:cNvSpPr>
          <p:nvPr>
            <p:ph type="sldNum" sz="quarter" idx="12"/>
          </p:nvPr>
        </p:nvSpPr>
        <p:spPr/>
        <p:txBody>
          <a:bodyPr/>
          <a:lstStyle/>
          <a:p>
            <a:fld id="{2D461169-DEB1-6E45-A2CA-B6D74FF9440F}" type="slidenum">
              <a:rPr lang="it-IT" smtClean="0"/>
              <a:t>26</a:t>
            </a:fld>
            <a:endParaRPr lang="it-IT"/>
          </a:p>
        </p:txBody>
      </p:sp>
    </p:spTree>
    <p:extLst>
      <p:ext uri="{BB962C8B-B14F-4D97-AF65-F5344CB8AC3E}">
        <p14:creationId xmlns:p14="http://schemas.microsoft.com/office/powerpoint/2010/main" val="1751411414"/>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299701" cy="557664"/>
          </a:xfrm>
        </p:spPr>
        <p:txBody>
          <a:bodyPr>
            <a:normAutofit fontScale="90000"/>
          </a:bodyPr>
          <a:lstStyle/>
          <a:p>
            <a:r>
              <a:rPr lang="it-IT" sz="3600" b="1" dirty="0">
                <a:solidFill>
                  <a:schemeClr val="accent1"/>
                </a:solidFill>
              </a:rPr>
              <a:t>Art. 209 CCP Tutela giurisdizionale – 120 CPA </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None/>
            </a:pPr>
            <a:r>
              <a:rPr lang="it-IT" sz="1800" b="1" dirty="0">
                <a:solidFill>
                  <a:schemeClr val="accent1"/>
                </a:solidFill>
              </a:rPr>
              <a:t>Peculiarità della fase decisoria</a:t>
            </a:r>
            <a:endParaRPr lang="it-IT" sz="1800" b="1" i="0" u="none" strike="noStrike" dirty="0">
              <a:solidFill>
                <a:schemeClr val="accent1"/>
              </a:solidFill>
              <a:effectLst/>
            </a:endParaRPr>
          </a:p>
          <a:p>
            <a:pPr algn="just">
              <a:buFont typeface="Wingdings" pitchFamily="2" charset="2"/>
              <a:buChar char="§"/>
            </a:pPr>
            <a:r>
              <a:rPr lang="it-IT" sz="1800" dirty="0"/>
              <a:t>il deposito della sentenza avviene </a:t>
            </a:r>
            <a:r>
              <a:rPr lang="it-IT" sz="1800" b="0" i="0" u="none" strike="noStrike" dirty="0">
                <a:effectLst/>
              </a:rPr>
              <a:t>entro </a:t>
            </a:r>
            <a:r>
              <a:rPr lang="it-IT" sz="1800" b="1" i="0" u="none" strike="noStrike" dirty="0">
                <a:effectLst/>
              </a:rPr>
              <a:t>15 giorni </a:t>
            </a:r>
            <a:r>
              <a:rPr lang="it-IT" sz="1800" b="0" i="0" u="none" strike="noStrike" dirty="0">
                <a:effectLst/>
              </a:rPr>
              <a:t>dall'udienza di discussione</a:t>
            </a:r>
            <a:endParaRPr lang="it-IT" sz="1800" dirty="0"/>
          </a:p>
          <a:p>
            <a:pPr algn="just">
              <a:buFont typeface="Wingdings" pitchFamily="2" charset="2"/>
              <a:buChar char="§"/>
            </a:pPr>
            <a:r>
              <a:rPr lang="it-IT" sz="1800" dirty="0"/>
              <a:t>il deposito del </a:t>
            </a:r>
            <a:r>
              <a:rPr lang="it-IT" sz="1800" b="0" i="0" u="none" strike="noStrike" dirty="0">
                <a:effectLst/>
              </a:rPr>
              <a:t>dispositivo avviene nello stesso termine </a:t>
            </a:r>
            <a:r>
              <a:rPr lang="it-IT" sz="1800" dirty="0"/>
              <a:t>q</a:t>
            </a:r>
            <a:r>
              <a:rPr lang="it-IT" sz="1800" b="0" i="0" u="none" strike="noStrike" dirty="0">
                <a:effectLst/>
              </a:rPr>
              <a:t>uando la stesura della motivazione è particolarmente complessa</a:t>
            </a:r>
            <a:r>
              <a:rPr lang="it-IT" sz="1800" dirty="0"/>
              <a:t> ed </a:t>
            </a:r>
            <a:r>
              <a:rPr lang="it-IT" sz="1800" b="0" i="0" u="none" strike="noStrike" dirty="0">
                <a:effectLst/>
              </a:rPr>
              <a:t>indica le  domande eventualmente accolte e le misure per darvi attuazione e la </a:t>
            </a:r>
            <a:r>
              <a:rPr lang="it-IT" sz="1800" b="1" i="0" u="none" strike="noStrike" dirty="0">
                <a:effectLst/>
              </a:rPr>
              <a:t>sentenza </a:t>
            </a:r>
            <a:r>
              <a:rPr lang="it-IT" sz="1800" b="1" dirty="0"/>
              <a:t>è</a:t>
            </a:r>
            <a:r>
              <a:rPr lang="it-IT" sz="1800" b="1" i="0" u="none" strike="noStrike" dirty="0">
                <a:effectLst/>
              </a:rPr>
              <a:t> comunque deposita entro trenta giorni dall'udienza</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rPr>
              <a:t>Focus</a:t>
            </a:r>
          </a:p>
          <a:p>
            <a:pPr marL="0" indent="0">
              <a:buNone/>
            </a:pPr>
            <a:r>
              <a:rPr lang="it-IT" sz="1800" b="1" dirty="0">
                <a:solidFill>
                  <a:srgbClr val="FF0000"/>
                </a:solidFill>
              </a:rPr>
              <a:t>Giudizi di impugnazione</a:t>
            </a:r>
          </a:p>
          <a:p>
            <a:pPr algn="just">
              <a:buFont typeface="Wingdings" pitchFamily="2" charset="2"/>
              <a:buChar char="§"/>
            </a:pPr>
            <a:r>
              <a:rPr lang="it-IT" sz="1800" dirty="0"/>
              <a:t>l</a:t>
            </a:r>
            <a:r>
              <a:rPr lang="it-IT" sz="1800" b="0" i="0" u="none" strike="noStrike" dirty="0">
                <a:effectLst/>
              </a:rPr>
              <a:t>e disposizioni relative al primo grado di giudizio si applicano </a:t>
            </a:r>
            <a:r>
              <a:rPr lang="it-IT" sz="1800" b="1" i="0" u="none" strike="noStrike" dirty="0">
                <a:solidFill>
                  <a:srgbClr val="FF0000"/>
                </a:solidFill>
                <a:effectLst/>
              </a:rPr>
              <a:t>anche innanzi al Consiglio di Stato </a:t>
            </a:r>
            <a:r>
              <a:rPr lang="it-IT" sz="1800" b="0" i="0" u="none" strike="noStrike" dirty="0">
                <a:effectLst/>
              </a:rPr>
              <a:t>nel giudizio di appello, proposto avverso la sentenza o avverso l'ordinanza cautelare, e nei giudizi di revocazione o opposizione di terzo</a:t>
            </a:r>
            <a:endParaRPr lang="it-IT" sz="1800" dirty="0"/>
          </a:p>
          <a:p>
            <a:pPr algn="just">
              <a:buFont typeface="Wingdings" pitchFamily="2" charset="2"/>
              <a:buChar char="§"/>
            </a:pPr>
            <a:r>
              <a:rPr lang="it-IT" sz="1800" b="0" i="0" u="none" strike="noStrike" dirty="0">
                <a:effectLst/>
              </a:rPr>
              <a:t>la parte può proporre appello avverso il dispositivo per ottenerne la sospensione prima della pubblicazione della sentenza</a:t>
            </a:r>
          </a:p>
          <a:p>
            <a:pPr marL="0" indent="0">
              <a:buNone/>
            </a:pPr>
            <a:endParaRPr lang="it-IT" sz="2000" dirty="0"/>
          </a:p>
        </p:txBody>
      </p:sp>
      <p:sp>
        <p:nvSpPr>
          <p:cNvPr id="2" name="Segnaposto piè di pagina 1">
            <a:extLst>
              <a:ext uri="{FF2B5EF4-FFF2-40B4-BE49-F238E27FC236}">
                <a16:creationId xmlns:a16="http://schemas.microsoft.com/office/drawing/2014/main" id="{BF865D9B-411E-A31B-BF43-DFAB9BCE86D3}"/>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035454FC-21B8-A705-80A7-713CB5D72F8E}"/>
              </a:ext>
            </a:extLst>
          </p:cNvPr>
          <p:cNvSpPr>
            <a:spLocks noGrp="1"/>
          </p:cNvSpPr>
          <p:nvPr>
            <p:ph type="dt" sz="half" idx="10"/>
          </p:nvPr>
        </p:nvSpPr>
        <p:spPr/>
        <p:txBody>
          <a:bodyPr/>
          <a:lstStyle/>
          <a:p>
            <a:fld id="{D6C8DA8F-A9D2-A843-838D-F0FB1F5A8A6F}" type="datetime1">
              <a:rPr lang="it-IT" smtClean="0"/>
              <a:t>21/06/23</a:t>
            </a:fld>
            <a:endParaRPr lang="it-IT"/>
          </a:p>
        </p:txBody>
      </p:sp>
      <p:sp>
        <p:nvSpPr>
          <p:cNvPr id="7" name="Segnaposto numero diapositiva 6">
            <a:extLst>
              <a:ext uri="{FF2B5EF4-FFF2-40B4-BE49-F238E27FC236}">
                <a16:creationId xmlns:a16="http://schemas.microsoft.com/office/drawing/2014/main" id="{FA31E5FB-98E1-7FD1-999F-8B5C928858E7}"/>
              </a:ext>
            </a:extLst>
          </p:cNvPr>
          <p:cNvSpPr>
            <a:spLocks noGrp="1"/>
          </p:cNvSpPr>
          <p:nvPr>
            <p:ph type="sldNum" sz="quarter" idx="12"/>
          </p:nvPr>
        </p:nvSpPr>
        <p:spPr/>
        <p:txBody>
          <a:bodyPr/>
          <a:lstStyle/>
          <a:p>
            <a:fld id="{2D461169-DEB1-6E45-A2CA-B6D74FF9440F}" type="slidenum">
              <a:rPr lang="it-IT" smtClean="0"/>
              <a:t>27</a:t>
            </a:fld>
            <a:endParaRPr lang="it-IT"/>
          </a:p>
        </p:txBody>
      </p:sp>
    </p:spTree>
    <p:extLst>
      <p:ext uri="{BB962C8B-B14F-4D97-AF65-F5344CB8AC3E}">
        <p14:creationId xmlns:p14="http://schemas.microsoft.com/office/powerpoint/2010/main" val="3000378337"/>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fontScale="90000"/>
          </a:bodyPr>
          <a:lstStyle/>
          <a:p>
            <a:br>
              <a:rPr lang="it-IT" sz="3100" b="1" dirty="0">
                <a:solidFill>
                  <a:schemeClr val="accent1"/>
                </a:solidFill>
              </a:rPr>
            </a:br>
            <a:r>
              <a:rPr lang="it-IT" sz="3100" b="1" dirty="0">
                <a:solidFill>
                  <a:schemeClr val="accent1"/>
                </a:solidFill>
              </a:rPr>
              <a:t>Art. 209 CCP Tutela giurisdizionale 121 CPA</a:t>
            </a:r>
            <a:br>
              <a:rPr lang="it-IT" sz="1800" dirty="0"/>
            </a:b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fontScale="77500" lnSpcReduction="20000"/>
          </a:bodyPr>
          <a:lstStyle/>
          <a:p>
            <a:pPr marL="0" indent="0" algn="just">
              <a:buNone/>
            </a:pPr>
            <a:r>
              <a:rPr lang="it-IT" sz="2300" b="1" dirty="0">
                <a:solidFill>
                  <a:schemeClr val="accent1"/>
                </a:solidFill>
              </a:rPr>
              <a:t>Inefficacia del contratto per gravi violazioni </a:t>
            </a:r>
            <a:r>
              <a:rPr lang="it-IT" sz="2300" b="1" dirty="0">
                <a:solidFill>
                  <a:schemeClr val="accent1"/>
                </a:solidFill>
                <a:cs typeface="Times New Roman" panose="02020603050405020304" pitchFamily="18" charset="0"/>
              </a:rPr>
              <a:t>i</a:t>
            </a:r>
            <a:r>
              <a:rPr lang="it-IT" sz="2300" b="1" dirty="0">
                <a:solidFill>
                  <a:schemeClr val="accent1"/>
                </a:solidFill>
                <a:effectLst/>
                <a:ea typeface="Calibri" panose="020F0502020204030204" pitchFamily="34" charset="0"/>
                <a:cs typeface="Times New Roman" panose="02020603050405020304" pitchFamily="18" charset="0"/>
              </a:rPr>
              <a:t>n caso di as</a:t>
            </a:r>
            <a:r>
              <a:rPr lang="it-IT" sz="2300" b="1" kern="100" dirty="0">
                <a:solidFill>
                  <a:schemeClr val="accent1"/>
                </a:solidFill>
                <a:effectLst/>
                <a:ea typeface="Calibri" panose="020F0502020204030204" pitchFamily="34" charset="0"/>
                <a:cs typeface="Times New Roman" panose="02020603050405020304" pitchFamily="18" charset="0"/>
              </a:rPr>
              <a:t>senza bando </a:t>
            </a:r>
          </a:p>
          <a:p>
            <a:pPr marL="0" indent="0" algn="just">
              <a:buNone/>
            </a:pPr>
            <a:r>
              <a:rPr lang="it-IT" sz="2300" kern="100" dirty="0">
                <a:effectLst/>
                <a:ea typeface="Calibri" panose="020F0502020204030204" pitchFamily="34" charset="0"/>
                <a:cs typeface="Times New Roman" panose="02020603050405020304" pitchFamily="18" charset="0"/>
              </a:rPr>
              <a:t>il Giudice </a:t>
            </a:r>
            <a:r>
              <a:rPr lang="it-IT" sz="2300" b="1" kern="100" dirty="0">
                <a:solidFill>
                  <a:schemeClr val="accent1"/>
                </a:solidFill>
                <a:effectLst/>
                <a:ea typeface="Calibri" panose="020F0502020204030204" pitchFamily="34" charset="0"/>
                <a:cs typeface="Times New Roman" panose="02020603050405020304" pitchFamily="18" charset="0"/>
              </a:rPr>
              <a:t>dichiara</a:t>
            </a:r>
            <a:r>
              <a:rPr lang="it-IT" sz="2300" kern="100" dirty="0">
                <a:effectLst/>
                <a:ea typeface="Calibri" panose="020F0502020204030204" pitchFamily="34" charset="0"/>
                <a:cs typeface="Times New Roman" panose="02020603050405020304" pitchFamily="18" charset="0"/>
              </a:rPr>
              <a:t> l'inefficacia del contratto:</a:t>
            </a:r>
          </a:p>
          <a:p>
            <a:pPr algn="just">
              <a:buFont typeface="Wingdings" pitchFamily="2" charset="2"/>
              <a:buChar char="§"/>
            </a:pPr>
            <a:r>
              <a:rPr lang="it-IT" sz="2300" kern="100" dirty="0">
                <a:effectLst/>
                <a:ea typeface="Calibri" panose="020F0502020204030204" pitchFamily="34" charset="0"/>
                <a:cs typeface="Times New Roman" panose="02020603050405020304" pitchFamily="18" charset="0"/>
              </a:rPr>
              <a:t>aggiudicazione senza la prescritta pubblicazione europea (84 CCP) o nazionale (85 CCP) del bando o avviso aggiudicazione con procedura negoziata senza bando o con affidamento in economia fuori dai casi consentiti e ciò abbia determinato l'omissione della pubblicità </a:t>
            </a:r>
          </a:p>
          <a:p>
            <a:pPr algn="just">
              <a:buFont typeface="Wingdings" pitchFamily="2" charset="2"/>
              <a:buChar char="§"/>
            </a:pPr>
            <a:r>
              <a:rPr lang="it-IT" sz="2300" kern="100" dirty="0">
                <a:effectLst/>
                <a:ea typeface="Calibri" panose="020F0502020204030204" pitchFamily="34" charset="0"/>
                <a:cs typeface="Times New Roman" panose="02020603050405020304" pitchFamily="18" charset="0"/>
              </a:rPr>
              <a:t>contratto stipulato violando il termine dilatorio sostanziale (18, 3, CCP), se ciò abbia impedito al ricorrente di avvalersi di mezzi di ricorso prima della stipula e sempre che la violazione, insieme ai vizi propri dell'aggiudicazione, abbia influito sulle possibilità di ottenere l'affidamento</a:t>
            </a:r>
          </a:p>
          <a:p>
            <a:pPr algn="just">
              <a:buFont typeface="Wingdings" pitchFamily="2" charset="2"/>
              <a:buChar char="§"/>
            </a:pPr>
            <a:r>
              <a:rPr lang="it-IT" sz="2300" kern="100" dirty="0">
                <a:effectLst/>
                <a:ea typeface="Calibri" panose="020F0502020204030204" pitchFamily="34" charset="0"/>
                <a:cs typeface="Times New Roman" panose="02020603050405020304" pitchFamily="18" charset="0"/>
              </a:rPr>
              <a:t>contratto stipulato in violazione della sospensione obbligatoria giurisdizionale (18,  4, CCP), se tale violazione, aggiungendosi a vizi propri dell'aggiudicazione, abbia influito sulle possibilità di ottenere l'affidamento</a:t>
            </a:r>
          </a:p>
          <a:p>
            <a:pPr marL="0" indent="0" algn="just">
              <a:buNone/>
            </a:pPr>
            <a:endParaRPr lang="it-IT" sz="1800" kern="100" dirty="0">
              <a:solidFill>
                <a:srgbClr val="474747"/>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SzPct val="6000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fontScale="77500" lnSpcReduction="20000"/>
          </a:bodyPr>
          <a:lstStyle/>
          <a:p>
            <a:pPr marL="0" indent="0" algn="just">
              <a:buNone/>
            </a:pPr>
            <a:r>
              <a:rPr lang="it-IT" sz="2300" b="1" dirty="0">
                <a:solidFill>
                  <a:schemeClr val="accent1"/>
                </a:solidFill>
                <a:ea typeface="Calibri" panose="020F0502020204030204" pitchFamily="34" charset="0"/>
                <a:cs typeface="Times New Roman" panose="02020603050405020304" pitchFamily="18" charset="0"/>
              </a:rPr>
              <a:t>Eccezioni </a:t>
            </a:r>
          </a:p>
          <a:p>
            <a:pPr marL="0" indent="0" algn="just">
              <a:buNone/>
            </a:pPr>
            <a:r>
              <a:rPr lang="it-IT" sz="2300" dirty="0">
                <a:ea typeface="Calibri" panose="020F0502020204030204" pitchFamily="34" charset="0"/>
                <a:cs typeface="Times New Roman" panose="02020603050405020304" pitchFamily="18" charset="0"/>
              </a:rPr>
              <a:t>Non c’è dichiarazione di inefficacia automatica quando:</a:t>
            </a:r>
          </a:p>
          <a:p>
            <a:pPr algn="just">
              <a:buFont typeface="Wingdings" pitchFamily="2" charset="2"/>
              <a:buChar char="§"/>
            </a:pPr>
            <a:r>
              <a:rPr lang="it-IT" sz="2300" dirty="0">
                <a:ea typeface="Calibri" panose="020F0502020204030204" pitchFamily="34" charset="0"/>
                <a:cs typeface="Times New Roman" panose="02020603050405020304" pitchFamily="18" charset="0"/>
              </a:rPr>
              <a:t>la delibera a contrarre contenga puntuale motivazione in ordine alla esclusione della necessità di pubblicare un bando o un avviso</a:t>
            </a:r>
          </a:p>
          <a:p>
            <a:pPr algn="just">
              <a:buFont typeface="Wingdings" pitchFamily="2" charset="2"/>
              <a:buChar char="§"/>
            </a:pPr>
            <a:r>
              <a:rPr lang="it-IT" sz="2300" dirty="0">
                <a:ea typeface="Calibri" panose="020F0502020204030204" pitchFamily="34" charset="0"/>
                <a:cs typeface="Times New Roman" panose="02020603050405020304" pitchFamily="18" charset="0"/>
              </a:rPr>
              <a:t>sia stato pubblicato un avviso volontario per la trasparenza e il contratto non sia stato stipulato prima di 10 gg. dalla pubblicazione</a:t>
            </a:r>
          </a:p>
          <a:p>
            <a:pPr marL="0" indent="0" algn="just">
              <a:buNone/>
            </a:pPr>
            <a:endParaRPr lang="it-IT" sz="2300" dirty="0">
              <a:solidFill>
                <a:srgbClr val="474747"/>
              </a:solidFill>
              <a:ea typeface="Calibri" panose="020F0502020204030204" pitchFamily="34" charset="0"/>
              <a:cs typeface="Times New Roman" panose="02020603050405020304" pitchFamily="18" charset="0"/>
            </a:endParaRPr>
          </a:p>
          <a:p>
            <a:pPr algn="just">
              <a:buFont typeface="Wingdings" pitchFamily="2" charset="2"/>
              <a:buChar char="§"/>
            </a:pPr>
            <a:endParaRPr lang="it-IT" sz="2300" dirty="0">
              <a:solidFill>
                <a:srgbClr val="474747"/>
              </a:solidFill>
              <a:ea typeface="Calibri" panose="020F0502020204030204" pitchFamily="34" charset="0"/>
              <a:cs typeface="Times New Roman" panose="02020603050405020304" pitchFamily="18" charset="0"/>
            </a:endParaRPr>
          </a:p>
          <a:p>
            <a:pPr marL="0" indent="0" algn="just">
              <a:buNone/>
            </a:pPr>
            <a:endParaRPr lang="it-IT" sz="2300" dirty="0">
              <a:solidFill>
                <a:srgbClr val="474747"/>
              </a:solidFill>
              <a:ea typeface="Calibri" panose="020F0502020204030204" pitchFamily="34" charset="0"/>
              <a:cs typeface="Times New Roman" panose="02020603050405020304" pitchFamily="18" charset="0"/>
            </a:endParaRPr>
          </a:p>
          <a:p>
            <a:pPr marL="0" indent="0" algn="just">
              <a:buNone/>
            </a:pPr>
            <a:endParaRPr lang="it-IT" sz="2300" dirty="0">
              <a:solidFill>
                <a:srgbClr val="474747"/>
              </a:solidFill>
              <a:ea typeface="Calibri" panose="020F0502020204030204" pitchFamily="34" charset="0"/>
              <a:cs typeface="Times New Roman" panose="02020603050405020304" pitchFamily="18" charset="0"/>
            </a:endParaRPr>
          </a:p>
          <a:p>
            <a:pPr marL="0" indent="0" algn="just">
              <a:buNone/>
            </a:pPr>
            <a:r>
              <a:rPr lang="it-IT" sz="2300" dirty="0">
                <a:solidFill>
                  <a:srgbClr val="474747"/>
                </a:solidFill>
                <a:ea typeface="Calibri" panose="020F0502020204030204" pitchFamily="34" charset="0"/>
                <a:cs typeface="Times New Roman" panose="02020603050405020304" pitchFamily="18" charset="0"/>
              </a:rPr>
              <a:t> </a:t>
            </a:r>
          </a:p>
        </p:txBody>
      </p:sp>
      <p:sp>
        <p:nvSpPr>
          <p:cNvPr id="2" name="Segnaposto piè di pagina 1">
            <a:extLst>
              <a:ext uri="{FF2B5EF4-FFF2-40B4-BE49-F238E27FC236}">
                <a16:creationId xmlns:a16="http://schemas.microsoft.com/office/drawing/2014/main" id="{20994622-844F-C816-D9CD-61F3172AAA1F}"/>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C6728C3-7B0A-669F-45CA-A2B23A82EF42}"/>
              </a:ext>
            </a:extLst>
          </p:cNvPr>
          <p:cNvSpPr>
            <a:spLocks noGrp="1"/>
          </p:cNvSpPr>
          <p:nvPr>
            <p:ph type="dt" sz="half" idx="10"/>
          </p:nvPr>
        </p:nvSpPr>
        <p:spPr/>
        <p:txBody>
          <a:bodyPr/>
          <a:lstStyle/>
          <a:p>
            <a:fld id="{05824D88-1C53-384F-AE7C-8676EC800220}" type="datetime1">
              <a:rPr lang="it-IT" smtClean="0"/>
              <a:t>21/06/23</a:t>
            </a:fld>
            <a:endParaRPr lang="it-IT"/>
          </a:p>
        </p:txBody>
      </p:sp>
      <p:sp>
        <p:nvSpPr>
          <p:cNvPr id="7" name="Segnaposto numero diapositiva 6">
            <a:extLst>
              <a:ext uri="{FF2B5EF4-FFF2-40B4-BE49-F238E27FC236}">
                <a16:creationId xmlns:a16="http://schemas.microsoft.com/office/drawing/2014/main" id="{999669C2-1DD7-77E3-C06E-4AA373DC8C37}"/>
              </a:ext>
            </a:extLst>
          </p:cNvPr>
          <p:cNvSpPr>
            <a:spLocks noGrp="1"/>
          </p:cNvSpPr>
          <p:nvPr>
            <p:ph type="sldNum" sz="quarter" idx="12"/>
          </p:nvPr>
        </p:nvSpPr>
        <p:spPr/>
        <p:txBody>
          <a:bodyPr/>
          <a:lstStyle/>
          <a:p>
            <a:fld id="{2D461169-DEB1-6E45-A2CA-B6D74FF9440F}" type="slidenum">
              <a:rPr lang="it-IT" smtClean="0"/>
              <a:t>28</a:t>
            </a:fld>
            <a:endParaRPr lang="it-IT"/>
          </a:p>
        </p:txBody>
      </p:sp>
    </p:spTree>
    <p:extLst>
      <p:ext uri="{BB962C8B-B14F-4D97-AF65-F5344CB8AC3E}">
        <p14:creationId xmlns:p14="http://schemas.microsoft.com/office/powerpoint/2010/main" val="4133959355"/>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121 CPA</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None/>
            </a:pPr>
            <a:endParaRPr lang="it-IT" sz="1900" kern="100" dirty="0">
              <a:solidFill>
                <a:srgbClr val="474747"/>
              </a:solidFill>
              <a:effectLst/>
              <a:ea typeface="Calibri" panose="020F0502020204030204" pitchFamily="34" charset="0"/>
              <a:cs typeface="Times New Roman" panose="02020603050405020304" pitchFamily="18" charset="0"/>
            </a:endParaRPr>
          </a:p>
          <a:p>
            <a:pPr marL="0" indent="0" algn="just">
              <a:buNone/>
            </a:pPr>
            <a:r>
              <a:rPr lang="it-IT" sz="1900" b="1" dirty="0">
                <a:solidFill>
                  <a:schemeClr val="accent1"/>
                </a:solidFill>
              </a:rPr>
              <a:t>Graduazione dell’inefficacia del contratto </a:t>
            </a:r>
            <a:endParaRPr lang="it-IT" sz="1900" kern="100" dirty="0">
              <a:solidFill>
                <a:srgbClr val="474747"/>
              </a:solidFill>
              <a:effectLst/>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i</a:t>
            </a:r>
            <a:r>
              <a:rPr lang="it-IT" sz="1800" kern="100" dirty="0">
                <a:effectLst/>
                <a:ea typeface="Calibri" panose="020F0502020204030204" pitchFamily="34" charset="0"/>
                <a:cs typeface="Times New Roman" panose="02020603050405020304" pitchFamily="18" charset="0"/>
              </a:rPr>
              <a:t>l giudice precisa, in funzione delle deduzioni delle parti e della valutazione della gravità della condotta della stazione appaltante o dell'ente concedente e della situazione di fatto, </a:t>
            </a:r>
            <a:r>
              <a:rPr lang="it-IT" sz="1800" b="1" kern="100" dirty="0">
                <a:solidFill>
                  <a:schemeClr val="accent1"/>
                </a:solidFill>
                <a:effectLst/>
                <a:ea typeface="Calibri" panose="020F0502020204030204" pitchFamily="34" charset="0"/>
                <a:cs typeface="Times New Roman" panose="02020603050405020304" pitchFamily="18" charset="0"/>
              </a:rPr>
              <a:t>se la declaratoria di inefficacia è limitata alle prestazioni ancora da eseguire</a:t>
            </a:r>
            <a:r>
              <a:rPr lang="it-IT" sz="1800" kern="100" dirty="0">
                <a:effectLst/>
                <a:ea typeface="Calibri" panose="020F0502020204030204" pitchFamily="34" charset="0"/>
                <a:cs typeface="Times New Roman" panose="02020603050405020304" pitchFamily="18" charset="0"/>
              </a:rPr>
              <a:t> alla data della pubblicazione del dispositivo </a:t>
            </a:r>
            <a:r>
              <a:rPr lang="it-IT" sz="1800" kern="100" dirty="0">
                <a:solidFill>
                  <a:schemeClr val="accent1"/>
                </a:solidFill>
                <a:effectLst/>
                <a:ea typeface="Calibri" panose="020F0502020204030204" pitchFamily="34" charset="0"/>
                <a:cs typeface="Times New Roman" panose="02020603050405020304" pitchFamily="18" charset="0"/>
              </a:rPr>
              <a:t>o se essa opera in via retroattiva</a:t>
            </a:r>
          </a:p>
          <a:p>
            <a:pPr algn="just">
              <a:buFont typeface="Wingdings" pitchFamily="2" charset="2"/>
              <a:buChar char="§"/>
            </a:pPr>
            <a:endParaRPr lang="it-IT" sz="1800" kern="100" dirty="0">
              <a:ea typeface="Calibri" panose="020F0502020204030204" pitchFamily="34" charset="0"/>
              <a:cs typeface="Times New Roman" panose="02020603050405020304" pitchFamily="18" charset="0"/>
            </a:endParaRPr>
          </a:p>
          <a:p>
            <a:pPr algn="just">
              <a:buFont typeface="Wingdings" pitchFamily="2" charset="2"/>
              <a:buChar char="§"/>
            </a:pPr>
            <a:r>
              <a:rPr lang="it-IT" sz="1800" dirty="0">
                <a:effectLst/>
                <a:ea typeface="Calibri" panose="020F0502020204030204" pitchFamily="34" charset="0"/>
                <a:cs typeface="Times New Roman" panose="02020603050405020304" pitchFamily="18" charset="0"/>
              </a:rPr>
              <a:t>a cura della Segreteria del Giudice, le sentenze che dichiarano l’inefficacia sono trasmesse alla Presidenza del Consiglio dei ministri - Dipartimento per le politiche europee</a:t>
            </a:r>
            <a:endParaRPr lang="it-IT" sz="1800" kern="100" dirty="0">
              <a:effectLst/>
              <a:ea typeface="Calibri" panose="020F0502020204030204" pitchFamily="34" charset="0"/>
              <a:cs typeface="Times New Roman" panose="02020603050405020304" pitchFamily="18" charset="0"/>
            </a:endParaRPr>
          </a:p>
          <a:p>
            <a:pPr marL="0" indent="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Autofit/>
          </a:bodyPr>
          <a:lstStyle/>
          <a:p>
            <a:pPr marL="0" indent="0" algn="ctr">
              <a:buNone/>
            </a:pPr>
            <a:r>
              <a:rPr lang="it-IT" sz="1800" b="1" dirty="0">
                <a:solidFill>
                  <a:srgbClr val="FF0000"/>
                </a:solidFill>
                <a:effectLst/>
                <a:ea typeface="Times New Roman" panose="02020603050405020304" pitchFamily="18" charset="0"/>
              </a:rPr>
              <a:t>Focus </a:t>
            </a:r>
          </a:p>
          <a:p>
            <a:pPr marL="0" indent="0" algn="just">
              <a:buNone/>
            </a:pPr>
            <a:r>
              <a:rPr lang="it-IT" sz="1800" b="1" dirty="0">
                <a:solidFill>
                  <a:srgbClr val="FF0000"/>
                </a:solidFill>
                <a:ea typeface="Times New Roman" panose="02020603050405020304" pitchFamily="18" charset="0"/>
              </a:rPr>
              <a:t>Eccezioni alla graduazione</a:t>
            </a:r>
            <a:endParaRPr lang="it-IT" sz="1800" b="1" dirty="0">
              <a:solidFill>
                <a:srgbClr val="FF0000"/>
              </a:solidFill>
              <a:effectLst/>
              <a:ea typeface="Times New Roman" panose="02020603050405020304" pitchFamily="18" charset="0"/>
            </a:endParaRPr>
          </a:p>
          <a:p>
            <a:pPr marL="0" indent="0" algn="just">
              <a:buNone/>
            </a:pPr>
            <a:r>
              <a:rPr lang="it-IT" sz="1800" kern="100" dirty="0">
                <a:effectLst/>
                <a:ea typeface="Calibri" panose="020F0502020204030204" pitchFamily="34" charset="0"/>
                <a:cs typeface="Times New Roman" panose="02020603050405020304" pitchFamily="18" charset="0"/>
              </a:rPr>
              <a:t>Il contratto rimane efficace, anche in presenza di gravi violazioni, per </a:t>
            </a:r>
            <a:r>
              <a:rPr lang="it-IT" sz="1800" b="1" kern="100" dirty="0">
                <a:effectLst/>
                <a:ea typeface="Calibri" panose="020F0502020204030204" pitchFamily="34" charset="0"/>
                <a:cs typeface="Times New Roman" panose="02020603050405020304" pitchFamily="18" charset="0"/>
              </a:rPr>
              <a:t>esigenze imperative </a:t>
            </a:r>
            <a:r>
              <a:rPr lang="it-IT" sz="1800" kern="100" dirty="0">
                <a:effectLst/>
                <a:ea typeface="Calibri" panose="020F0502020204030204" pitchFamily="34" charset="0"/>
                <a:cs typeface="Times New Roman" panose="02020603050405020304" pitchFamily="18" charset="0"/>
              </a:rPr>
              <a:t>di interesse generale </a:t>
            </a:r>
            <a:r>
              <a:rPr lang="it-IT" sz="1800" b="1" kern="100" dirty="0">
                <a:effectLst/>
                <a:ea typeface="Calibri" panose="020F0502020204030204" pitchFamily="34" charset="0"/>
                <a:cs typeface="Times New Roman" panose="02020603050405020304" pitchFamily="18" charset="0"/>
              </a:rPr>
              <a:t>valutate dal Giudice</a:t>
            </a:r>
            <a:r>
              <a:rPr lang="it-IT" sz="1800" kern="100" dirty="0">
                <a:effectLst/>
                <a:ea typeface="Calibri" panose="020F0502020204030204" pitchFamily="34" charset="0"/>
                <a:cs typeface="Times New Roman" panose="02020603050405020304" pitchFamily="18" charset="0"/>
              </a:rPr>
              <a:t>:</a:t>
            </a: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e</a:t>
            </a:r>
            <a:r>
              <a:rPr lang="it-IT" sz="1800" kern="100" dirty="0">
                <a:effectLst/>
                <a:ea typeface="Calibri" panose="020F0502020204030204" pitchFamily="34" charset="0"/>
                <a:cs typeface="Times New Roman" panose="02020603050405020304" pitchFamily="18" charset="0"/>
              </a:rPr>
              <a:t>sigenze tecniche che rendono i residui obblighi rispettabili solo dall’ esecutore</a:t>
            </a: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interessi economici, solo quando l'inefficacia condurrebbe a conseguenze sproporzionate, avuto riguardo alla mancata domanda di subentro e quando il vizio e non comporta obbligo di rinnovare la gara</a:t>
            </a:r>
          </a:p>
          <a:p>
            <a:pPr marL="0" indent="0" algn="just">
              <a:buNone/>
            </a:pPr>
            <a:r>
              <a:rPr lang="it-IT" sz="1800" kern="100" dirty="0">
                <a:effectLst/>
                <a:ea typeface="Calibri" panose="020F0502020204030204" pitchFamily="34" charset="0"/>
                <a:cs typeface="Times New Roman" panose="02020603050405020304" pitchFamily="18" charset="0"/>
              </a:rPr>
              <a:t>Non sono </a:t>
            </a:r>
            <a:r>
              <a:rPr lang="it-IT" sz="1800" b="1" kern="100" dirty="0">
                <a:effectLst/>
                <a:ea typeface="Calibri" panose="020F0502020204030204" pitchFamily="34" charset="0"/>
                <a:cs typeface="Times New Roman" panose="02020603050405020304" pitchFamily="18" charset="0"/>
              </a:rPr>
              <a:t>mai esigenze imperative </a:t>
            </a:r>
            <a:r>
              <a:rPr lang="it-IT" sz="1800" kern="100" dirty="0">
                <a:effectLst/>
                <a:ea typeface="Calibri" panose="020F0502020204030204" pitchFamily="34" charset="0"/>
                <a:cs typeface="Times New Roman" panose="02020603050405020304" pitchFamily="18" charset="0"/>
              </a:rPr>
              <a:t>gli </a:t>
            </a:r>
            <a:r>
              <a:rPr lang="it-IT" sz="1800" b="1" kern="100" dirty="0">
                <a:solidFill>
                  <a:srgbClr val="FF0000"/>
                </a:solidFill>
                <a:effectLst/>
                <a:ea typeface="Calibri" panose="020F0502020204030204" pitchFamily="34" charset="0"/>
                <a:cs typeface="Times New Roman" panose="02020603050405020304" pitchFamily="18" charset="0"/>
              </a:rPr>
              <a:t>interessi legati direttamente al contratto</a:t>
            </a:r>
            <a:r>
              <a:rPr lang="it-IT" sz="1800" b="1" kern="100" dirty="0">
                <a:effectLst/>
                <a:ea typeface="Calibri" panose="020F0502020204030204" pitchFamily="34" charset="0"/>
                <a:cs typeface="Times New Roman" panose="02020603050405020304" pitchFamily="18" charset="0"/>
              </a:rPr>
              <a:t> </a:t>
            </a:r>
            <a:r>
              <a:rPr lang="it-IT" sz="1800" kern="100" dirty="0">
                <a:effectLst/>
                <a:ea typeface="Calibri" panose="020F0502020204030204" pitchFamily="34" charset="0"/>
                <a:cs typeface="Times New Roman" panose="02020603050405020304" pitchFamily="18" charset="0"/>
              </a:rPr>
              <a:t>(costi derivanti dal ritardo nell'esecuzione, necessità di una nuova procedura, etc.) disagi dovuti al cambio dagli obblighi di legge risultanti dalla dichiarazione di inefficaci)</a:t>
            </a:r>
          </a:p>
        </p:txBody>
      </p:sp>
      <p:sp>
        <p:nvSpPr>
          <p:cNvPr id="2" name="Segnaposto piè di pagina 1">
            <a:extLst>
              <a:ext uri="{FF2B5EF4-FFF2-40B4-BE49-F238E27FC236}">
                <a16:creationId xmlns:a16="http://schemas.microsoft.com/office/drawing/2014/main" id="{5890D94F-ED30-613C-734A-FCE07ED2E26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953A2DB0-1BFA-C845-549C-D59CE46A6FE7}"/>
              </a:ext>
            </a:extLst>
          </p:cNvPr>
          <p:cNvSpPr>
            <a:spLocks noGrp="1"/>
          </p:cNvSpPr>
          <p:nvPr>
            <p:ph type="dt" sz="half" idx="10"/>
          </p:nvPr>
        </p:nvSpPr>
        <p:spPr/>
        <p:txBody>
          <a:bodyPr/>
          <a:lstStyle/>
          <a:p>
            <a:fld id="{AF3ABFF2-A2AA-B54F-9440-6E06F9D774F5}" type="datetime1">
              <a:rPr lang="it-IT" smtClean="0"/>
              <a:t>21/06/23</a:t>
            </a:fld>
            <a:endParaRPr lang="it-IT"/>
          </a:p>
        </p:txBody>
      </p:sp>
      <p:sp>
        <p:nvSpPr>
          <p:cNvPr id="7" name="Segnaposto numero diapositiva 6">
            <a:extLst>
              <a:ext uri="{FF2B5EF4-FFF2-40B4-BE49-F238E27FC236}">
                <a16:creationId xmlns:a16="http://schemas.microsoft.com/office/drawing/2014/main" id="{7B471958-802C-6F59-32FF-A2293B82C5F1}"/>
              </a:ext>
            </a:extLst>
          </p:cNvPr>
          <p:cNvSpPr>
            <a:spLocks noGrp="1"/>
          </p:cNvSpPr>
          <p:nvPr>
            <p:ph type="sldNum" sz="quarter" idx="12"/>
          </p:nvPr>
        </p:nvSpPr>
        <p:spPr/>
        <p:txBody>
          <a:bodyPr/>
          <a:lstStyle/>
          <a:p>
            <a:fld id="{2D461169-DEB1-6E45-A2CA-B6D74FF9440F}" type="slidenum">
              <a:rPr lang="it-IT" smtClean="0"/>
              <a:t>29</a:t>
            </a:fld>
            <a:endParaRPr lang="it-IT"/>
          </a:p>
        </p:txBody>
      </p:sp>
    </p:spTree>
    <p:extLst>
      <p:ext uri="{BB962C8B-B14F-4D97-AF65-F5344CB8AC3E}">
        <p14:creationId xmlns:p14="http://schemas.microsoft.com/office/powerpoint/2010/main" val="374770053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Autofit/>
          </a:bodyPr>
          <a:lstStyle/>
          <a:p>
            <a:pPr algn="just"/>
            <a:r>
              <a:rPr lang="it-IT" sz="2800" b="1" dirty="0">
                <a:solidFill>
                  <a:schemeClr val="accent1"/>
                </a:solidFill>
              </a:rPr>
              <a:t>Contenzioso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Presupposti delle modifiche</a:t>
            </a:r>
          </a:p>
          <a:p>
            <a:pPr marL="0" indent="0" algn="jus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Le modifiche introdotte dal </a:t>
            </a:r>
            <a:r>
              <a:rPr lang="it-IT"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D.Lgs. </a:t>
            </a:r>
            <a:r>
              <a:rPr lang="it-IT" sz="1800" b="1" kern="1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36/2023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si pongono l’obiettivo di un </a:t>
            </a:r>
            <a:r>
              <a:rPr lang="it-IT"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rafforzamento della tutela</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in attuazione della </a:t>
            </a:r>
            <a:r>
              <a:rPr lang="it-IT" sz="18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Legge Delega n. 78/2022</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che </a:t>
            </a:r>
            <a:r>
              <a:rPr lang="it-IT" sz="1800" kern="100" dirty="0">
                <a:latin typeface="Calibri" panose="020F0502020204030204" pitchFamily="34" charset="0"/>
                <a:ea typeface="Calibri" panose="020F0502020204030204" pitchFamily="34" charset="0"/>
                <a:cs typeface="Times New Roman" panose="02020603050405020304" pitchFamily="18" charset="0"/>
              </a:rPr>
              <a:t>ha imposto al legislatore delegato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di provvedere:</a:t>
            </a:r>
          </a:p>
          <a:p>
            <a:pPr marL="0" indent="0" algn="jus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all’e</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stensione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e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rafforzamento</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dei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metodi</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di risoluzione delle controversie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alternativi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al rimedio giurisdizionale</a:t>
            </a:r>
          </a:p>
          <a:p>
            <a:pPr algn="just">
              <a:buFont typeface="Wingdings" pitchFamily="2" charset="2"/>
              <a:buChar char="§"/>
            </a:pPr>
            <a:r>
              <a:rPr lang="it-IT" sz="1800" b="1" kern="100" dirty="0">
                <a:latin typeface="Calibri" panose="020F0502020204030204" pitchFamily="34" charset="0"/>
                <a:ea typeface="Calibri" panose="020F0502020204030204" pitchFamily="34" charset="0"/>
                <a:cs typeface="Times New Roman" panose="02020603050405020304" pitchFamily="18" charset="0"/>
              </a:rPr>
              <a:t>ANCHE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in materia di </a:t>
            </a:r>
            <a:r>
              <a:rPr lang="it-IT"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esecuzione</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del contratto</a:t>
            </a: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dirty="0">
                <a:solidFill>
                  <a:srgbClr val="FF0000"/>
                </a:solidFill>
              </a:rPr>
              <a:t>Focus</a:t>
            </a:r>
          </a:p>
          <a:p>
            <a:pPr marL="0" indent="0" algn="just">
              <a:buNone/>
            </a:pPr>
            <a:endParaRPr lang="it-IT" sz="1800" dirty="0"/>
          </a:p>
          <a:p>
            <a:pPr algn="just">
              <a:buFont typeface="Wingdings" pitchFamily="2" charset="2"/>
              <a:buChar char="§"/>
            </a:pPr>
            <a:r>
              <a:rPr lang="it-IT" sz="1800" b="1" dirty="0"/>
              <a:t>Giustizia Amministrativa </a:t>
            </a:r>
          </a:p>
          <a:p>
            <a:pPr marL="0" indent="0" algn="just">
              <a:buNone/>
            </a:pPr>
            <a:endParaRPr lang="it-IT" sz="1800" dirty="0"/>
          </a:p>
          <a:p>
            <a:pPr algn="just">
              <a:buFont typeface="Wingdings" pitchFamily="2" charset="2"/>
              <a:buChar char="§"/>
            </a:pPr>
            <a:r>
              <a:rPr lang="it-IT" sz="1800" b="1" dirty="0"/>
              <a:t>Giustizia Civile</a:t>
            </a:r>
          </a:p>
          <a:p>
            <a:pPr marL="0" indent="0" algn="just">
              <a:buNone/>
            </a:pPr>
            <a:endParaRPr lang="it-IT" sz="1800" dirty="0"/>
          </a:p>
          <a:p>
            <a:pPr algn="just">
              <a:buFont typeface="Wingdings" pitchFamily="2" charset="2"/>
              <a:buChar char="§"/>
            </a:pPr>
            <a:r>
              <a:rPr lang="it-IT" sz="1800" b="1" dirty="0"/>
              <a:t>Rimedi alternativi al contenzioso giudiziario</a:t>
            </a:r>
          </a:p>
          <a:p>
            <a:endParaRPr lang="it-IT" sz="2000" dirty="0"/>
          </a:p>
        </p:txBody>
      </p:sp>
      <p:sp>
        <p:nvSpPr>
          <p:cNvPr id="2" name="Segnaposto piè di pagina 1">
            <a:extLst>
              <a:ext uri="{FF2B5EF4-FFF2-40B4-BE49-F238E27FC236}">
                <a16:creationId xmlns:a16="http://schemas.microsoft.com/office/drawing/2014/main" id="{92A06C3D-9F90-DF41-FCFF-D39D2E03C6B1}"/>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03B15CF-0B26-480B-DED5-4F113B6A36BB}"/>
              </a:ext>
            </a:extLst>
          </p:cNvPr>
          <p:cNvSpPr>
            <a:spLocks noGrp="1"/>
          </p:cNvSpPr>
          <p:nvPr>
            <p:ph type="dt" sz="half" idx="10"/>
          </p:nvPr>
        </p:nvSpPr>
        <p:spPr/>
        <p:txBody>
          <a:bodyPr/>
          <a:lstStyle/>
          <a:p>
            <a:fld id="{F3EEA792-55AF-EB45-8E33-BB626144E3DC}" type="datetime1">
              <a:rPr lang="it-IT" smtClean="0"/>
              <a:t>21/06/23</a:t>
            </a:fld>
            <a:endParaRPr lang="it-IT"/>
          </a:p>
        </p:txBody>
      </p:sp>
      <p:sp>
        <p:nvSpPr>
          <p:cNvPr id="7" name="Segnaposto numero diapositiva 6">
            <a:extLst>
              <a:ext uri="{FF2B5EF4-FFF2-40B4-BE49-F238E27FC236}">
                <a16:creationId xmlns:a16="http://schemas.microsoft.com/office/drawing/2014/main" id="{B8CCBF36-71E1-9EB8-F35D-15AA2514C01F}"/>
              </a:ext>
            </a:extLst>
          </p:cNvPr>
          <p:cNvSpPr>
            <a:spLocks noGrp="1"/>
          </p:cNvSpPr>
          <p:nvPr>
            <p:ph type="sldNum" sz="quarter" idx="12"/>
          </p:nvPr>
        </p:nvSpPr>
        <p:spPr/>
        <p:txBody>
          <a:bodyPr/>
          <a:lstStyle/>
          <a:p>
            <a:fld id="{2D461169-DEB1-6E45-A2CA-B6D74FF9440F}" type="slidenum">
              <a:rPr lang="it-IT" smtClean="0"/>
              <a:t>3</a:t>
            </a:fld>
            <a:endParaRPr lang="it-IT"/>
          </a:p>
        </p:txBody>
      </p:sp>
    </p:spTree>
    <p:extLst>
      <p:ext uri="{BB962C8B-B14F-4D97-AF65-F5344CB8AC3E}">
        <p14:creationId xmlns:p14="http://schemas.microsoft.com/office/powerpoint/2010/main" val="612266652"/>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121 CPA</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None/>
            </a:pPr>
            <a:r>
              <a:rPr lang="it-IT" sz="1800" b="1" dirty="0">
                <a:solidFill>
                  <a:srgbClr val="FF0000"/>
                </a:solidFill>
                <a:effectLst/>
                <a:ea typeface="Times New Roman" panose="02020603050405020304" pitchFamily="18" charset="0"/>
              </a:rPr>
              <a:t>Art. 122 CPA </a:t>
            </a:r>
            <a:r>
              <a:rPr lang="it-IT" sz="1800" b="1" i="0" u="none" strike="noStrike" dirty="0">
                <a:solidFill>
                  <a:srgbClr val="FF0000"/>
                </a:solidFill>
                <a:effectLst/>
              </a:rPr>
              <a:t>Inefficacia del contratto negli altri casi</a:t>
            </a:r>
            <a:endParaRPr lang="it-IT" sz="1800" b="1" dirty="0">
              <a:solidFill>
                <a:srgbClr val="FF0000"/>
              </a:solidFill>
              <a:effectLst/>
              <a:ea typeface="Times New Roman" panose="02020603050405020304" pitchFamily="18" charset="0"/>
            </a:endParaRPr>
          </a:p>
          <a:p>
            <a:pPr algn="just">
              <a:buFont typeface="Wingdings" pitchFamily="2" charset="2"/>
              <a:buChar char="§"/>
            </a:pPr>
            <a:r>
              <a:rPr lang="it-IT" sz="1800" dirty="0"/>
              <a:t>f</a:t>
            </a:r>
            <a:r>
              <a:rPr lang="it-IT" sz="1800" b="0" i="0" u="none" strike="noStrike" dirty="0">
                <a:effectLst/>
              </a:rPr>
              <a:t>uori dei casi esaminati, il Giudice che annulla l’aggiudicazione stabilisce se dichiarare inefficace il contratto, fissandone la decorrenza, tenendo conto, in particolare, degli interessi delle parti, dell’effettiva possibilità per il ricorrente di conseguire l’aggiudicazione alla luce dei vizi riscontrati, dello stato di esecuzione del contratto e della possibilità di subentrare nel contratto, nei casi in cui il vizio dell’aggiudicazione non comporti l’obbligo di rinnovare la gara e la domanda di subentrare sia stata proposta</a:t>
            </a:r>
            <a:endParaRPr lang="it-IT" sz="1800"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a:p>
          <a:p>
            <a:pPr marL="0" indent="0" algn="ctr">
              <a:buNone/>
            </a:pPr>
            <a:r>
              <a:rPr lang="it-IT" sz="1800" dirty="0"/>
              <a:t>Nessuna modifica</a:t>
            </a:r>
          </a:p>
        </p:txBody>
      </p:sp>
      <p:sp>
        <p:nvSpPr>
          <p:cNvPr id="2" name="Segnaposto piè di pagina 1">
            <a:extLst>
              <a:ext uri="{FF2B5EF4-FFF2-40B4-BE49-F238E27FC236}">
                <a16:creationId xmlns:a16="http://schemas.microsoft.com/office/drawing/2014/main" id="{91ACAA2D-0136-A8FD-D7E2-49AACA4D1EAE}"/>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3852717D-C818-8AED-7A5F-2C1E48DF62FD}"/>
              </a:ext>
            </a:extLst>
          </p:cNvPr>
          <p:cNvSpPr>
            <a:spLocks noGrp="1"/>
          </p:cNvSpPr>
          <p:nvPr>
            <p:ph type="dt" sz="half" idx="10"/>
          </p:nvPr>
        </p:nvSpPr>
        <p:spPr/>
        <p:txBody>
          <a:bodyPr/>
          <a:lstStyle/>
          <a:p>
            <a:fld id="{9411AE34-3A0D-7C4C-88FB-A5A8E8D07584}" type="datetime1">
              <a:rPr lang="it-IT" smtClean="0"/>
              <a:t>21/06/23</a:t>
            </a:fld>
            <a:endParaRPr lang="it-IT"/>
          </a:p>
        </p:txBody>
      </p:sp>
      <p:sp>
        <p:nvSpPr>
          <p:cNvPr id="7" name="Segnaposto numero diapositiva 6">
            <a:extLst>
              <a:ext uri="{FF2B5EF4-FFF2-40B4-BE49-F238E27FC236}">
                <a16:creationId xmlns:a16="http://schemas.microsoft.com/office/drawing/2014/main" id="{91064E0B-5F55-812D-E30A-4E564FD1FD4C}"/>
              </a:ext>
            </a:extLst>
          </p:cNvPr>
          <p:cNvSpPr>
            <a:spLocks noGrp="1"/>
          </p:cNvSpPr>
          <p:nvPr>
            <p:ph type="sldNum" sz="quarter" idx="12"/>
          </p:nvPr>
        </p:nvSpPr>
        <p:spPr/>
        <p:txBody>
          <a:bodyPr/>
          <a:lstStyle/>
          <a:p>
            <a:fld id="{2D461169-DEB1-6E45-A2CA-B6D74FF9440F}" type="slidenum">
              <a:rPr lang="it-IT" smtClean="0"/>
              <a:t>30</a:t>
            </a:fld>
            <a:endParaRPr lang="it-IT"/>
          </a:p>
        </p:txBody>
      </p:sp>
    </p:spTree>
    <p:extLst>
      <p:ext uri="{BB962C8B-B14F-4D97-AF65-F5344CB8AC3E}">
        <p14:creationId xmlns:p14="http://schemas.microsoft.com/office/powerpoint/2010/main" val="2051035187"/>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6669947" cy="557664"/>
          </a:xfrm>
        </p:spPr>
        <p:txBody>
          <a:bodyPr>
            <a:normAutofit/>
          </a:bodyPr>
          <a:lstStyle/>
          <a:p>
            <a:r>
              <a:rPr lang="it-IT" sz="2800" b="1" dirty="0">
                <a:solidFill>
                  <a:schemeClr val="accent1"/>
                </a:solidFill>
              </a:rPr>
              <a:t>Art. 209 CCP Tutela giurisdizionale 121 CPA</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fontScale="92500" lnSpcReduction="20000"/>
          </a:bodyPr>
          <a:lstStyle/>
          <a:p>
            <a:pPr marL="0" indent="0">
              <a:buNone/>
            </a:pPr>
            <a:endParaRPr lang="it-IT" sz="1900" dirty="0">
              <a:solidFill>
                <a:srgbClr val="474747"/>
              </a:solidFill>
              <a:effectLst/>
              <a:ea typeface="Calibri" panose="020F0502020204030204" pitchFamily="34" charset="0"/>
              <a:cs typeface="Times New Roman" panose="02020603050405020304" pitchFamily="18" charset="0"/>
            </a:endParaRPr>
          </a:p>
          <a:p>
            <a:pPr marL="0" indent="0">
              <a:buNone/>
            </a:pPr>
            <a:r>
              <a:rPr lang="it-IT" sz="1900" b="1" dirty="0">
                <a:solidFill>
                  <a:schemeClr val="accent1"/>
                </a:solidFill>
                <a:effectLst/>
                <a:ea typeface="Calibri" panose="020F0502020204030204" pitchFamily="34" charset="0"/>
                <a:cs typeface="Times New Roman" panose="02020603050405020304" pitchFamily="18" charset="0"/>
              </a:rPr>
              <a:t>Norma di chiusura</a:t>
            </a:r>
            <a:r>
              <a:rPr lang="it-IT" sz="1900" b="1" dirty="0">
                <a:solidFill>
                  <a:schemeClr val="accent1"/>
                </a:solidFill>
                <a:ea typeface="Calibri" panose="020F0502020204030204" pitchFamily="34" charset="0"/>
                <a:cs typeface="Times New Roman" panose="02020603050405020304" pitchFamily="18" charset="0"/>
              </a:rPr>
              <a:t> con s</a:t>
            </a:r>
            <a:r>
              <a:rPr lang="it-IT" sz="1900" b="1" dirty="0">
                <a:solidFill>
                  <a:schemeClr val="accent1"/>
                </a:solidFill>
                <a:effectLst/>
                <a:ea typeface="Calibri" panose="020F0502020204030204" pitchFamily="34" charset="0"/>
                <a:cs typeface="Times New Roman" panose="02020603050405020304" pitchFamily="18" charset="0"/>
              </a:rPr>
              <a:t>anzioni alternative</a:t>
            </a:r>
            <a:endParaRPr lang="it-IT" sz="1900" b="1" dirty="0">
              <a:solidFill>
                <a:schemeClr val="accent1"/>
              </a:solidFill>
              <a:ea typeface="Calibri" panose="020F0502020204030204" pitchFamily="34" charset="0"/>
              <a:cs typeface="Times New Roman" panose="02020603050405020304" pitchFamily="18" charset="0"/>
            </a:endParaRPr>
          </a:p>
          <a:p>
            <a:pPr marL="0" indent="0" algn="just">
              <a:buNone/>
            </a:pPr>
            <a:endParaRPr lang="it-IT" sz="1900" dirty="0">
              <a:solidFill>
                <a:srgbClr val="474747"/>
              </a:solidFill>
              <a:ea typeface="Calibri" panose="020F0502020204030204" pitchFamily="34" charset="0"/>
              <a:cs typeface="Times New Roman" panose="02020603050405020304" pitchFamily="18" charset="0"/>
            </a:endParaRPr>
          </a:p>
          <a:p>
            <a:pPr algn="just">
              <a:buFont typeface="Wingdings" pitchFamily="2" charset="2"/>
              <a:buChar char="§"/>
            </a:pPr>
            <a:r>
              <a:rPr lang="it-IT" sz="1900" dirty="0">
                <a:effectLst/>
                <a:ea typeface="Calibri" panose="020F0502020204030204" pitchFamily="34" charset="0"/>
                <a:cs typeface="Times New Roman" panose="02020603050405020304" pitchFamily="18" charset="0"/>
              </a:rPr>
              <a:t>quando, nonostante le violazioni, il contratto è considerato efficace o l'inefficacia è temporalmente limitata, si applicano </a:t>
            </a:r>
            <a:r>
              <a:rPr lang="it-IT" sz="1900" b="1" dirty="0">
                <a:solidFill>
                  <a:schemeClr val="accent1"/>
                </a:solidFill>
                <a:effectLst/>
                <a:ea typeface="Calibri" panose="020F0502020204030204" pitchFamily="34" charset="0"/>
                <a:cs typeface="Times New Roman" panose="02020603050405020304" pitchFamily="18" charset="0"/>
              </a:rPr>
              <a:t>le sanzioni alternative di cui all'articolo 123 CCP</a:t>
            </a:r>
          </a:p>
          <a:p>
            <a:pPr algn="just">
              <a:buFont typeface="Wingdings" pitchFamily="2" charset="2"/>
              <a:buChar char="§"/>
            </a:pPr>
            <a:r>
              <a:rPr lang="it-IT" sz="1900" dirty="0">
                <a:ea typeface="Calibri" panose="020F0502020204030204" pitchFamily="34" charset="0"/>
                <a:cs typeface="Times New Roman" panose="02020603050405020304" pitchFamily="18" charset="0"/>
              </a:rPr>
              <a:t>quando è stato stato stipulato il contratto in violazione dello «stand and still» processuale</a:t>
            </a:r>
            <a:endParaRPr lang="it-IT" sz="1900" dirty="0">
              <a:effectLst/>
              <a:ea typeface="Calibri" panose="020F0502020204030204" pitchFamily="34" charset="0"/>
              <a:cs typeface="Times New Roman" panose="02020603050405020304" pitchFamily="18" charset="0"/>
            </a:endParaRPr>
          </a:p>
          <a:p>
            <a:pPr algn="just">
              <a:buFont typeface="Wingdings" pitchFamily="2" charset="2"/>
              <a:buChar char="§"/>
            </a:pPr>
            <a:r>
              <a:rPr lang="it-IT" sz="1900" b="0" i="0" u="none" strike="noStrike" dirty="0">
                <a:effectLst/>
              </a:rPr>
              <a:t>l’eventuale </a:t>
            </a:r>
            <a:r>
              <a:rPr lang="it-IT" sz="1900" b="1" i="0" u="none" strike="noStrike" dirty="0">
                <a:solidFill>
                  <a:schemeClr val="accent1"/>
                </a:solidFill>
                <a:effectLst/>
              </a:rPr>
              <a:t>condanna al risarcimento </a:t>
            </a:r>
            <a:r>
              <a:rPr lang="it-IT" sz="1900" b="0" i="0" u="none" strike="noStrike" dirty="0">
                <a:effectLst/>
              </a:rPr>
              <a:t>dei danni non costituisce sanzione alternativa e </a:t>
            </a:r>
            <a:r>
              <a:rPr lang="it-IT" sz="1900" b="1" i="0" u="none" strike="noStrike" dirty="0">
                <a:solidFill>
                  <a:schemeClr val="accent1"/>
                </a:solidFill>
                <a:effectLst/>
              </a:rPr>
              <a:t>si cumula con le sanzioni alternative</a:t>
            </a:r>
          </a:p>
          <a:p>
            <a:pPr marL="0" indent="0" algn="just">
              <a:buNone/>
            </a:pPr>
            <a:br>
              <a:rPr lang="it-IT" sz="1900" b="1" i="0" u="none" strike="noStrike" dirty="0">
                <a:solidFill>
                  <a:srgbClr val="474747"/>
                </a:solidFill>
                <a:effectLst/>
              </a:rPr>
            </a:br>
            <a:endParaRPr lang="it-IT" sz="1900" b="1" dirty="0">
              <a:solidFill>
                <a:srgbClr val="474747"/>
              </a:solidFill>
              <a:effectLst/>
              <a:ea typeface="Calibri" panose="020F0502020204030204" pitchFamily="34" charset="0"/>
              <a:cs typeface="Times New Roman" panose="02020603050405020304" pitchFamily="18" charset="0"/>
            </a:endParaRPr>
          </a:p>
          <a:p>
            <a:pPr marL="0" indent="0" algn="just">
              <a:buNone/>
            </a:pPr>
            <a:br>
              <a:rPr lang="it-IT" sz="1800" dirty="0">
                <a:solidFill>
                  <a:srgbClr val="474747"/>
                </a:solidFill>
                <a:effectLst/>
                <a:latin typeface="Fira Sans" panose="020B0503050000020004" pitchFamily="34" charset="0"/>
                <a:ea typeface="Calibri" panose="020F0502020204030204" pitchFamily="34" charset="0"/>
                <a:cs typeface="Times New Roman" panose="02020603050405020304" pitchFamily="18" charset="0"/>
              </a:rPr>
            </a:br>
            <a:br>
              <a:rPr lang="it-IT" sz="1800" kern="100" dirty="0">
                <a:solidFill>
                  <a:srgbClr val="474747"/>
                </a:solidFill>
                <a:effectLst/>
                <a:latin typeface="Fira Sans" panose="020B0503050000020004" pitchFamily="34" charset="0"/>
                <a:ea typeface="Calibri" panose="020F0502020204030204" pitchFamily="34"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fontScale="92500" lnSpcReduction="20000"/>
          </a:bodyPr>
          <a:lstStyle/>
          <a:p>
            <a:pPr marL="0" indent="0" algn="ctr">
              <a:buNone/>
            </a:pPr>
            <a:r>
              <a:rPr lang="it-IT" sz="1900" b="1" dirty="0">
                <a:solidFill>
                  <a:srgbClr val="FF0000"/>
                </a:solidFill>
                <a:effectLst/>
                <a:ea typeface="Times New Roman" panose="02020603050405020304" pitchFamily="18" charset="0"/>
              </a:rPr>
              <a:t>Focus</a:t>
            </a:r>
          </a:p>
          <a:p>
            <a:pPr marL="0" indent="0" algn="just">
              <a:buNone/>
            </a:pPr>
            <a:r>
              <a:rPr lang="it-IT" sz="1900" b="1" dirty="0">
                <a:solidFill>
                  <a:srgbClr val="FF0000"/>
                </a:solidFill>
                <a:effectLst/>
                <a:ea typeface="Times New Roman" panose="02020603050405020304" pitchFamily="18" charset="0"/>
              </a:rPr>
              <a:t>Sanzioni alternative (art. 123 CPA) </a:t>
            </a:r>
            <a:r>
              <a:rPr lang="it-IT" sz="1900" b="1" i="0" u="none" strike="noStrike" dirty="0">
                <a:solidFill>
                  <a:srgbClr val="FF0000"/>
                </a:solidFill>
                <a:effectLst/>
              </a:rPr>
              <a:t>da applicare alternativamente o cumulativamente</a:t>
            </a:r>
            <a:endParaRPr lang="it-IT" sz="1900" b="1" dirty="0">
              <a:solidFill>
                <a:srgbClr val="FF0000"/>
              </a:solidFill>
            </a:endParaRPr>
          </a:p>
          <a:p>
            <a:pPr algn="just">
              <a:buFont typeface="Wingdings" pitchFamily="2" charset="2"/>
              <a:buChar char="§"/>
            </a:pPr>
            <a:r>
              <a:rPr lang="it-IT" sz="1900" b="0" i="0" u="none" strike="noStrike" dirty="0">
                <a:effectLst/>
              </a:rPr>
              <a:t>sanzione pecuniaria per la SA di un importo fra 0,5% e 5% del valore del contratto </a:t>
            </a:r>
          </a:p>
          <a:p>
            <a:pPr algn="just">
              <a:buFont typeface="Wingdings" pitchFamily="2" charset="2"/>
              <a:buChar char="§"/>
            </a:pPr>
            <a:r>
              <a:rPr lang="it-IT" sz="1900" dirty="0"/>
              <a:t>il</a:t>
            </a:r>
            <a:r>
              <a:rPr lang="it-IT" sz="1900" b="0" i="0" u="none" strike="noStrike" dirty="0">
                <a:effectLst/>
              </a:rPr>
              <a:t> pagamento deve avvenire entro 60 gg dal passaggio in giudicato della sentenza (pena la maggiorazione pari 1/10 per semestre)</a:t>
            </a:r>
          </a:p>
          <a:p>
            <a:pPr algn="just">
              <a:buFont typeface="Wingdings" pitchFamily="2" charset="2"/>
              <a:buChar char="§"/>
            </a:pPr>
            <a:r>
              <a:rPr lang="it-IT" sz="1900" b="0" i="0" u="none" strike="noStrike" dirty="0">
                <a:effectLst/>
              </a:rPr>
              <a:t>la riduzione della durata del contratto, ove possibile, da un minimo del 10% ad un massimo del 50% della durata residua alla data di pubblicazione del dispositivo</a:t>
            </a:r>
          </a:p>
          <a:p>
            <a:pPr marL="0" indent="0" algn="just">
              <a:buNone/>
            </a:pPr>
            <a:r>
              <a:rPr lang="it-IT" sz="1900" b="1" dirty="0">
                <a:solidFill>
                  <a:srgbClr val="FF0000"/>
                </a:solidFill>
              </a:rPr>
              <a:t>Nel giudizio </a:t>
            </a:r>
            <a:r>
              <a:rPr lang="it-IT" sz="1900" b="1" i="0" u="none" strike="noStrike" dirty="0">
                <a:solidFill>
                  <a:srgbClr val="FF0000"/>
                </a:solidFill>
                <a:effectLst/>
              </a:rPr>
              <a:t>deve essere rispettato il principio del contraddittorio </a:t>
            </a:r>
          </a:p>
          <a:p>
            <a:pPr algn="just">
              <a:buFont typeface="Wingdings" pitchFamily="2" charset="2"/>
              <a:buChar char="§"/>
            </a:pPr>
            <a:r>
              <a:rPr lang="it-IT" sz="1900" b="0" i="0" u="none" strike="noStrike" dirty="0">
                <a:effectLst/>
              </a:rPr>
              <a:t>la misura è determinata  in modo che le sanzioni siano effettive, dissuasive, proporzionate al valore del contratto, alla gravità della condotta e all’opera svolta per l’eliminazione o attenuazione delle conseguenze della violazione. </a:t>
            </a:r>
          </a:p>
          <a:p>
            <a:pPr marL="0" indent="0">
              <a:buNone/>
            </a:pPr>
            <a:endParaRPr lang="it-IT" sz="2000" dirty="0"/>
          </a:p>
        </p:txBody>
      </p:sp>
      <p:sp>
        <p:nvSpPr>
          <p:cNvPr id="2" name="Segnaposto piè di pagina 1">
            <a:extLst>
              <a:ext uri="{FF2B5EF4-FFF2-40B4-BE49-F238E27FC236}">
                <a16:creationId xmlns:a16="http://schemas.microsoft.com/office/drawing/2014/main" id="{5550EC24-95EB-1D64-35BE-75F5CED41C3E}"/>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16D2B368-EF61-B491-D07A-0F2DBC3E5135}"/>
              </a:ext>
            </a:extLst>
          </p:cNvPr>
          <p:cNvSpPr>
            <a:spLocks noGrp="1"/>
          </p:cNvSpPr>
          <p:nvPr>
            <p:ph type="dt" sz="half" idx="10"/>
          </p:nvPr>
        </p:nvSpPr>
        <p:spPr/>
        <p:txBody>
          <a:bodyPr/>
          <a:lstStyle/>
          <a:p>
            <a:fld id="{5D6D9798-8BC3-9A49-BF80-648498FA4B85}" type="datetime1">
              <a:rPr lang="it-IT" smtClean="0"/>
              <a:t>21/06/23</a:t>
            </a:fld>
            <a:endParaRPr lang="it-IT"/>
          </a:p>
        </p:txBody>
      </p:sp>
      <p:sp>
        <p:nvSpPr>
          <p:cNvPr id="7" name="Segnaposto numero diapositiva 6">
            <a:extLst>
              <a:ext uri="{FF2B5EF4-FFF2-40B4-BE49-F238E27FC236}">
                <a16:creationId xmlns:a16="http://schemas.microsoft.com/office/drawing/2014/main" id="{22A48CF8-DD96-4B53-6C7B-579E8EB53DD0}"/>
              </a:ext>
            </a:extLst>
          </p:cNvPr>
          <p:cNvSpPr>
            <a:spLocks noGrp="1"/>
          </p:cNvSpPr>
          <p:nvPr>
            <p:ph type="sldNum" sz="quarter" idx="12"/>
          </p:nvPr>
        </p:nvSpPr>
        <p:spPr/>
        <p:txBody>
          <a:bodyPr/>
          <a:lstStyle/>
          <a:p>
            <a:fld id="{2D461169-DEB1-6E45-A2CA-B6D74FF9440F}" type="slidenum">
              <a:rPr lang="it-IT" smtClean="0"/>
              <a:t>31</a:t>
            </a:fld>
            <a:endParaRPr lang="it-IT"/>
          </a:p>
        </p:txBody>
      </p:sp>
    </p:spTree>
    <p:extLst>
      <p:ext uri="{BB962C8B-B14F-4D97-AF65-F5344CB8AC3E}">
        <p14:creationId xmlns:p14="http://schemas.microsoft.com/office/powerpoint/2010/main" val="3594733067"/>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401301" cy="557664"/>
          </a:xfrm>
        </p:spPr>
        <p:txBody>
          <a:bodyPr>
            <a:normAutofit/>
          </a:bodyPr>
          <a:lstStyle/>
          <a:p>
            <a:r>
              <a:rPr lang="it-IT" sz="2800" b="1" dirty="0">
                <a:solidFill>
                  <a:schemeClr val="accent1"/>
                </a:solidFill>
              </a:rPr>
              <a:t>Art. 124 CPA Tutela risarcitoria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indent="0" algn="just">
              <a:lnSpc>
                <a:spcPts val="2100"/>
              </a:lnSpc>
              <a:buNone/>
            </a:pPr>
            <a:r>
              <a:rPr lang="it-IT" sz="1800" b="1" i="0" u="none" strike="noStrike" dirty="0">
                <a:solidFill>
                  <a:schemeClr val="accent1"/>
                </a:solidFill>
                <a:effectLst/>
              </a:rPr>
              <a:t>Art. 2058 c.c.</a:t>
            </a:r>
          </a:p>
          <a:p>
            <a:pPr indent="0" algn="just">
              <a:lnSpc>
                <a:spcPts val="2100"/>
              </a:lnSpc>
              <a:buNone/>
            </a:pPr>
            <a:r>
              <a:rPr lang="it-IT" sz="1800" b="1" dirty="0">
                <a:solidFill>
                  <a:schemeClr val="accent1"/>
                </a:solidFill>
              </a:rPr>
              <a:t>Comma 1</a:t>
            </a:r>
          </a:p>
          <a:p>
            <a:pPr marL="514350" indent="-285750" algn="just">
              <a:lnSpc>
                <a:spcPts val="2100"/>
              </a:lnSpc>
              <a:buFont typeface="Wingdings" pitchFamily="2" charset="2"/>
              <a:buChar char="§"/>
            </a:pPr>
            <a:r>
              <a:rPr lang="it-IT" sz="1800" dirty="0">
                <a:solidFill>
                  <a:srgbClr val="000000"/>
                </a:solidFill>
              </a:rPr>
              <a:t>i</a:t>
            </a:r>
            <a:r>
              <a:rPr lang="it-IT" sz="1800" b="0" i="0" u="none" strike="noStrike" dirty="0">
                <a:solidFill>
                  <a:srgbClr val="000000"/>
                </a:solidFill>
                <a:effectLst/>
              </a:rPr>
              <a:t>l danneggiato può chiedere la reintegrazion</a:t>
            </a:r>
            <a:r>
              <a:rPr lang="it-IT" sz="1800" dirty="0">
                <a:solidFill>
                  <a:srgbClr val="000000"/>
                </a:solidFill>
              </a:rPr>
              <a:t>e </a:t>
            </a:r>
            <a:r>
              <a:rPr lang="it-IT" sz="1800" b="1" dirty="0">
                <a:solidFill>
                  <a:srgbClr val="000000"/>
                </a:solidFill>
              </a:rPr>
              <a:t>in forma specifica</a:t>
            </a:r>
            <a:r>
              <a:rPr lang="it-IT" sz="1800" dirty="0">
                <a:solidFill>
                  <a:srgbClr val="000000"/>
                </a:solidFill>
              </a:rPr>
              <a:t>, qualora sia in tutto o in parte possibile</a:t>
            </a:r>
            <a:endParaRPr lang="it-IT" sz="1800" b="0" i="0" u="none" strike="noStrike" dirty="0">
              <a:solidFill>
                <a:srgbClr val="000000"/>
              </a:solidFill>
              <a:effectLst/>
            </a:endParaRPr>
          </a:p>
          <a:p>
            <a:pPr indent="0" algn="just">
              <a:lnSpc>
                <a:spcPts val="2100"/>
              </a:lnSpc>
              <a:buNone/>
            </a:pPr>
            <a:r>
              <a:rPr lang="it-IT" sz="1800" b="1" dirty="0">
                <a:solidFill>
                  <a:schemeClr val="accent1"/>
                </a:solidFill>
              </a:rPr>
              <a:t>Comma 2</a:t>
            </a:r>
          </a:p>
          <a:p>
            <a:pPr marL="514350" indent="-285750" algn="just">
              <a:lnSpc>
                <a:spcPts val="2100"/>
              </a:lnSpc>
              <a:buFont typeface="Wingdings" pitchFamily="2" charset="2"/>
              <a:buChar char="§"/>
            </a:pPr>
            <a:r>
              <a:rPr lang="it-IT" sz="1800" dirty="0"/>
              <a:t>t</a:t>
            </a:r>
            <a:r>
              <a:rPr lang="it-IT" sz="1800" b="0" i="0" u="none" strike="noStrike" dirty="0">
                <a:effectLst/>
              </a:rPr>
              <a:t>uttavia il giudice può disporre che il risarcimento avvenga </a:t>
            </a:r>
            <a:r>
              <a:rPr lang="it-IT" sz="1800" b="1" i="0" u="none" strike="noStrike" dirty="0">
                <a:effectLst/>
              </a:rPr>
              <a:t>per equivalente</a:t>
            </a:r>
            <a:r>
              <a:rPr lang="it-IT" sz="1800" b="0" i="0" u="none" strike="noStrike" dirty="0">
                <a:effectLst/>
              </a:rPr>
              <a:t>, se la reintegrazione in forma specifica risulta eccessivamente onerosa per il debitore</a:t>
            </a: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effectLst/>
                <a:latin typeface="TimesNewRomanPSMT"/>
                <a:ea typeface="Times New Roman" panose="02020603050405020304" pitchFamily="18" charset="0"/>
              </a:rPr>
              <a:t>Focus </a:t>
            </a:r>
          </a:p>
          <a:p>
            <a:pPr marL="0" indent="0" algn="just">
              <a:buNone/>
            </a:pPr>
            <a:r>
              <a:rPr lang="it-IT" sz="1800" b="1" dirty="0">
                <a:solidFill>
                  <a:srgbClr val="FF0000"/>
                </a:solidFill>
              </a:rPr>
              <a:t>Principi per i contratti pubblici</a:t>
            </a:r>
          </a:p>
          <a:p>
            <a:pPr algn="just">
              <a:buFont typeface="Wingdings" pitchFamily="2" charset="2"/>
              <a:buChar char="§"/>
            </a:pPr>
            <a:r>
              <a:rPr lang="it-IT" sz="1800" dirty="0"/>
              <a:t>il richiamo è all’art. 2058 c.c., considerata la riconducibilità della responsabilità per danni della SA alla generale fattispecie di cui alla </a:t>
            </a:r>
            <a:r>
              <a:rPr lang="it-IT" sz="1800" b="1" dirty="0"/>
              <a:t>responsabilità extra-contrattuale di cui all’art. 2043 c.c.</a:t>
            </a:r>
          </a:p>
          <a:p>
            <a:pPr algn="just">
              <a:buFont typeface="Wingdings" pitchFamily="2" charset="2"/>
              <a:buChar char="§"/>
            </a:pPr>
            <a:r>
              <a:rPr lang="it-IT" sz="1800" dirty="0"/>
              <a:t>dunque il risarcimento deve essere comprensivo del ristoro di tutti i danni patti nella loro diversa combinazione, seguendo il criterio civilistico della preferenza della «</a:t>
            </a:r>
            <a:r>
              <a:rPr lang="it-IT" sz="1800" dirty="0" err="1"/>
              <a:t>restitutio</a:t>
            </a:r>
            <a:r>
              <a:rPr lang="it-IT" sz="1800" dirty="0"/>
              <a:t> in </a:t>
            </a:r>
            <a:r>
              <a:rPr lang="it-IT" sz="1800" dirty="0" err="1"/>
              <a:t>integrum</a:t>
            </a:r>
            <a:r>
              <a:rPr lang="it-IT" sz="1800" dirty="0"/>
              <a:t>»</a:t>
            </a:r>
          </a:p>
          <a:p>
            <a:pPr marL="0" indent="0">
              <a:buNone/>
            </a:pPr>
            <a:endParaRPr lang="it-IT" sz="2000" dirty="0"/>
          </a:p>
        </p:txBody>
      </p:sp>
      <p:sp>
        <p:nvSpPr>
          <p:cNvPr id="2" name="Segnaposto piè di pagina 1">
            <a:extLst>
              <a:ext uri="{FF2B5EF4-FFF2-40B4-BE49-F238E27FC236}">
                <a16:creationId xmlns:a16="http://schemas.microsoft.com/office/drawing/2014/main" id="{A572A641-4039-D237-1CC6-B0604C3E5F3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226A52D7-546F-131B-A797-63420CF98654}"/>
              </a:ext>
            </a:extLst>
          </p:cNvPr>
          <p:cNvSpPr>
            <a:spLocks noGrp="1"/>
          </p:cNvSpPr>
          <p:nvPr>
            <p:ph type="dt" sz="half" idx="10"/>
          </p:nvPr>
        </p:nvSpPr>
        <p:spPr/>
        <p:txBody>
          <a:bodyPr/>
          <a:lstStyle/>
          <a:p>
            <a:fld id="{3A09310D-3BCB-2649-8441-4F42850288B9}" type="datetime1">
              <a:rPr lang="it-IT" smtClean="0"/>
              <a:t>21/06/23</a:t>
            </a:fld>
            <a:endParaRPr lang="it-IT"/>
          </a:p>
        </p:txBody>
      </p:sp>
      <p:sp>
        <p:nvSpPr>
          <p:cNvPr id="7" name="Segnaposto numero diapositiva 6">
            <a:extLst>
              <a:ext uri="{FF2B5EF4-FFF2-40B4-BE49-F238E27FC236}">
                <a16:creationId xmlns:a16="http://schemas.microsoft.com/office/drawing/2014/main" id="{1B72D061-2E8E-02C9-682B-8EFDCCEF5AD2}"/>
              </a:ext>
            </a:extLst>
          </p:cNvPr>
          <p:cNvSpPr>
            <a:spLocks noGrp="1"/>
          </p:cNvSpPr>
          <p:nvPr>
            <p:ph type="sldNum" sz="quarter" idx="12"/>
          </p:nvPr>
        </p:nvSpPr>
        <p:spPr/>
        <p:txBody>
          <a:bodyPr/>
          <a:lstStyle/>
          <a:p>
            <a:fld id="{2D461169-DEB1-6E45-A2CA-B6D74FF9440F}" type="slidenum">
              <a:rPr lang="it-IT" smtClean="0"/>
              <a:t>32</a:t>
            </a:fld>
            <a:endParaRPr lang="it-IT"/>
          </a:p>
        </p:txBody>
      </p:sp>
    </p:spTree>
    <p:extLst>
      <p:ext uri="{BB962C8B-B14F-4D97-AF65-F5344CB8AC3E}">
        <p14:creationId xmlns:p14="http://schemas.microsoft.com/office/powerpoint/2010/main" val="3172845491"/>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401301" cy="557664"/>
          </a:xfrm>
        </p:spPr>
        <p:txBody>
          <a:bodyPr>
            <a:normAutofit/>
          </a:bodyPr>
          <a:lstStyle/>
          <a:p>
            <a:r>
              <a:rPr lang="it-IT" sz="2800" b="1" dirty="0">
                <a:solidFill>
                  <a:schemeClr val="accent1"/>
                </a:solidFill>
              </a:rPr>
              <a:t>Art. 124 CPA Tutela risarcitoria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Autofit/>
          </a:bodyPr>
          <a:lstStyle/>
          <a:p>
            <a:pPr indent="0" algn="just">
              <a:lnSpc>
                <a:spcPts val="2100"/>
              </a:lnSpc>
              <a:buNone/>
            </a:pPr>
            <a:r>
              <a:rPr lang="it-IT" sz="1800" b="1" i="0" u="none" strike="noStrike" dirty="0">
                <a:solidFill>
                  <a:schemeClr val="accent1"/>
                </a:solidFill>
                <a:effectLst/>
              </a:rPr>
              <a:t>Art. 30 CPA</a:t>
            </a:r>
          </a:p>
          <a:p>
            <a:pPr indent="0" algn="just">
              <a:lnSpc>
                <a:spcPts val="2100"/>
              </a:lnSpc>
              <a:buNone/>
            </a:pPr>
            <a:r>
              <a:rPr lang="it-IT" sz="1800" b="1" dirty="0">
                <a:solidFill>
                  <a:schemeClr val="accent1"/>
                </a:solidFill>
              </a:rPr>
              <a:t>l</a:t>
            </a:r>
            <a:r>
              <a:rPr lang="it-IT" sz="1800" b="1" i="0" u="none" strike="noStrike" dirty="0">
                <a:solidFill>
                  <a:schemeClr val="accent1"/>
                </a:solidFill>
                <a:effectLst/>
              </a:rPr>
              <a:t>’azione di condanna </a:t>
            </a:r>
          </a:p>
          <a:p>
            <a:pPr marL="514350" indent="-285750" algn="just">
              <a:lnSpc>
                <a:spcPts val="2100"/>
              </a:lnSpc>
              <a:buFont typeface="Wingdings" pitchFamily="2" charset="2"/>
              <a:buChar char="§"/>
            </a:pPr>
            <a:r>
              <a:rPr lang="it-IT" sz="1800" b="0" i="0" u="none" strike="noStrike" dirty="0">
                <a:effectLst/>
              </a:rPr>
              <a:t>proposta </a:t>
            </a:r>
            <a:r>
              <a:rPr lang="it-IT" sz="1800" b="1" i="0" u="none" strike="noStrike" dirty="0">
                <a:solidFill>
                  <a:schemeClr val="accent1"/>
                </a:solidFill>
                <a:effectLst/>
              </a:rPr>
              <a:t>contestualmente</a:t>
            </a:r>
            <a:r>
              <a:rPr lang="it-IT" sz="1800" b="0" i="0" u="none" strike="noStrike" dirty="0">
                <a:effectLst/>
              </a:rPr>
              <a:t> all’impugnazione ovvero in via autonoma </a:t>
            </a:r>
            <a:r>
              <a:rPr lang="it-IT" sz="1800" b="1" i="0" u="none" strike="noStrike" dirty="0">
                <a:solidFill>
                  <a:schemeClr val="accent1"/>
                </a:solidFill>
                <a:effectLst/>
              </a:rPr>
              <a:t>nel termine 120 gg. </a:t>
            </a:r>
            <a:r>
              <a:rPr lang="it-IT" sz="1800" b="0" i="0" u="none" strike="noStrike" dirty="0">
                <a:effectLst/>
              </a:rPr>
              <a:t>dal passaggio in giudicato della sentenza che dichiara l’illegittimità</a:t>
            </a:r>
          </a:p>
          <a:p>
            <a:pPr marL="514350" indent="-285750" algn="just">
              <a:lnSpc>
                <a:spcPts val="2100"/>
              </a:lnSpc>
              <a:buFont typeface="Wingdings" pitchFamily="2" charset="2"/>
              <a:buChar char="§"/>
            </a:pPr>
            <a:r>
              <a:rPr lang="it-IT" sz="1800" dirty="0"/>
              <a:t>l’</a:t>
            </a:r>
            <a:r>
              <a:rPr lang="it-IT" sz="1800" b="0" i="0" u="none" strike="noStrike" dirty="0">
                <a:effectLst/>
              </a:rPr>
              <a:t>azione di condanna può derivare anche dall’omesso esercizio di attività obbligatoria</a:t>
            </a:r>
          </a:p>
          <a:p>
            <a:pPr marL="514350" indent="-285750" algn="just">
              <a:lnSpc>
                <a:spcPts val="2100"/>
              </a:lnSpc>
              <a:buFont typeface="Wingdings" pitchFamily="2" charset="2"/>
              <a:buChar char="§"/>
            </a:pPr>
            <a:r>
              <a:rPr lang="it-IT" sz="1800" dirty="0"/>
              <a:t>s</a:t>
            </a:r>
            <a:r>
              <a:rPr lang="it-IT" sz="1800" b="0" i="0" u="none" strike="noStrike" dirty="0">
                <a:effectLst/>
              </a:rPr>
              <a:t>ussistendo i presupposti previsti dall’articolo 2058 c.c., può essere chiesto il risarcimento del danno in forma specifica</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effectLst/>
                <a:ea typeface="Times New Roman" panose="02020603050405020304" pitchFamily="18" charset="0"/>
              </a:rPr>
              <a:t>Focus </a:t>
            </a:r>
          </a:p>
          <a:p>
            <a:pPr marL="0" indent="0" algn="just">
              <a:buNone/>
            </a:pPr>
            <a:r>
              <a:rPr lang="it-IT" sz="1800" b="1" dirty="0">
                <a:solidFill>
                  <a:srgbClr val="FF0000"/>
                </a:solidFill>
              </a:rPr>
              <a:t>Giurisdizione esclusiva</a:t>
            </a:r>
          </a:p>
          <a:p>
            <a:pPr algn="just">
              <a:buFont typeface="Wingdings" pitchFamily="2" charset="2"/>
              <a:buChar char="§"/>
            </a:pPr>
            <a:r>
              <a:rPr lang="it-IT" sz="1800" dirty="0"/>
              <a:t>nei casi di giurisdizione esclusiva può  l’azione può sempre essere esperita anche separatamente (solo prescrizione ordinaria?)</a:t>
            </a:r>
          </a:p>
          <a:p>
            <a:pPr marL="0" indent="0" algn="just">
              <a:buNone/>
            </a:pPr>
            <a:r>
              <a:rPr lang="it-IT" sz="1800" b="1" i="0" u="none" strike="noStrike" dirty="0">
                <a:solidFill>
                  <a:srgbClr val="FF0000"/>
                </a:solidFill>
                <a:effectLst/>
              </a:rPr>
              <a:t>Valutazioni del Giudice</a:t>
            </a:r>
          </a:p>
          <a:p>
            <a:pPr algn="just">
              <a:buFont typeface="Wingdings" pitchFamily="2" charset="2"/>
              <a:buChar char="§"/>
            </a:pPr>
            <a:r>
              <a:rPr lang="it-IT" sz="1800" b="0" i="0" u="none" strike="noStrike" dirty="0">
                <a:effectLst/>
              </a:rPr>
              <a:t>nel determinare il risarcimento il giudice valuta tutte le circostanze di fatto e il comportamento complessivo delle parti e, comunque, esclude il risarcimento dei danni che si sarebbero potuti evitare usando l’ordinaria diligenza, anche attraverso l’esperimento degli strumenti di tutela previsti (legittimo affidamento)</a:t>
            </a:r>
            <a:endParaRPr lang="it-IT" sz="1800" dirty="0"/>
          </a:p>
          <a:p>
            <a:pPr marL="0" indent="0" algn="just">
              <a:buNone/>
            </a:pPr>
            <a:endParaRPr lang="it-IT" sz="2000" dirty="0">
              <a:solidFill>
                <a:srgbClr val="474747"/>
              </a:solidFill>
            </a:endParaRPr>
          </a:p>
          <a:p>
            <a:pPr marL="0" indent="0">
              <a:buNone/>
            </a:pPr>
            <a:endParaRPr lang="it-IT" sz="2000" dirty="0"/>
          </a:p>
        </p:txBody>
      </p:sp>
      <p:sp>
        <p:nvSpPr>
          <p:cNvPr id="2" name="Segnaposto piè di pagina 1">
            <a:extLst>
              <a:ext uri="{FF2B5EF4-FFF2-40B4-BE49-F238E27FC236}">
                <a16:creationId xmlns:a16="http://schemas.microsoft.com/office/drawing/2014/main" id="{1984E9F5-0D2B-CC63-C99E-6F11828FCE54}"/>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A651DF93-277C-A3E3-C49B-2FF1D8A90637}"/>
              </a:ext>
            </a:extLst>
          </p:cNvPr>
          <p:cNvSpPr>
            <a:spLocks noGrp="1"/>
          </p:cNvSpPr>
          <p:nvPr>
            <p:ph type="dt" sz="half" idx="10"/>
          </p:nvPr>
        </p:nvSpPr>
        <p:spPr/>
        <p:txBody>
          <a:bodyPr/>
          <a:lstStyle/>
          <a:p>
            <a:fld id="{708113EC-57BF-EC4B-AF0F-F3B65FF1BD28}" type="datetime1">
              <a:rPr lang="it-IT" smtClean="0"/>
              <a:t>21/06/23</a:t>
            </a:fld>
            <a:endParaRPr lang="it-IT"/>
          </a:p>
        </p:txBody>
      </p:sp>
      <p:sp>
        <p:nvSpPr>
          <p:cNvPr id="7" name="Segnaposto numero diapositiva 6">
            <a:extLst>
              <a:ext uri="{FF2B5EF4-FFF2-40B4-BE49-F238E27FC236}">
                <a16:creationId xmlns:a16="http://schemas.microsoft.com/office/drawing/2014/main" id="{9C52A9A2-FBC5-3926-DD61-554A37F5997A}"/>
              </a:ext>
            </a:extLst>
          </p:cNvPr>
          <p:cNvSpPr>
            <a:spLocks noGrp="1"/>
          </p:cNvSpPr>
          <p:nvPr>
            <p:ph type="sldNum" sz="quarter" idx="12"/>
          </p:nvPr>
        </p:nvSpPr>
        <p:spPr/>
        <p:txBody>
          <a:bodyPr/>
          <a:lstStyle/>
          <a:p>
            <a:fld id="{2D461169-DEB1-6E45-A2CA-B6D74FF9440F}" type="slidenum">
              <a:rPr lang="it-IT" smtClean="0"/>
              <a:t>33</a:t>
            </a:fld>
            <a:endParaRPr lang="it-IT"/>
          </a:p>
        </p:txBody>
      </p:sp>
    </p:spTree>
    <p:extLst>
      <p:ext uri="{BB962C8B-B14F-4D97-AF65-F5344CB8AC3E}">
        <p14:creationId xmlns:p14="http://schemas.microsoft.com/office/powerpoint/2010/main" val="2668232195"/>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401301" cy="557664"/>
          </a:xfrm>
        </p:spPr>
        <p:txBody>
          <a:bodyPr>
            <a:normAutofit/>
          </a:bodyPr>
          <a:lstStyle/>
          <a:p>
            <a:r>
              <a:rPr lang="it-IT" sz="2800" b="1" dirty="0">
                <a:solidFill>
                  <a:schemeClr val="accent1"/>
                </a:solidFill>
              </a:rPr>
              <a:t>Art. 124 CPA Tutela risarcitoria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Autofit/>
          </a:bodyPr>
          <a:lstStyle/>
          <a:p>
            <a:pPr indent="0" algn="just">
              <a:lnSpc>
                <a:spcPts val="2100"/>
              </a:lnSpc>
              <a:buNone/>
            </a:pPr>
            <a:r>
              <a:rPr lang="it-IT" sz="1800" b="1" i="0" u="none" strike="noStrike" dirty="0">
                <a:solidFill>
                  <a:schemeClr val="accent1"/>
                </a:solidFill>
                <a:effectLst/>
              </a:rPr>
              <a:t>Art. 34 CPA</a:t>
            </a:r>
          </a:p>
          <a:p>
            <a:pPr indent="0" algn="just">
              <a:lnSpc>
                <a:spcPts val="2100"/>
              </a:lnSpc>
              <a:buNone/>
            </a:pPr>
            <a:r>
              <a:rPr lang="it-IT" sz="1800" b="1" dirty="0">
                <a:solidFill>
                  <a:schemeClr val="accent1"/>
                </a:solidFill>
              </a:rPr>
              <a:t>La sentenza</a:t>
            </a:r>
          </a:p>
          <a:p>
            <a:pPr marL="514350" indent="-285750" algn="just">
              <a:lnSpc>
                <a:spcPts val="2100"/>
              </a:lnSpc>
              <a:buFont typeface="Wingdings" pitchFamily="2" charset="2"/>
              <a:buChar char="§"/>
            </a:pPr>
            <a:r>
              <a:rPr lang="it-IT" sz="1800" kern="100" dirty="0">
                <a:ea typeface="Calibri" panose="020F0502020204030204" pitchFamily="34" charset="0"/>
                <a:cs typeface="Times New Roman" panose="02020603050405020304" pitchFamily="18" charset="0"/>
              </a:rPr>
              <a:t>c</a:t>
            </a:r>
            <a:r>
              <a:rPr lang="it-IT" sz="1800" kern="100" dirty="0">
                <a:effectLst/>
                <a:ea typeface="Calibri" panose="020F0502020204030204" pitchFamily="34" charset="0"/>
                <a:cs typeface="Times New Roman" panose="02020603050405020304" pitchFamily="18" charset="0"/>
              </a:rPr>
              <a:t>on la sentenza di merito dunque il Giudice può condannare al pagamento di una somma di denaro a titolo risarcitorio adottando le misure idonee a tutelare la situazione giuridica soggettiva dedotta in giudizio anche con la condanna al risarcimento in forma specifica ai sensi dell’articolo 2058 c.c.. (comma 2)</a:t>
            </a:r>
          </a:p>
          <a:p>
            <a:pPr indent="0" algn="just">
              <a:lnSpc>
                <a:spcPts val="2100"/>
              </a:lnSpc>
              <a:buNone/>
            </a:pPr>
            <a:endParaRPr lang="it-IT" sz="1800" b="1" i="0" u="none" strike="noStrike" dirty="0">
              <a:solidFill>
                <a:schemeClr val="accent1"/>
              </a:solidFill>
              <a:effectLst/>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effectLst/>
                <a:ea typeface="Times New Roman" panose="02020603050405020304" pitchFamily="18" charset="0"/>
              </a:rPr>
              <a:t>Focus </a:t>
            </a:r>
          </a:p>
          <a:p>
            <a:pPr marL="0" indent="0" algn="just">
              <a:buNone/>
            </a:pPr>
            <a:r>
              <a:rPr lang="it-IT" sz="1800" b="1" dirty="0">
                <a:solidFill>
                  <a:srgbClr val="FF0000"/>
                </a:solidFill>
              </a:rPr>
              <a:t>Giurisdizione esclusiva</a:t>
            </a:r>
          </a:p>
          <a:p>
            <a:pPr algn="just">
              <a:buFont typeface="Wingdings" pitchFamily="2" charset="2"/>
              <a:buChar char="§"/>
            </a:pPr>
            <a:r>
              <a:rPr lang="it-IT" sz="1800" dirty="0"/>
              <a:t>i</a:t>
            </a:r>
            <a:r>
              <a:rPr lang="it-IT" sz="1800" b="0" i="0" u="none" strike="noStrike" dirty="0">
                <a:effectLst/>
              </a:rPr>
              <a:t>n caso di condanna pecuniaria, il giudice può, </a:t>
            </a:r>
            <a:r>
              <a:rPr lang="it-IT" sz="1800" i="0" u="none" strike="noStrike" dirty="0">
                <a:effectLst/>
              </a:rPr>
              <a:t>in</a:t>
            </a:r>
            <a:r>
              <a:rPr lang="it-IT" sz="1800" b="1" i="0" u="none" strike="noStrike" dirty="0">
                <a:effectLst/>
              </a:rPr>
              <a:t> </a:t>
            </a:r>
            <a:r>
              <a:rPr lang="it-IT" sz="1800" b="1" i="0" u="none" strike="noStrike" dirty="0">
                <a:solidFill>
                  <a:srgbClr val="FF0000"/>
                </a:solidFill>
                <a:effectLst/>
              </a:rPr>
              <a:t>mancanza di opposizione delle parti</a:t>
            </a:r>
            <a:r>
              <a:rPr lang="it-IT" sz="1800" b="0" i="0" u="none" strike="noStrike" dirty="0">
                <a:solidFill>
                  <a:srgbClr val="474747"/>
                </a:solidFill>
                <a:effectLst/>
              </a:rPr>
              <a:t>, </a:t>
            </a:r>
            <a:r>
              <a:rPr lang="it-IT" sz="1800" b="0" i="0" u="none" strike="noStrike" dirty="0">
                <a:effectLst/>
              </a:rPr>
              <a:t>stabilire i criteri in base ai quali il debitore deve proporre a favore del creditore il pagamento di una somma entro un congruo termine. </a:t>
            </a:r>
          </a:p>
          <a:p>
            <a:pPr algn="just">
              <a:buFont typeface="Wingdings" pitchFamily="2" charset="2"/>
              <a:buChar char="§"/>
            </a:pPr>
            <a:r>
              <a:rPr lang="it-IT" sz="1800" dirty="0"/>
              <a:t>s</a:t>
            </a:r>
            <a:r>
              <a:rPr lang="it-IT" sz="1800" b="0" i="0" u="none" strike="noStrike" dirty="0">
                <a:effectLst/>
              </a:rPr>
              <a:t>e le parti non giungono ad un accordo, ovvero non adempiono agli obblighi derivanti dall’accordo concluso, con il </a:t>
            </a:r>
            <a:r>
              <a:rPr lang="it-IT" sz="1800" b="1" i="0" u="none" strike="noStrike" dirty="0">
                <a:solidFill>
                  <a:srgbClr val="FF0000"/>
                </a:solidFill>
                <a:effectLst/>
              </a:rPr>
              <a:t>ricorso per ottemperanza </a:t>
            </a:r>
            <a:r>
              <a:rPr lang="it-IT" sz="1800" b="0" i="0" u="none" strike="noStrike" dirty="0">
                <a:effectLst/>
              </a:rPr>
              <a:t>possono essere chiesti la</a:t>
            </a:r>
            <a:r>
              <a:rPr lang="it-IT" sz="1800" b="0" i="0" u="none" strike="noStrike" dirty="0">
                <a:solidFill>
                  <a:srgbClr val="474747"/>
                </a:solidFill>
                <a:effectLst/>
              </a:rPr>
              <a:t> </a:t>
            </a:r>
            <a:r>
              <a:rPr lang="it-IT" sz="1800" b="1" i="0" u="none" strike="noStrike" dirty="0">
                <a:solidFill>
                  <a:srgbClr val="FF0000"/>
                </a:solidFill>
                <a:effectLst/>
              </a:rPr>
              <a:t>determinazione</a:t>
            </a:r>
            <a:r>
              <a:rPr lang="it-IT" sz="1800" b="0" i="0" u="none" strike="noStrike" dirty="0">
                <a:solidFill>
                  <a:srgbClr val="474747"/>
                </a:solidFill>
                <a:effectLst/>
              </a:rPr>
              <a:t> </a:t>
            </a:r>
            <a:r>
              <a:rPr lang="it-IT" sz="1800" b="0" i="0" u="none" strike="noStrike" dirty="0">
                <a:effectLst/>
              </a:rPr>
              <a:t>della somma dovuta ovvero</a:t>
            </a:r>
            <a:r>
              <a:rPr lang="it-IT" sz="1800" b="0" i="0" u="none" strike="noStrike" dirty="0">
                <a:solidFill>
                  <a:srgbClr val="474747"/>
                </a:solidFill>
                <a:effectLst/>
              </a:rPr>
              <a:t> </a:t>
            </a:r>
            <a:r>
              <a:rPr lang="it-IT" sz="1800" b="1" i="0" u="none" strike="noStrike" dirty="0">
                <a:solidFill>
                  <a:srgbClr val="FF0000"/>
                </a:solidFill>
                <a:effectLst/>
              </a:rPr>
              <a:t>l’adempimento degli obblighi ineseguiti</a:t>
            </a:r>
            <a:endParaRPr lang="it-IT" sz="1800" b="1" dirty="0">
              <a:solidFill>
                <a:srgbClr val="FF0000"/>
              </a:solidFill>
            </a:endParaRPr>
          </a:p>
          <a:p>
            <a:pPr marL="0" indent="0">
              <a:buNone/>
            </a:pPr>
            <a:endParaRPr lang="it-IT" sz="2000" dirty="0"/>
          </a:p>
        </p:txBody>
      </p:sp>
      <p:sp>
        <p:nvSpPr>
          <p:cNvPr id="2" name="Segnaposto piè di pagina 1">
            <a:extLst>
              <a:ext uri="{FF2B5EF4-FFF2-40B4-BE49-F238E27FC236}">
                <a16:creationId xmlns:a16="http://schemas.microsoft.com/office/drawing/2014/main" id="{08B58899-DA4E-7C34-393D-6CB0FC22CCF8}"/>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F2514A8F-661E-0109-C80E-70D9D9B0C52E}"/>
              </a:ext>
            </a:extLst>
          </p:cNvPr>
          <p:cNvSpPr>
            <a:spLocks noGrp="1"/>
          </p:cNvSpPr>
          <p:nvPr>
            <p:ph type="dt" sz="half" idx="10"/>
          </p:nvPr>
        </p:nvSpPr>
        <p:spPr/>
        <p:txBody>
          <a:bodyPr/>
          <a:lstStyle/>
          <a:p>
            <a:fld id="{853DA10F-99E6-F441-AC83-117B681687AB}" type="datetime1">
              <a:rPr lang="it-IT" smtClean="0"/>
              <a:t>21/06/23</a:t>
            </a:fld>
            <a:endParaRPr lang="it-IT"/>
          </a:p>
        </p:txBody>
      </p:sp>
      <p:sp>
        <p:nvSpPr>
          <p:cNvPr id="7" name="Segnaposto numero diapositiva 6">
            <a:extLst>
              <a:ext uri="{FF2B5EF4-FFF2-40B4-BE49-F238E27FC236}">
                <a16:creationId xmlns:a16="http://schemas.microsoft.com/office/drawing/2014/main" id="{D4F4F706-D429-65DE-A20F-A3EA924A683B}"/>
              </a:ext>
            </a:extLst>
          </p:cNvPr>
          <p:cNvSpPr>
            <a:spLocks noGrp="1"/>
          </p:cNvSpPr>
          <p:nvPr>
            <p:ph type="sldNum" sz="quarter" idx="12"/>
          </p:nvPr>
        </p:nvSpPr>
        <p:spPr/>
        <p:txBody>
          <a:bodyPr/>
          <a:lstStyle/>
          <a:p>
            <a:fld id="{2D461169-DEB1-6E45-A2CA-B6D74FF9440F}" type="slidenum">
              <a:rPr lang="it-IT" smtClean="0"/>
              <a:t>34</a:t>
            </a:fld>
            <a:endParaRPr lang="it-IT"/>
          </a:p>
        </p:txBody>
      </p:sp>
    </p:spTree>
    <p:extLst>
      <p:ext uri="{BB962C8B-B14F-4D97-AF65-F5344CB8AC3E}">
        <p14:creationId xmlns:p14="http://schemas.microsoft.com/office/powerpoint/2010/main" val="3870647828"/>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426701" cy="557664"/>
          </a:xfrm>
        </p:spPr>
        <p:txBody>
          <a:bodyPr>
            <a:noAutofit/>
          </a:bodyPr>
          <a:lstStyle/>
          <a:p>
            <a:br>
              <a:rPr lang="it-IT" sz="2800" b="1" dirty="0">
                <a:solidFill>
                  <a:schemeClr val="accent1"/>
                </a:solidFill>
              </a:rPr>
            </a:br>
            <a:r>
              <a:rPr lang="it-IT" sz="2800" b="1" dirty="0">
                <a:solidFill>
                  <a:schemeClr val="accent1"/>
                </a:solidFill>
              </a:rPr>
              <a:t>Tutela risarcitoria </a:t>
            </a:r>
            <a:r>
              <a:rPr lang="it-IT" sz="2800" b="1" kern="100" dirty="0">
                <a:solidFill>
                  <a:schemeClr val="accent1"/>
                </a:solidFill>
                <a:effectLst/>
                <a:ea typeface="Calibri" panose="020F0502020204030204" pitchFamily="34" charset="0"/>
                <a:cs typeface="Times New Roman" panose="02020603050405020304" pitchFamily="18" charset="0"/>
              </a:rPr>
              <a:t>Cons. Stato, Sez. V, </a:t>
            </a:r>
            <a:r>
              <a:rPr lang="it-IT" sz="2800" b="1" kern="0" dirty="0">
                <a:solidFill>
                  <a:schemeClr val="accent1"/>
                </a:solidFill>
                <a:effectLst/>
                <a:ea typeface="Calibri" panose="020F0502020204030204" pitchFamily="34" charset="0"/>
                <a:cs typeface="Times New Roman" panose="02020603050405020304" pitchFamily="18" charset="0"/>
              </a:rPr>
              <a:t>7/04/2023 n. 3856</a:t>
            </a:r>
            <a:br>
              <a:rPr lang="it-IT" sz="2800" kern="100" dirty="0">
                <a:effectLst/>
                <a:latin typeface="+mn-lt"/>
                <a:ea typeface="Calibri" panose="020F0502020204030204" pitchFamily="34" charset="0"/>
                <a:cs typeface="Times New Roman" panose="02020603050405020304" pitchFamily="18" charset="0"/>
              </a:rPr>
            </a:br>
            <a:endParaRPr lang="it-IT" sz="2800" dirty="0">
              <a:latin typeface="+mn-lt"/>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buNone/>
            </a:pPr>
            <a:r>
              <a:rPr lang="it-IT" sz="1800" b="1" kern="0" dirty="0">
                <a:solidFill>
                  <a:schemeClr val="accent1"/>
                </a:solidFill>
                <a:effectLst/>
                <a:ea typeface="Calibri" panose="020F0502020204030204" pitchFamily="34" charset="0"/>
              </a:rPr>
              <a:t>Domanda respinta</a:t>
            </a:r>
          </a:p>
          <a:p>
            <a:pPr algn="just">
              <a:buFont typeface="Wingdings" pitchFamily="2" charset="2"/>
              <a:buChar char="§"/>
            </a:pPr>
            <a:r>
              <a:rPr lang="it-IT" sz="1800" kern="0" dirty="0">
                <a:effectLst/>
                <a:ea typeface="Calibri" panose="020F0502020204030204" pitchFamily="34" charset="0"/>
              </a:rPr>
              <a:t>non sussistono i presupposti ex art. 122 c.p.a. per dichiarare inefficace il contratto e disporre il subentro dell’appellante, atteso che il R.T.I. aggiudicatario all’atto del passaggio in decisione della causa </a:t>
            </a:r>
            <a:r>
              <a:rPr lang="it-IT" sz="1800" b="1" kern="0" dirty="0">
                <a:effectLst/>
                <a:ea typeface="Calibri" panose="020F0502020204030204" pitchFamily="34" charset="0"/>
              </a:rPr>
              <a:t>stava ultimando di svolgere il servizio in sede di proroga tecnica</a:t>
            </a:r>
          </a:p>
          <a:p>
            <a:pPr algn="just">
              <a:buFont typeface="Wingdings" pitchFamily="2" charset="2"/>
              <a:buChar char="§"/>
            </a:pPr>
            <a:r>
              <a:rPr lang="it-IT" sz="1800" kern="0" dirty="0">
                <a:effectLst/>
                <a:ea typeface="Calibri" panose="020F0502020204030204" pitchFamily="34" charset="0"/>
              </a:rPr>
              <a:t>circostanza questa che porta a ritenere </a:t>
            </a:r>
            <a:r>
              <a:rPr lang="it-IT" sz="1800" b="1" kern="0" dirty="0">
                <a:effectLst/>
                <a:ea typeface="Calibri" panose="020F0502020204030204" pitchFamily="34" charset="0"/>
              </a:rPr>
              <a:t>inopportuno</a:t>
            </a:r>
            <a:r>
              <a:rPr lang="it-IT" sz="1800" kern="0" dirty="0">
                <a:effectLst/>
                <a:ea typeface="Calibri" panose="020F0502020204030204" pitchFamily="34" charset="0"/>
              </a:rPr>
              <a:t> il subentro, dovendosi ritenere prevalente l’interesse pubblico alla prosecuzione della commessa, </a:t>
            </a:r>
            <a:r>
              <a:rPr lang="it-IT" sz="1800" b="1" kern="0" dirty="0">
                <a:effectLst/>
                <a:ea typeface="Calibri" panose="020F0502020204030204" pitchFamily="34" charset="0"/>
              </a:rPr>
              <a:t>per il limitato e residuo periodo di proroga tecnica, con il R.T.I. aggiudicatario</a:t>
            </a:r>
            <a:endParaRPr lang="it-IT" b="1"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just">
              <a:buNone/>
            </a:pPr>
            <a:r>
              <a:rPr lang="it-IT" sz="1800" b="1" kern="0" dirty="0">
                <a:solidFill>
                  <a:schemeClr val="accent1"/>
                </a:solidFill>
                <a:effectLst/>
                <a:ea typeface="Calibri" panose="020F0502020204030204" pitchFamily="34" charset="0"/>
                <a:cs typeface="Times New Roman" panose="02020603050405020304" pitchFamily="18" charset="0"/>
              </a:rPr>
              <a:t>Motivazione</a:t>
            </a:r>
          </a:p>
          <a:p>
            <a:pPr algn="just">
              <a:buFont typeface="Wingdings" pitchFamily="2" charset="2"/>
              <a:buChar char="§"/>
            </a:pPr>
            <a:r>
              <a:rPr lang="it-IT" sz="1800" kern="0" dirty="0">
                <a:effectLst/>
                <a:ea typeface="Calibri" panose="020F0502020204030204" pitchFamily="34" charset="0"/>
                <a:cs typeface="Times New Roman" panose="02020603050405020304" pitchFamily="18" charset="0"/>
              </a:rPr>
              <a:t>la circostanza che il R.T.I. - sia pure illegittimo aggiudicatario - all’atto del passaggio in decisione stesse ultimando l’esecuzione del servizio in sede di proroga tecnica porta a ritenere non rispondente all’interesse pubblico il risarcimento in forma specifica richiesto da parte appellante, né per il limitatissimo periodo di proroga, né per tutta la durata dell’originario affidamento, </a:t>
            </a:r>
            <a:r>
              <a:rPr lang="it-IT" sz="1800" b="1" kern="0" dirty="0">
                <a:effectLst/>
                <a:ea typeface="Calibri" panose="020F0502020204030204" pitchFamily="34" charset="0"/>
                <a:cs typeface="Times New Roman" panose="02020603050405020304" pitchFamily="18" charset="0"/>
              </a:rPr>
              <a:t>con frustrazione delle esigenze connesse alla necessità di indizione di una nuova procedura di gara per lo svolgimento dei servizi oggetto dell’affidamento di cui è causa</a:t>
            </a:r>
            <a:endParaRPr lang="it-IT" sz="1800" b="1" kern="100" dirty="0">
              <a:ea typeface="Calibri" panose="020F0502020204030204" pitchFamily="34" charset="0"/>
              <a:cs typeface="Times New Roman" panose="02020603050405020304" pitchFamily="18" charset="0"/>
            </a:endParaRPr>
          </a:p>
          <a:p>
            <a:pPr marL="0" indent="0" algn="just">
              <a:buNone/>
            </a:pPr>
            <a:r>
              <a:rPr lang="it-IT" sz="1800" b="1" kern="100" dirty="0">
                <a:effectLst/>
                <a:ea typeface="Calibri" panose="020F0502020204030204" pitchFamily="34" charset="0"/>
                <a:cs typeface="Times New Roman" panose="02020603050405020304" pitchFamily="18" charset="0"/>
              </a:rPr>
              <a:t>Salvezza dell’azione ex art. 30 CPA</a:t>
            </a: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r</a:t>
            </a:r>
            <a:r>
              <a:rPr lang="it-IT" sz="1800" kern="0" dirty="0">
                <a:effectLst/>
                <a:ea typeface="Calibri" panose="020F0502020204030204" pitchFamily="34" charset="0"/>
                <a:cs typeface="Times New Roman" panose="02020603050405020304" pitchFamily="18" charset="0"/>
              </a:rPr>
              <a:t>esta salvo peraltro il risarcimento per equivalente in relazione al quale parte appellante si è riservata di agire in separata sede.</a:t>
            </a:r>
            <a:endParaRPr lang="it-IT" sz="1800" kern="100" dirty="0">
              <a:effectLst/>
              <a:ea typeface="Calibri" panose="020F0502020204030204" pitchFamily="34"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638D6FCA-9348-380E-0700-3D4EC53C1A7F}"/>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9E1FA2B-7203-F89E-52D1-066BAA2A7D35}"/>
              </a:ext>
            </a:extLst>
          </p:cNvPr>
          <p:cNvSpPr>
            <a:spLocks noGrp="1"/>
          </p:cNvSpPr>
          <p:nvPr>
            <p:ph type="dt" sz="half" idx="10"/>
          </p:nvPr>
        </p:nvSpPr>
        <p:spPr/>
        <p:txBody>
          <a:bodyPr/>
          <a:lstStyle/>
          <a:p>
            <a:fld id="{E6950429-2FFF-E340-91D0-B3E59DCBFD78}" type="datetime1">
              <a:rPr lang="it-IT" smtClean="0"/>
              <a:t>21/06/23</a:t>
            </a:fld>
            <a:endParaRPr lang="it-IT"/>
          </a:p>
        </p:txBody>
      </p:sp>
      <p:sp>
        <p:nvSpPr>
          <p:cNvPr id="7" name="Segnaposto numero diapositiva 6">
            <a:extLst>
              <a:ext uri="{FF2B5EF4-FFF2-40B4-BE49-F238E27FC236}">
                <a16:creationId xmlns:a16="http://schemas.microsoft.com/office/drawing/2014/main" id="{B2E4E458-A347-8D50-5CBE-5ECD12014018}"/>
              </a:ext>
            </a:extLst>
          </p:cNvPr>
          <p:cNvSpPr>
            <a:spLocks noGrp="1"/>
          </p:cNvSpPr>
          <p:nvPr>
            <p:ph type="sldNum" sz="quarter" idx="12"/>
          </p:nvPr>
        </p:nvSpPr>
        <p:spPr/>
        <p:txBody>
          <a:bodyPr/>
          <a:lstStyle/>
          <a:p>
            <a:fld id="{2D461169-DEB1-6E45-A2CA-B6D74FF9440F}" type="slidenum">
              <a:rPr lang="it-IT" smtClean="0"/>
              <a:t>35</a:t>
            </a:fld>
            <a:endParaRPr lang="it-IT"/>
          </a:p>
        </p:txBody>
      </p:sp>
    </p:spTree>
    <p:extLst>
      <p:ext uri="{BB962C8B-B14F-4D97-AF65-F5344CB8AC3E}">
        <p14:creationId xmlns:p14="http://schemas.microsoft.com/office/powerpoint/2010/main" val="3907596198"/>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299701" cy="557664"/>
          </a:xfrm>
        </p:spPr>
        <p:txBody>
          <a:bodyPr>
            <a:normAutofit fontScale="90000"/>
          </a:bodyPr>
          <a:lstStyle/>
          <a:p>
            <a:br>
              <a:rPr lang="it-IT" sz="1800" dirty="0"/>
            </a:br>
            <a:br>
              <a:rPr lang="it-IT" sz="1800" dirty="0"/>
            </a:br>
            <a:br>
              <a:rPr lang="it-IT" sz="3100" b="1" dirty="0">
                <a:solidFill>
                  <a:schemeClr val="accent1"/>
                </a:solidFill>
              </a:rPr>
            </a:br>
            <a:br>
              <a:rPr lang="it-IT" sz="3100" b="1" dirty="0">
                <a:solidFill>
                  <a:schemeClr val="accent1"/>
                </a:solidFill>
              </a:rPr>
            </a:br>
            <a:r>
              <a:rPr lang="it-IT" sz="3200" b="1" dirty="0">
                <a:solidFill>
                  <a:schemeClr val="accent1"/>
                </a:solidFill>
              </a:rPr>
              <a:t>Tutela risarcitoria </a:t>
            </a:r>
            <a:r>
              <a:rPr lang="it-IT" sz="3100" b="1" kern="0" dirty="0">
                <a:solidFill>
                  <a:schemeClr val="accent1"/>
                </a:solidFill>
                <a:effectLst/>
                <a:ea typeface="Calibri" panose="020F0502020204030204" pitchFamily="34" charset="0"/>
                <a:cs typeface="Times New Roman" panose="02020603050405020304" pitchFamily="18" charset="0"/>
              </a:rPr>
              <a:t>Tar Lombardia, Milano, Sez. I, 16/07/2021 n. 1745</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None/>
            </a:pPr>
            <a:r>
              <a:rPr lang="it-IT" sz="1800" b="1" kern="0"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Domande accolte</a:t>
            </a:r>
            <a:endParaRPr lang="it-IT" sz="1800" b="1" kern="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buFont typeface="Wingdings" pitchFamily="2" charset="2"/>
              <a:buChar char="§"/>
            </a:pP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dichiarazione di inefficacia del contratto stipulato ex art. 121, comma 1 lett. b), CPA, poiché l’aggiudicazione </a:t>
            </a:r>
            <a:r>
              <a:rPr lang="it-IT" sz="1800" b="1" kern="0" dirty="0">
                <a:effectLst/>
                <a:latin typeface="Times New Roman" panose="02020603050405020304" pitchFamily="18" charset="0"/>
                <a:ea typeface="Calibri" panose="020F0502020204030204" pitchFamily="34" charset="0"/>
                <a:cs typeface="Times New Roman" panose="02020603050405020304" pitchFamily="18" charset="0"/>
              </a:rPr>
              <a:t>è stata disposta con procedura negoziata fuori dai casi consentiti</a:t>
            </a: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 e questo ha determinato l'omissione della pubblicità del bando</a:t>
            </a:r>
            <a:endParaRPr lang="it-IT" sz="1800" kern="0" dirty="0">
              <a:latin typeface="Times New Roman" panose="02020603050405020304" pitchFamily="18" charset="0"/>
              <a:ea typeface="Calibri" panose="020F0502020204030204" pitchFamily="34" charset="0"/>
              <a:cs typeface="Times New Roman" panose="02020603050405020304" pitchFamily="18" charset="0"/>
            </a:endParaRPr>
          </a:p>
          <a:p>
            <a:pPr algn="just">
              <a:buFont typeface="Wingdings" pitchFamily="2" charset="2"/>
              <a:buChar char="§"/>
            </a:pP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del resto, l’amministrazione </a:t>
            </a:r>
            <a:r>
              <a:rPr lang="it-IT" sz="1800" b="1" kern="0" dirty="0">
                <a:effectLst/>
                <a:latin typeface="Times New Roman" panose="02020603050405020304" pitchFamily="18" charset="0"/>
                <a:ea typeface="Calibri" panose="020F0502020204030204" pitchFamily="34" charset="0"/>
                <a:cs typeface="Times New Roman" panose="02020603050405020304" pitchFamily="18" charset="0"/>
              </a:rPr>
              <a:t>non ha dimostrato la sussistenza di esigenze imperative</a:t>
            </a: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 connesse ad un interesse generale che impongano il mantenimento degli effetti del contratto, specie considerando il carattere standardizzato e routinario delle prestazioni da eseguire.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just">
              <a:buNone/>
            </a:pPr>
            <a:r>
              <a:rPr lang="it-IT" sz="1800" b="1" kern="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Limitazione dell’inefficacia</a:t>
            </a:r>
          </a:p>
          <a:p>
            <a:pPr algn="just">
              <a:buFont typeface="Wingdings" pitchFamily="2" charset="2"/>
              <a:buChar char="§"/>
            </a:pPr>
            <a:r>
              <a:rPr lang="it-IT" sz="1800" kern="0" dirty="0">
                <a:latin typeface="Times New Roman" panose="02020603050405020304" pitchFamily="18" charset="0"/>
                <a:ea typeface="Calibri" panose="020F0502020204030204" pitchFamily="34" charset="0"/>
                <a:cs typeface="Times New Roman" panose="02020603050405020304" pitchFamily="18" charset="0"/>
              </a:rPr>
              <a:t>n</a:t>
            </a: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onostante la gravità della condotta riferibile all’amministrazione, il Tribunale ritiene che la situazione fattuale complessiva e il carattere necessario del servizio</a:t>
            </a:r>
            <a:r>
              <a:rPr lang="it-IT" sz="1800" kern="0" dirty="0">
                <a:latin typeface="Times New Roman" panose="02020603050405020304" pitchFamily="18" charset="0"/>
                <a:ea typeface="Calibri" panose="020F0502020204030204" pitchFamily="34" charset="0"/>
                <a:cs typeface="Times New Roman" panose="02020603050405020304" pitchFamily="18" charset="0"/>
              </a:rPr>
              <a:t> </a:t>
            </a:r>
            <a:r>
              <a:rPr lang="it-IT" sz="1800" b="1" kern="0" dirty="0">
                <a:effectLst/>
                <a:latin typeface="Times New Roman" panose="02020603050405020304" pitchFamily="18" charset="0"/>
                <a:ea typeface="Calibri" panose="020F0502020204030204" pitchFamily="34" charset="0"/>
                <a:cs typeface="Times New Roman" panose="02020603050405020304" pitchFamily="18" charset="0"/>
              </a:rPr>
              <a:t>siano tali da giustificare la limitazione dell’inefficacia alle sole prestazioni non ancora eseguite alla data di pubblicazione della presente sentenza</a:t>
            </a:r>
            <a:endParaRPr lang="it-IT"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buFont typeface="Wingdings" pitchFamily="2" charset="2"/>
              <a:buChar char="§"/>
            </a:pPr>
            <a:r>
              <a:rPr lang="it-IT" sz="1800" b="1" kern="0" dirty="0">
                <a:effectLst/>
                <a:latin typeface="Times New Roman" panose="02020603050405020304" pitchFamily="18" charset="0"/>
                <a:ea typeface="Calibri" panose="020F0502020204030204" pitchFamily="34" charset="0"/>
                <a:cs typeface="Times New Roman" panose="02020603050405020304" pitchFamily="18" charset="0"/>
              </a:rPr>
              <a:t>non può essere disposto il subentro</a:t>
            </a: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 poiché la ricorrente </a:t>
            </a:r>
            <a:r>
              <a:rPr lang="it-IT" sz="1800" b="1" kern="0" dirty="0">
                <a:effectLst/>
                <a:latin typeface="Times New Roman" panose="02020603050405020304" pitchFamily="18" charset="0"/>
                <a:ea typeface="Calibri" panose="020F0502020204030204" pitchFamily="34" charset="0"/>
                <a:cs typeface="Times New Roman" panose="02020603050405020304" pitchFamily="18" charset="0"/>
              </a:rPr>
              <a:t>non è neppure stata invitata a partecipare </a:t>
            </a:r>
            <a:r>
              <a:rPr lang="it-IT" sz="1800" kern="0" dirty="0">
                <a:effectLst/>
                <a:latin typeface="Times New Roman" panose="02020603050405020304" pitchFamily="18" charset="0"/>
                <a:ea typeface="Calibri" panose="020F0502020204030204" pitchFamily="34" charset="0"/>
                <a:cs typeface="Times New Roman" panose="02020603050405020304" pitchFamily="18" charset="0"/>
              </a:rPr>
              <a:t>alla procedura indetta dal Comune e, quindi, non ha formulato un’offerta valutata dall’amministrazione. </a:t>
            </a:r>
          </a:p>
          <a:p>
            <a:pPr marL="0" indent="0" algn="jus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86D7A150-40A0-5328-F7B8-DF746A20A1CE}"/>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EB42C832-A8CC-31D6-7F1B-AD4173378B82}"/>
              </a:ext>
            </a:extLst>
          </p:cNvPr>
          <p:cNvSpPr>
            <a:spLocks noGrp="1"/>
          </p:cNvSpPr>
          <p:nvPr>
            <p:ph type="dt" sz="half" idx="10"/>
          </p:nvPr>
        </p:nvSpPr>
        <p:spPr/>
        <p:txBody>
          <a:bodyPr/>
          <a:lstStyle/>
          <a:p>
            <a:fld id="{DA8F6E11-5046-2543-9FDF-A2F693CFA8BB}" type="datetime1">
              <a:rPr lang="it-IT" smtClean="0"/>
              <a:t>21/06/23</a:t>
            </a:fld>
            <a:endParaRPr lang="it-IT"/>
          </a:p>
        </p:txBody>
      </p:sp>
      <p:sp>
        <p:nvSpPr>
          <p:cNvPr id="7" name="Segnaposto numero diapositiva 6">
            <a:extLst>
              <a:ext uri="{FF2B5EF4-FFF2-40B4-BE49-F238E27FC236}">
                <a16:creationId xmlns:a16="http://schemas.microsoft.com/office/drawing/2014/main" id="{E3F1CD1A-1E5F-887E-DD5A-00D049D05982}"/>
              </a:ext>
            </a:extLst>
          </p:cNvPr>
          <p:cNvSpPr>
            <a:spLocks noGrp="1"/>
          </p:cNvSpPr>
          <p:nvPr>
            <p:ph type="sldNum" sz="quarter" idx="12"/>
          </p:nvPr>
        </p:nvSpPr>
        <p:spPr/>
        <p:txBody>
          <a:bodyPr/>
          <a:lstStyle/>
          <a:p>
            <a:fld id="{2D461169-DEB1-6E45-A2CA-B6D74FF9440F}" type="slidenum">
              <a:rPr lang="it-IT" smtClean="0"/>
              <a:t>36</a:t>
            </a:fld>
            <a:endParaRPr lang="it-IT"/>
          </a:p>
        </p:txBody>
      </p:sp>
    </p:spTree>
    <p:extLst>
      <p:ext uri="{BB962C8B-B14F-4D97-AF65-F5344CB8AC3E}">
        <p14:creationId xmlns:p14="http://schemas.microsoft.com/office/powerpoint/2010/main" val="1276875297"/>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350501" cy="557664"/>
          </a:xfrm>
        </p:spPr>
        <p:txBody>
          <a:bodyPr>
            <a:normAutofit fontScale="90000"/>
          </a:bodyPr>
          <a:lstStyle/>
          <a:p>
            <a:br>
              <a:rPr lang="it-IT" sz="1800" dirty="0"/>
            </a:br>
            <a:br>
              <a:rPr lang="it-IT" sz="1800" dirty="0"/>
            </a:br>
            <a:br>
              <a:rPr lang="it-IT" sz="1800" dirty="0"/>
            </a:br>
            <a:br>
              <a:rPr lang="it-IT" sz="1800" dirty="0"/>
            </a:br>
            <a:r>
              <a:rPr lang="it-IT" sz="3200" b="1" dirty="0">
                <a:solidFill>
                  <a:schemeClr val="accent1"/>
                </a:solidFill>
              </a:rPr>
              <a:t>Tutela risarcitoria T</a:t>
            </a:r>
            <a:r>
              <a:rPr lang="it-IT" sz="3100" b="1" dirty="0">
                <a:solidFill>
                  <a:schemeClr val="accent1"/>
                </a:solidFill>
              </a:rPr>
              <a:t>AR </a:t>
            </a:r>
            <a:r>
              <a:rPr lang="it-IT" sz="3100" b="1" kern="0" dirty="0">
                <a:solidFill>
                  <a:schemeClr val="accent1"/>
                </a:solidFill>
                <a:effectLst/>
                <a:ea typeface="Calibri" panose="020F0502020204030204" pitchFamily="34" charset="0"/>
                <a:cs typeface="Times New Roman" panose="02020603050405020304" pitchFamily="18" charset="0"/>
              </a:rPr>
              <a:t>Calabria, Sez. I, </a:t>
            </a:r>
            <a:r>
              <a:rPr lang="it-IT" sz="3100" b="1" dirty="0">
                <a:solidFill>
                  <a:schemeClr val="accent1"/>
                </a:solidFill>
                <a:effectLst/>
              </a:rPr>
              <a:t>06/02/2018</a:t>
            </a:r>
            <a:r>
              <a:rPr lang="it-IT" sz="3100" b="1" kern="0" dirty="0">
                <a:solidFill>
                  <a:schemeClr val="accent1"/>
                </a:solidFill>
                <a:effectLst/>
                <a:ea typeface="Calibri" panose="020F0502020204030204" pitchFamily="34" charset="0"/>
                <a:cs typeface="Times New Roman" panose="02020603050405020304" pitchFamily="18" charset="0"/>
              </a:rPr>
              <a:t> n. 332</a:t>
            </a:r>
            <a:br>
              <a:rPr lang="it-IT"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br>
            <a:r>
              <a:rPr lang="it-IT"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br>
              <a:rPr lang="it-IT" sz="1800" b="1"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fontScale="92500" lnSpcReduction="10000"/>
          </a:bodyPr>
          <a:lstStyle/>
          <a:p>
            <a:pPr marL="0" indent="0" algn="just">
              <a:buNone/>
            </a:pPr>
            <a:r>
              <a:rPr lang="it-IT" sz="1900" b="1" dirty="0">
                <a:solidFill>
                  <a:schemeClr val="accent1"/>
                </a:solidFill>
              </a:rPr>
              <a:t>Domande accolte</a:t>
            </a:r>
          </a:p>
          <a:p>
            <a:pPr algn="just">
              <a:buFont typeface="Wingdings" pitchFamily="2" charset="2"/>
              <a:buChar char="§"/>
            </a:pPr>
            <a:r>
              <a:rPr lang="it-IT" sz="1900" dirty="0"/>
              <a:t>quella </a:t>
            </a:r>
            <a:r>
              <a:rPr lang="it-IT" sz="1900" dirty="0">
                <a:effectLst/>
              </a:rPr>
              <a:t>diretta a ottenere la dichiarazione di inefficacia del contratto </a:t>
            </a:r>
            <a:r>
              <a:rPr lang="it-IT" sz="1900" dirty="0"/>
              <a:t>e </a:t>
            </a:r>
            <a:r>
              <a:rPr lang="it-IT" sz="1900" dirty="0">
                <a:effectLst/>
              </a:rPr>
              <a:t>l’aggiudicazione della gara e il subentro nel contratto</a:t>
            </a:r>
          </a:p>
          <a:p>
            <a:pPr marL="0" indent="0" algn="just">
              <a:buNone/>
            </a:pPr>
            <a:r>
              <a:rPr lang="it-IT" sz="1900" b="1" dirty="0">
                <a:solidFill>
                  <a:schemeClr val="accent1"/>
                </a:solidFill>
              </a:rPr>
              <a:t>Motivazione</a:t>
            </a:r>
          </a:p>
          <a:p>
            <a:pPr algn="just">
              <a:buFont typeface="Wingdings" pitchFamily="2" charset="2"/>
              <a:buChar char="§"/>
            </a:pPr>
            <a:r>
              <a:rPr lang="it-IT" sz="1900" dirty="0">
                <a:effectLst/>
              </a:rPr>
              <a:t>la tipologia di servizio (vigilanza e trasporto alunni) non determina l’insostituibilità dell’appaltatore, né introduce particolari problematicità nella</a:t>
            </a:r>
            <a:r>
              <a:rPr lang="it-IT" sz="1900" dirty="0"/>
              <a:t> </a:t>
            </a:r>
            <a:r>
              <a:rPr lang="it-IT" sz="1900" dirty="0">
                <a:effectLst/>
              </a:rPr>
              <a:t>gestione del servizio ovvero nella sua esecuzione. </a:t>
            </a:r>
            <a:r>
              <a:rPr lang="it-IT" sz="1900" b="1" dirty="0">
                <a:effectLst/>
              </a:rPr>
              <a:t>Ne discende la possibilità di subentro di un prestatore ad un altro</a:t>
            </a:r>
          </a:p>
          <a:p>
            <a:pPr marL="0" indent="0" algn="just">
              <a:buNone/>
            </a:pPr>
            <a:r>
              <a:rPr lang="it-IT" sz="1900" b="1" dirty="0">
                <a:solidFill>
                  <a:schemeClr val="accent1"/>
                </a:solidFill>
              </a:rPr>
              <a:t>Decorrenza</a:t>
            </a:r>
          </a:p>
          <a:p>
            <a:pPr algn="just">
              <a:buFont typeface="Wingdings" pitchFamily="2" charset="2"/>
              <a:buChar char="§"/>
            </a:pPr>
            <a:r>
              <a:rPr lang="it-IT" sz="1900" dirty="0"/>
              <a:t>l</a:t>
            </a:r>
            <a:r>
              <a:rPr lang="it-IT" sz="1900" dirty="0">
                <a:effectLst/>
              </a:rPr>
              <a:t>’inefficacia del contratto deve essere dichiarata ex nunc, con la conseguenza</a:t>
            </a:r>
            <a:r>
              <a:rPr lang="it-IT" sz="1900" dirty="0"/>
              <a:t> </a:t>
            </a:r>
            <a:r>
              <a:rPr lang="it-IT" sz="1900" dirty="0">
                <a:effectLst/>
              </a:rPr>
              <a:t>che anche il subentro nel contratto del ricorrente opererà secondo le medesime modalità temporali, trattandosi di un rapporto di durata per il quale non è</a:t>
            </a:r>
            <a:r>
              <a:rPr lang="it-IT" sz="1900" dirty="0"/>
              <a:t> </a:t>
            </a:r>
            <a:r>
              <a:rPr lang="it-IT" sz="1900" dirty="0">
                <a:effectLst/>
              </a:rPr>
              <a:t>possibile materialmente sostituire un prestatore alla parte di servizio già eseguita</a:t>
            </a:r>
          </a:p>
          <a:p>
            <a:pPr marL="0" indent="0">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Autofit/>
          </a:bodyPr>
          <a:lstStyle/>
          <a:p>
            <a:pPr marL="0" indent="0" algn="just">
              <a:buNone/>
            </a:pPr>
            <a:r>
              <a:rPr lang="it-IT" sz="1800" b="1" dirty="0">
                <a:solidFill>
                  <a:schemeClr val="accent1"/>
                </a:solidFill>
                <a:effectLst/>
              </a:rPr>
              <a:t>Domanda di risarcimento per equivalente</a:t>
            </a:r>
          </a:p>
          <a:p>
            <a:pPr algn="just">
              <a:buFont typeface="Wingdings" pitchFamily="2" charset="2"/>
              <a:buChar char="§"/>
            </a:pPr>
            <a:r>
              <a:rPr lang="it-IT" sz="1800" dirty="0">
                <a:effectLst/>
              </a:rPr>
              <a:t>non </a:t>
            </a:r>
            <a:r>
              <a:rPr lang="it-IT" sz="1800" dirty="0"/>
              <a:t>è stata</a:t>
            </a:r>
            <a:r>
              <a:rPr lang="it-IT" sz="1800" dirty="0">
                <a:effectLst/>
              </a:rPr>
              <a:t> allegata e </a:t>
            </a:r>
            <a:r>
              <a:rPr lang="it-IT" sz="1800" b="1" dirty="0">
                <a:effectLst/>
              </a:rPr>
              <a:t>provata la perdita di chance</a:t>
            </a:r>
            <a:r>
              <a:rPr lang="it-IT" sz="1800" dirty="0">
                <a:effectLst/>
              </a:rPr>
              <a:t>. No a ricorso esclusivo a </a:t>
            </a:r>
            <a:r>
              <a:rPr lang="it-IT" sz="1800" b="1" dirty="0">
                <a:effectLst/>
              </a:rPr>
              <a:t>criteri forfettari </a:t>
            </a:r>
            <a:r>
              <a:rPr lang="it-IT" sz="1800" dirty="0">
                <a:effectLst/>
              </a:rPr>
              <a:t>(cfr</a:t>
            </a:r>
            <a:r>
              <a:rPr lang="it-IT" sz="1800" dirty="0"/>
              <a:t>. Cons. Stato </a:t>
            </a:r>
            <a:r>
              <a:rPr lang="it-IT" sz="1800" dirty="0">
                <a:effectLst/>
              </a:rPr>
              <a:t>Ad Plen n. 2 del 2017: prova rigorosa dell'utile che in concreto </a:t>
            </a:r>
            <a:r>
              <a:rPr lang="it-IT" sz="1800" dirty="0"/>
              <a:t>che si sarebbe </a:t>
            </a:r>
            <a:r>
              <a:rPr lang="it-IT" sz="1800" dirty="0">
                <a:effectLst/>
              </a:rPr>
              <a:t>conseguito e non ci si può rimettere al solo art. 1226 c.c.)</a:t>
            </a:r>
          </a:p>
          <a:p>
            <a:pPr algn="just">
              <a:buFont typeface="Wingdings" pitchFamily="2" charset="2"/>
              <a:buChar char="§"/>
            </a:pPr>
            <a:r>
              <a:rPr lang="it-IT" sz="1800" dirty="0">
                <a:effectLst/>
              </a:rPr>
              <a:t>le </a:t>
            </a:r>
            <a:r>
              <a:rPr lang="it-IT" sz="1800" b="1" dirty="0">
                <a:effectLst/>
              </a:rPr>
              <a:t>spese </a:t>
            </a:r>
            <a:r>
              <a:rPr lang="it-IT" sz="1800" b="1" dirty="0"/>
              <a:t>di gara </a:t>
            </a:r>
            <a:r>
              <a:rPr lang="it-IT" sz="1800" dirty="0">
                <a:effectLst/>
              </a:rPr>
              <a:t>non sono riconosciute, trattandosi di spese che il ricorrente avrebbe dovuto comunque sostenere</a:t>
            </a:r>
          </a:p>
          <a:p>
            <a:pPr algn="just">
              <a:buFont typeface="Wingdings" pitchFamily="2" charset="2"/>
              <a:buChar char="§"/>
            </a:pPr>
            <a:r>
              <a:rPr lang="it-IT" sz="1800" dirty="0"/>
              <a:t>il </a:t>
            </a:r>
            <a:r>
              <a:rPr lang="it-IT" sz="1800" b="1" dirty="0"/>
              <a:t>danno curriculare </a:t>
            </a:r>
            <a:r>
              <a:rPr lang="it-IT" sz="1800" dirty="0"/>
              <a:t>non è </a:t>
            </a:r>
            <a:r>
              <a:rPr lang="it-IT" sz="1800" dirty="0">
                <a:effectLst/>
              </a:rPr>
              <a:t> riconosciuto perché il creditore ha l’onere della prova del nocumento e del mancato arricchimento del curriculum e non si può ricorrere a una misura percentuale applicata sulla somma chiesta come lucro cessante</a:t>
            </a:r>
          </a:p>
        </p:txBody>
      </p:sp>
      <p:sp>
        <p:nvSpPr>
          <p:cNvPr id="2" name="Segnaposto piè di pagina 1">
            <a:extLst>
              <a:ext uri="{FF2B5EF4-FFF2-40B4-BE49-F238E27FC236}">
                <a16:creationId xmlns:a16="http://schemas.microsoft.com/office/drawing/2014/main" id="{81CF07D4-1C8B-A8D8-8057-F64713382814}"/>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511F8475-32AD-CF0A-4C2B-A472A21FBD51}"/>
              </a:ext>
            </a:extLst>
          </p:cNvPr>
          <p:cNvSpPr>
            <a:spLocks noGrp="1"/>
          </p:cNvSpPr>
          <p:nvPr>
            <p:ph type="dt" sz="half" idx="10"/>
          </p:nvPr>
        </p:nvSpPr>
        <p:spPr/>
        <p:txBody>
          <a:bodyPr/>
          <a:lstStyle/>
          <a:p>
            <a:fld id="{CD772B43-2E99-1D42-8ADA-375189563EC9}" type="datetime1">
              <a:rPr lang="it-IT" smtClean="0"/>
              <a:t>21/06/23</a:t>
            </a:fld>
            <a:endParaRPr lang="it-IT"/>
          </a:p>
        </p:txBody>
      </p:sp>
      <p:sp>
        <p:nvSpPr>
          <p:cNvPr id="7" name="Segnaposto numero diapositiva 6">
            <a:extLst>
              <a:ext uri="{FF2B5EF4-FFF2-40B4-BE49-F238E27FC236}">
                <a16:creationId xmlns:a16="http://schemas.microsoft.com/office/drawing/2014/main" id="{60C35A51-C188-1F23-CF03-59E20C8DEAC8}"/>
              </a:ext>
            </a:extLst>
          </p:cNvPr>
          <p:cNvSpPr>
            <a:spLocks noGrp="1"/>
          </p:cNvSpPr>
          <p:nvPr>
            <p:ph type="sldNum" sz="quarter" idx="12"/>
          </p:nvPr>
        </p:nvSpPr>
        <p:spPr/>
        <p:txBody>
          <a:bodyPr/>
          <a:lstStyle/>
          <a:p>
            <a:fld id="{2D461169-DEB1-6E45-A2CA-B6D74FF9440F}" type="slidenum">
              <a:rPr lang="it-IT" smtClean="0"/>
              <a:t>37</a:t>
            </a:fld>
            <a:endParaRPr lang="it-IT"/>
          </a:p>
        </p:txBody>
      </p:sp>
    </p:spTree>
    <p:extLst>
      <p:ext uri="{BB962C8B-B14F-4D97-AF65-F5344CB8AC3E}">
        <p14:creationId xmlns:p14="http://schemas.microsoft.com/office/powerpoint/2010/main" val="3051791689"/>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312401" cy="557664"/>
          </a:xfrm>
        </p:spPr>
        <p:txBody>
          <a:bodyPr>
            <a:normAutofit/>
          </a:bodyPr>
          <a:lstStyle/>
          <a:p>
            <a:r>
              <a:rPr lang="it-IT" sz="2800" b="1" dirty="0">
                <a:solidFill>
                  <a:schemeClr val="accent1"/>
                </a:solidFill>
                <a:effectLst/>
                <a:ea typeface="Calibri" panose="020F0502020204030204" pitchFamily="34" charset="0"/>
                <a:cs typeface="Times New Roman" panose="02020603050405020304" pitchFamily="18" charset="0"/>
              </a:rPr>
              <a:t>Art. 124 CPA Tutela risarcitoria </a:t>
            </a:r>
            <a:endParaRPr lang="it-IT" sz="2800" dirty="0">
              <a:solidFill>
                <a:schemeClr val="accent1"/>
              </a:solidFill>
            </a:endParaRP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lnSpcReduction="10000"/>
          </a:bodyPr>
          <a:lstStyle/>
          <a:p>
            <a:pPr marL="0" indent="0" algn="just">
              <a:buNone/>
            </a:pPr>
            <a:r>
              <a:rPr lang="it-IT" sz="1800" b="1" i="0" u="none" strike="noStrike" dirty="0">
                <a:solidFill>
                  <a:schemeClr val="accent1"/>
                </a:solidFill>
                <a:effectLst/>
              </a:rPr>
              <a:t>Art. 124 Tutela in forma specifica e per equivalente</a:t>
            </a:r>
            <a:endParaRPr lang="it-IT" sz="1800" dirty="0"/>
          </a:p>
          <a:p>
            <a:pPr marL="0" indent="0" algn="just">
              <a:buNone/>
            </a:pPr>
            <a:r>
              <a:rPr lang="it-IT" sz="1800" b="1" dirty="0">
                <a:solidFill>
                  <a:schemeClr val="accent1"/>
                </a:solidFill>
              </a:rPr>
              <a:t>Inefficacia come condizione</a:t>
            </a:r>
          </a:p>
          <a:p>
            <a:pPr algn="just">
              <a:buFont typeface="Wingdings" pitchFamily="2" charset="2"/>
              <a:buChar char="§"/>
            </a:pPr>
            <a:r>
              <a:rPr lang="it-IT" sz="1800" dirty="0"/>
              <a:t>l’</a:t>
            </a:r>
            <a:r>
              <a:rPr lang="it-IT" sz="1800" b="0" i="0" u="none" strike="noStrike" dirty="0">
                <a:effectLst/>
              </a:rPr>
              <a:t>accoglimento della domanda di conseguire l'aggiudicazione e di stipulare il contratto è comunque condizionata alla dichiarazione di inefficacia del contratto </a:t>
            </a:r>
            <a:endParaRPr lang="it-IT" sz="1800" dirty="0"/>
          </a:p>
          <a:p>
            <a:pPr algn="just">
              <a:buFont typeface="Wingdings" pitchFamily="2" charset="2"/>
              <a:buChar char="§"/>
            </a:pPr>
            <a:r>
              <a:rPr lang="it-IT" sz="1800" dirty="0"/>
              <a:t>se </a:t>
            </a:r>
            <a:r>
              <a:rPr lang="it-IT" sz="1800" b="0" i="0" u="none" strike="noStrike" dirty="0">
                <a:effectLst/>
              </a:rPr>
              <a:t>non dichiara l'inefficacia del contratto, il giudice dispone il risarcimento per equivalente del danno subìto e provato</a:t>
            </a:r>
          </a:p>
          <a:p>
            <a:pPr marL="0" indent="0" algn="just">
              <a:buNone/>
            </a:pPr>
            <a:r>
              <a:rPr lang="it-IT" sz="1800" b="1" dirty="0">
                <a:solidFill>
                  <a:schemeClr val="accent1"/>
                </a:solidFill>
              </a:rPr>
              <a:t>Azione di rivalsa</a:t>
            </a:r>
          </a:p>
          <a:p>
            <a:pPr algn="just">
              <a:buFont typeface="Wingdings" pitchFamily="2" charset="2"/>
              <a:buChar char="§"/>
            </a:pPr>
            <a:r>
              <a:rPr lang="it-IT" sz="1800" dirty="0">
                <a:solidFill>
                  <a:schemeClr val="accent1"/>
                </a:solidFill>
              </a:rPr>
              <a:t>i</a:t>
            </a:r>
            <a:r>
              <a:rPr lang="it-IT" sz="1800" b="0" i="0" u="none" strike="noStrike" dirty="0">
                <a:solidFill>
                  <a:schemeClr val="accent1"/>
                </a:solidFill>
                <a:effectLst/>
              </a:rPr>
              <a:t>l giudice conosce anche delle azioni risarcitorie e di quelle di rivalsa proposte dalla SA nei confronti dell'operatore economico che, con un comportamento illecito, ha concorso a determinare un esito della gara illegittimo</a:t>
            </a:r>
          </a:p>
          <a:p>
            <a:pPr marL="0" indent="0" algn="just">
              <a:buNone/>
            </a:pPr>
            <a:br>
              <a:rPr lang="it-IT" sz="1800" dirty="0"/>
            </a:br>
            <a:endParaRPr lang="it-IT" sz="1800" kern="100" dirty="0">
              <a:effectLst/>
              <a:ea typeface="Calibri" panose="020F0502020204030204" pitchFamily="34"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lnSpcReduction="10000"/>
          </a:bodyPr>
          <a:lstStyle/>
          <a:p>
            <a:pPr marL="0" indent="0" algn="ctr">
              <a:buNone/>
            </a:pPr>
            <a:r>
              <a:rPr lang="it-IT" sz="1800" b="1" dirty="0">
                <a:solidFill>
                  <a:srgbClr val="FF0000"/>
                </a:solidFill>
                <a:effectLst/>
                <a:ea typeface="Times New Roman" panose="02020603050405020304" pitchFamily="18" charset="0"/>
              </a:rPr>
              <a:t>Focus </a:t>
            </a:r>
          </a:p>
          <a:p>
            <a:pPr marL="0" indent="0" algn="just">
              <a:buNone/>
            </a:pPr>
            <a:r>
              <a:rPr lang="it-IT" sz="1800" b="1" dirty="0">
                <a:solidFill>
                  <a:srgbClr val="FF0000"/>
                </a:solidFill>
                <a:effectLst/>
                <a:ea typeface="Times New Roman" panose="02020603050405020304" pitchFamily="18" charset="0"/>
              </a:rPr>
              <a:t>Concentrazione della tutela </a:t>
            </a:r>
          </a:p>
          <a:p>
            <a:pPr algn="just">
              <a:buFont typeface="Wingdings" pitchFamily="2" charset="2"/>
              <a:buChar char="§"/>
            </a:pPr>
            <a:r>
              <a:rPr lang="it-IT" sz="1800" dirty="0">
                <a:ea typeface="Times New Roman" panose="02020603050405020304" pitchFamily="18" charset="0"/>
              </a:rPr>
              <a:t>l</a:t>
            </a:r>
            <a:r>
              <a:rPr lang="it-IT" sz="1800" dirty="0">
                <a:effectLst/>
                <a:ea typeface="Times New Roman" panose="02020603050405020304" pitchFamily="18" charset="0"/>
              </a:rPr>
              <a:t>a modifica fa sì che il G.A., nei termini dell’art. 120 CPA, conosca anche dell’azione risarcitoria e di rivalsa proposte dalla </a:t>
            </a:r>
            <a:r>
              <a:rPr lang="it-IT" sz="1800" dirty="0">
                <a:ea typeface="Times New Roman" panose="02020603050405020304" pitchFamily="18" charset="0"/>
              </a:rPr>
              <a:t>SA </a:t>
            </a:r>
            <a:r>
              <a:rPr lang="it-IT" sz="1800" dirty="0">
                <a:effectLst/>
                <a:ea typeface="Times New Roman" panose="02020603050405020304" pitchFamily="18" charset="0"/>
              </a:rPr>
              <a:t>nei confronti dell'operatore economico che, violando i doveri di buona fede e correttezza, ha concorso a determinare un esito della gara illegittimo, nonché di quella del terzo pretermesso, leso dall'aggiudicazione illegittima, che può agire direttamente, oltre che nei confronti della SA, anche nei confronti dell’operatore economico che, contravvenendo ai doveri di buona fede, ha conseguito una aggiudicazione illegittima.</a:t>
            </a:r>
          </a:p>
          <a:p>
            <a:pPr marL="0" indent="0" algn="just">
              <a:buNone/>
            </a:pPr>
            <a:endParaRPr lang="it-IT" sz="2000" dirty="0"/>
          </a:p>
        </p:txBody>
      </p:sp>
      <p:sp>
        <p:nvSpPr>
          <p:cNvPr id="2" name="Segnaposto piè di pagina 1">
            <a:extLst>
              <a:ext uri="{FF2B5EF4-FFF2-40B4-BE49-F238E27FC236}">
                <a16:creationId xmlns:a16="http://schemas.microsoft.com/office/drawing/2014/main" id="{97977EB1-EABA-7038-574C-96BAB3DFE190}"/>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988A50E3-62A1-3CF2-6062-3F760333F401}"/>
              </a:ext>
            </a:extLst>
          </p:cNvPr>
          <p:cNvSpPr>
            <a:spLocks noGrp="1"/>
          </p:cNvSpPr>
          <p:nvPr>
            <p:ph type="dt" sz="half" idx="10"/>
          </p:nvPr>
        </p:nvSpPr>
        <p:spPr/>
        <p:txBody>
          <a:bodyPr/>
          <a:lstStyle/>
          <a:p>
            <a:fld id="{3EB353AD-40A2-6D4C-9B19-9BD6DBEEB42A}" type="datetime1">
              <a:rPr lang="it-IT" smtClean="0"/>
              <a:t>21/06/23</a:t>
            </a:fld>
            <a:endParaRPr lang="it-IT"/>
          </a:p>
        </p:txBody>
      </p:sp>
      <p:sp>
        <p:nvSpPr>
          <p:cNvPr id="7" name="Segnaposto numero diapositiva 6">
            <a:extLst>
              <a:ext uri="{FF2B5EF4-FFF2-40B4-BE49-F238E27FC236}">
                <a16:creationId xmlns:a16="http://schemas.microsoft.com/office/drawing/2014/main" id="{22972403-07A2-CF12-57F6-8C6031EC8761}"/>
              </a:ext>
            </a:extLst>
          </p:cNvPr>
          <p:cNvSpPr>
            <a:spLocks noGrp="1"/>
          </p:cNvSpPr>
          <p:nvPr>
            <p:ph type="sldNum" sz="quarter" idx="12"/>
          </p:nvPr>
        </p:nvSpPr>
        <p:spPr/>
        <p:txBody>
          <a:bodyPr/>
          <a:lstStyle/>
          <a:p>
            <a:fld id="{2D461169-DEB1-6E45-A2CA-B6D74FF9440F}" type="slidenum">
              <a:rPr lang="it-IT" smtClean="0"/>
              <a:t>38</a:t>
            </a:fld>
            <a:endParaRPr lang="it-IT"/>
          </a:p>
        </p:txBody>
      </p:sp>
    </p:spTree>
    <p:extLst>
      <p:ext uri="{BB962C8B-B14F-4D97-AF65-F5344CB8AC3E}">
        <p14:creationId xmlns:p14="http://schemas.microsoft.com/office/powerpoint/2010/main" val="2668536874"/>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274301" cy="557664"/>
          </a:xfrm>
        </p:spPr>
        <p:txBody>
          <a:bodyPr>
            <a:normAutofit/>
          </a:bodyPr>
          <a:lstStyle/>
          <a:p>
            <a:pPr algn="just"/>
            <a:r>
              <a:rPr lang="it-IT" sz="2800" b="1" dirty="0">
                <a:solidFill>
                  <a:schemeClr val="accent1"/>
                </a:solidFill>
                <a:effectLst/>
                <a:ea typeface="Calibri" panose="020F0502020204030204" pitchFamily="34" charset="0"/>
                <a:cs typeface="Times New Roman" panose="02020603050405020304" pitchFamily="18" charset="0"/>
              </a:rPr>
              <a:t>Art. 124 CPA Tutela risarcitoria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rmAutofit/>
          </a:bodyPr>
          <a:lstStyle/>
          <a:p>
            <a:pPr marL="0" indent="0" algn="just">
              <a:buNone/>
            </a:pPr>
            <a:r>
              <a:rPr lang="it-IT" sz="1800" b="1" kern="100" dirty="0">
                <a:solidFill>
                  <a:schemeClr val="accent1"/>
                </a:solidFill>
                <a:effectLst/>
                <a:ea typeface="Calibri" panose="020F0502020204030204" pitchFamily="34" charset="0"/>
                <a:cs typeface="Times New Roman" panose="02020603050405020304" pitchFamily="18" charset="0"/>
              </a:rPr>
              <a:t>Concorso di colpa</a:t>
            </a:r>
          </a:p>
          <a:p>
            <a:pPr marL="0" indent="0" algn="just">
              <a:buNone/>
            </a:pPr>
            <a:endParaRPr lang="it-IT" sz="1800" b="1" kern="100" dirty="0">
              <a:solidFill>
                <a:schemeClr val="accent1"/>
              </a:solidFill>
              <a:effectLst/>
              <a:ea typeface="Calibri" panose="020F0502020204030204" pitchFamily="34" charset="0"/>
              <a:cs typeface="Times New Roman" panose="02020603050405020304" pitchFamily="18" charset="0"/>
            </a:endParaRPr>
          </a:p>
          <a:p>
            <a:pPr algn="just">
              <a:buFont typeface="Wingdings" pitchFamily="2" charset="2"/>
              <a:buChar char="§"/>
            </a:pPr>
            <a:r>
              <a:rPr lang="it-IT" sz="1800" dirty="0"/>
              <a:t>l</a:t>
            </a:r>
            <a:r>
              <a:rPr lang="it-IT" sz="1800" b="0" i="0" u="none" strike="noStrike" dirty="0">
                <a:effectLst/>
              </a:rPr>
              <a:t>a condotta processuale della parte che, senza giustificato motivo, non ha proposto la domanda di inefficacia, o non si è resa disponibile a subentrare nel contratto, è valutata come concorso di colpa (escludente o diminutivo) ex art. 1227 c.c.</a:t>
            </a: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rmAutofit/>
          </a:bodyPr>
          <a:lstStyle/>
          <a:p>
            <a:pPr marL="0" indent="0" algn="ctr">
              <a:buNone/>
            </a:pPr>
            <a:r>
              <a:rPr lang="it-IT" sz="1800" b="1" dirty="0">
                <a:solidFill>
                  <a:srgbClr val="FF0000"/>
                </a:solidFill>
                <a:ea typeface="Times New Roman" panose="02020603050405020304" pitchFamily="18" charset="0"/>
              </a:rPr>
              <a:t>Focus </a:t>
            </a:r>
          </a:p>
          <a:p>
            <a:pPr marL="0" indent="0" algn="just">
              <a:buNone/>
            </a:pPr>
            <a:r>
              <a:rPr lang="it-IT" sz="1800" b="1" dirty="0">
                <a:solidFill>
                  <a:srgbClr val="FF0000"/>
                </a:solidFill>
                <a:ea typeface="Times New Roman" panose="02020603050405020304" pitchFamily="18" charset="0"/>
              </a:rPr>
              <a:t>La base giuridica</a:t>
            </a:r>
          </a:p>
          <a:p>
            <a:pPr algn="just">
              <a:buFont typeface="Wingdings" pitchFamily="2" charset="2"/>
              <a:buChar char="§"/>
            </a:pPr>
            <a:r>
              <a:rPr lang="it-IT" sz="1800" dirty="0">
                <a:ea typeface="Times New Roman" panose="02020603050405020304" pitchFamily="18" charset="0"/>
              </a:rPr>
              <a:t>s</a:t>
            </a:r>
            <a:r>
              <a:rPr lang="it-IT" sz="1800" dirty="0">
                <a:effectLst/>
                <a:ea typeface="Times New Roman" panose="02020603050405020304" pitchFamily="18" charset="0"/>
              </a:rPr>
              <a:t>i sviluppa una soluzione già prefigurata dalla pronuncia </a:t>
            </a:r>
            <a:r>
              <a:rPr lang="it-IT" sz="1800" b="1" dirty="0">
                <a:solidFill>
                  <a:srgbClr val="FF0000"/>
                </a:solidFill>
                <a:effectLst/>
                <a:ea typeface="Times New Roman" panose="02020603050405020304" pitchFamily="18" charset="0"/>
              </a:rPr>
              <a:t>Ad. Plenaria n. 2/2017 </a:t>
            </a:r>
            <a:r>
              <a:rPr lang="it-IT" sz="1800" dirty="0">
                <a:effectLst/>
                <a:ea typeface="Times New Roman" panose="02020603050405020304" pitchFamily="18" charset="0"/>
              </a:rPr>
              <a:t>e si raccorda con l’art. 41 CPA che  prevede che «Qualora sia proposta azione di condanna, anche in via autonoma, il ricorso è notificato altresì agli eventuali beneficiari dell'atto illegittimo»</a:t>
            </a:r>
          </a:p>
          <a:p>
            <a:pPr algn="just">
              <a:buFont typeface="Wingdings" pitchFamily="2" charset="2"/>
              <a:buChar char="§"/>
            </a:pPr>
            <a:r>
              <a:rPr lang="it-IT" sz="1800" dirty="0">
                <a:ea typeface="Times New Roman" panose="02020603050405020304" pitchFamily="18" charset="0"/>
              </a:rPr>
              <a:t>c’è un rimando </a:t>
            </a:r>
            <a:r>
              <a:rPr lang="it-IT" sz="1800" dirty="0">
                <a:effectLst/>
                <a:ea typeface="Times New Roman" panose="02020603050405020304" pitchFamily="18" charset="0"/>
              </a:rPr>
              <a:t>al comma 4 dell’art. 5  “</a:t>
            </a:r>
            <a:r>
              <a:rPr lang="it-IT" sz="1800" i="1" dirty="0">
                <a:effectLst/>
                <a:ea typeface="Times New Roman" panose="02020603050405020304" pitchFamily="18" charset="0"/>
              </a:rPr>
              <a:t>Principi di buona fede e di tutela dell’affidamento</a:t>
            </a:r>
            <a:r>
              <a:rPr lang="it-IT" sz="1800" dirty="0">
                <a:effectLst/>
                <a:ea typeface="Times New Roman" panose="02020603050405020304" pitchFamily="18" charset="0"/>
              </a:rPr>
              <a:t>”, il quale prevede che </a:t>
            </a:r>
            <a:r>
              <a:rPr lang="it-IT" sz="1800" dirty="0">
                <a:solidFill>
                  <a:srgbClr val="FF0000"/>
                </a:solidFill>
                <a:effectLst/>
                <a:ea typeface="Times New Roman" panose="02020603050405020304" pitchFamily="18" charset="0"/>
              </a:rPr>
              <a:t>«Ai fini dell’azione di rivalsa della stazione appaltante o dell’ente concedente condannati al risarcimento del danno a favore del terzo pretermesso, resta ferma la concorrente responsabilità dell’operatore economico che ha conseguito l’aggiudicazione illegittima con una condotta contraria ai doveri di buona fede»</a:t>
            </a:r>
            <a:r>
              <a:rPr lang="it-IT" sz="1800" dirty="0">
                <a:effectLst/>
                <a:ea typeface="Times New Roman" panose="02020603050405020304" pitchFamily="18" charset="0"/>
              </a:rPr>
              <a:t>. </a:t>
            </a:r>
          </a:p>
        </p:txBody>
      </p:sp>
      <p:sp>
        <p:nvSpPr>
          <p:cNvPr id="2" name="Segnaposto piè di pagina 1">
            <a:extLst>
              <a:ext uri="{FF2B5EF4-FFF2-40B4-BE49-F238E27FC236}">
                <a16:creationId xmlns:a16="http://schemas.microsoft.com/office/drawing/2014/main" id="{6B2A2215-5B73-4709-F6DA-3EA2F04EB9F5}"/>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3443F58D-177C-ADE2-626D-62C50CFFF431}"/>
              </a:ext>
            </a:extLst>
          </p:cNvPr>
          <p:cNvSpPr>
            <a:spLocks noGrp="1"/>
          </p:cNvSpPr>
          <p:nvPr>
            <p:ph type="dt" sz="half" idx="10"/>
          </p:nvPr>
        </p:nvSpPr>
        <p:spPr/>
        <p:txBody>
          <a:bodyPr/>
          <a:lstStyle/>
          <a:p>
            <a:fld id="{C6EBBAAD-3B15-4940-8C3A-49E606743E06}" type="datetime1">
              <a:rPr lang="it-IT" smtClean="0"/>
              <a:t>21/06/23</a:t>
            </a:fld>
            <a:endParaRPr lang="it-IT"/>
          </a:p>
        </p:txBody>
      </p:sp>
      <p:sp>
        <p:nvSpPr>
          <p:cNvPr id="7" name="Segnaposto numero diapositiva 6">
            <a:extLst>
              <a:ext uri="{FF2B5EF4-FFF2-40B4-BE49-F238E27FC236}">
                <a16:creationId xmlns:a16="http://schemas.microsoft.com/office/drawing/2014/main" id="{59888754-027C-3B99-D36D-230FC3A1208A}"/>
              </a:ext>
            </a:extLst>
          </p:cNvPr>
          <p:cNvSpPr>
            <a:spLocks noGrp="1"/>
          </p:cNvSpPr>
          <p:nvPr>
            <p:ph type="sldNum" sz="quarter" idx="12"/>
          </p:nvPr>
        </p:nvSpPr>
        <p:spPr/>
        <p:txBody>
          <a:bodyPr/>
          <a:lstStyle/>
          <a:p>
            <a:fld id="{2D461169-DEB1-6E45-A2CA-B6D74FF9440F}" type="slidenum">
              <a:rPr lang="it-IT" smtClean="0"/>
              <a:t>39</a:t>
            </a:fld>
            <a:endParaRPr lang="it-IT"/>
          </a:p>
        </p:txBody>
      </p:sp>
    </p:spTree>
    <p:extLst>
      <p:ext uri="{BB962C8B-B14F-4D97-AF65-F5344CB8AC3E}">
        <p14:creationId xmlns:p14="http://schemas.microsoft.com/office/powerpoint/2010/main" val="29050118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7974204" cy="557664"/>
          </a:xfrm>
        </p:spPr>
        <p:txBody>
          <a:bodyPr>
            <a:noAutofit/>
          </a:bodyPr>
          <a:lstStyle/>
          <a:p>
            <a:pPr algn="just"/>
            <a:r>
              <a:rPr lang="it-IT" sz="2800" b="1" dirty="0">
                <a:solidFill>
                  <a:schemeClr val="accent1"/>
                </a:solidFill>
              </a:rPr>
              <a:t>Giurisdizione amministrativa e civile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ctr">
              <a:buNone/>
            </a:pPr>
            <a:r>
              <a:rPr lang="it-IT" sz="1800" b="1" kern="100" dirty="0">
                <a:solidFill>
                  <a:schemeClr val="accent1"/>
                </a:solidFill>
                <a:ea typeface="Calibri" panose="020F0502020204030204" pitchFamily="34" charset="0"/>
                <a:cs typeface="Times New Roman" panose="02020603050405020304" pitchFamily="18" charset="0"/>
              </a:rPr>
              <a:t>Giurisdizione amministrativa</a:t>
            </a:r>
            <a:endParaRPr lang="it-IT" sz="1800" b="1" kern="0" dirty="0">
              <a:solidFill>
                <a:schemeClr val="accent1"/>
              </a:solidFill>
              <a:ea typeface="Times New Roman" panose="02020603050405020304" pitchFamily="18" charset="0"/>
              <a:cs typeface="Times New Roman" panose="02020603050405020304" pitchFamily="18" charset="0"/>
            </a:endParaRPr>
          </a:p>
          <a:p>
            <a:pPr marL="0" indent="0" algn="just">
              <a:buNone/>
            </a:pPr>
            <a:r>
              <a:rPr lang="it-IT" sz="1800" kern="0" dirty="0">
                <a:effectLst/>
                <a:ea typeface="Times New Roman" panose="02020603050405020304" pitchFamily="18" charset="0"/>
                <a:cs typeface="Times New Roman" panose="02020603050405020304" pitchFamily="18" charset="0"/>
              </a:rPr>
              <a:t>in materia di appalti e concessioni e figure affini la giurisdizione amministrativa riguarda</a:t>
            </a:r>
            <a:r>
              <a:rPr lang="it-IT" sz="1800" kern="0" dirty="0">
                <a:ea typeface="Times New Roman" panose="02020603050405020304" pitchFamily="18" charset="0"/>
                <a:cs typeface="Times New Roman" panose="02020603050405020304" pitchFamily="18" charset="0"/>
              </a:rPr>
              <a:t> </a:t>
            </a:r>
            <a:r>
              <a:rPr lang="it-IT" sz="1800" b="1" kern="0" dirty="0">
                <a:solidFill>
                  <a:schemeClr val="accent1"/>
                </a:solidFill>
                <a:ea typeface="Times New Roman" panose="02020603050405020304" pitchFamily="18" charset="0"/>
                <a:cs typeface="Times New Roman" panose="02020603050405020304" pitchFamily="18" charset="0"/>
              </a:rPr>
              <a:t>l</a:t>
            </a:r>
            <a:r>
              <a:rPr lang="it-IT" sz="1800" b="1" kern="0" dirty="0">
                <a:solidFill>
                  <a:schemeClr val="accent1"/>
                </a:solidFill>
                <a:effectLst/>
                <a:ea typeface="Times New Roman" panose="02020603050405020304" pitchFamily="18" charset="0"/>
                <a:cs typeface="Times New Roman" panose="02020603050405020304" pitchFamily="18" charset="0"/>
              </a:rPr>
              <a:t>e procedure di affidamento</a:t>
            </a:r>
            <a:r>
              <a:rPr lang="it-IT" sz="1800" kern="0" dirty="0">
                <a:solidFill>
                  <a:schemeClr val="accent1"/>
                </a:solidFill>
                <a:effectLst/>
                <a:ea typeface="Times New Roman" panose="02020603050405020304" pitchFamily="18" charset="0"/>
                <a:cs typeface="Times New Roman" panose="02020603050405020304" pitchFamily="18" charset="0"/>
              </a:rPr>
              <a:t> </a:t>
            </a:r>
            <a:r>
              <a:rPr lang="it-IT" sz="1800" kern="0" dirty="0">
                <a:effectLst/>
                <a:ea typeface="Times New Roman" panose="02020603050405020304" pitchFamily="18" charset="0"/>
                <a:cs typeface="Times New Roman" panose="02020603050405020304" pitchFamily="18" charset="0"/>
              </a:rPr>
              <a:t>e tutte le situazioni soggettive (</a:t>
            </a:r>
            <a:r>
              <a:rPr lang="it-IT" sz="1800" kern="0" dirty="0">
                <a:solidFill>
                  <a:schemeClr val="accent1"/>
                </a:solidFill>
                <a:effectLst/>
                <a:ea typeface="Times New Roman" panose="02020603050405020304" pitchFamily="18" charset="0"/>
                <a:cs typeface="Times New Roman" panose="02020603050405020304" pitchFamily="18" charset="0"/>
              </a:rPr>
              <a:t>interessi legittimi</a:t>
            </a:r>
            <a:r>
              <a:rPr lang="it-IT" sz="1800" kern="0" dirty="0">
                <a:effectLst/>
                <a:ea typeface="Times New Roman" panose="02020603050405020304" pitchFamily="18" charset="0"/>
                <a:cs typeface="Times New Roman" panose="02020603050405020304" pitchFamily="18" charset="0"/>
              </a:rPr>
              <a:t> e </a:t>
            </a:r>
            <a:r>
              <a:rPr lang="it-IT" sz="1800" kern="0" dirty="0">
                <a:solidFill>
                  <a:schemeClr val="accent1"/>
                </a:solidFill>
                <a:effectLst/>
                <a:ea typeface="Times New Roman" panose="02020603050405020304" pitchFamily="18" charset="0"/>
                <a:cs typeface="Times New Roman" panose="02020603050405020304" pitchFamily="18" charset="0"/>
              </a:rPr>
              <a:t>diritti</a:t>
            </a:r>
            <a:r>
              <a:rPr lang="it-IT" sz="1800" kern="0" dirty="0">
                <a:effectLst/>
                <a:ea typeface="Times New Roman" panose="02020603050405020304" pitchFamily="18" charset="0"/>
                <a:cs typeface="Times New Roman" panose="02020603050405020304" pitchFamily="18" charset="0"/>
              </a:rPr>
              <a:t>) </a:t>
            </a:r>
            <a:r>
              <a:rPr lang="it-IT" sz="1800" b="1" kern="0" dirty="0">
                <a:solidFill>
                  <a:schemeClr val="accent1"/>
                </a:solidFill>
                <a:effectLst/>
                <a:ea typeface="Times New Roman" panose="02020603050405020304" pitchFamily="18" charset="0"/>
                <a:cs typeface="Times New Roman" panose="02020603050405020304" pitchFamily="18" charset="0"/>
              </a:rPr>
              <a:t>incisi dall’esercizio del potere </a:t>
            </a:r>
            <a:r>
              <a:rPr lang="it-IT" sz="1800" kern="0" dirty="0">
                <a:effectLst/>
                <a:ea typeface="Times New Roman" panose="02020603050405020304" pitchFamily="18" charset="0"/>
                <a:cs typeface="Times New Roman" panose="02020603050405020304" pitchFamily="18" charset="0"/>
              </a:rPr>
              <a:t>(art. 7 e 133 CPA)</a:t>
            </a:r>
          </a:p>
          <a:p>
            <a:pPr marL="0" indent="0" algn="just">
              <a:buNone/>
            </a:pPr>
            <a:endParaRPr lang="it-IT" sz="1800" dirty="0"/>
          </a:p>
          <a:p>
            <a:pPr marL="0" indent="0" algn="ctr">
              <a:buNone/>
            </a:pPr>
            <a:r>
              <a:rPr lang="it-IT" sz="1800" b="1" dirty="0">
                <a:solidFill>
                  <a:schemeClr val="accent1"/>
                </a:solidFill>
              </a:rPr>
              <a:t>Giurisdizione ordinaria </a:t>
            </a:r>
          </a:p>
          <a:p>
            <a:pPr marL="0" indent="0" algn="just">
              <a:buNone/>
            </a:pPr>
            <a:r>
              <a:rPr lang="it-IT" sz="1800" kern="0" dirty="0">
                <a:ea typeface="Times New Roman" panose="02020603050405020304" pitchFamily="18" charset="0"/>
                <a:cs typeface="Times New Roman" panose="02020603050405020304" pitchFamily="18" charset="0"/>
              </a:rPr>
              <a:t>t</a:t>
            </a:r>
            <a:r>
              <a:rPr lang="it-IT" sz="1800" kern="0" dirty="0">
                <a:effectLst/>
                <a:ea typeface="Times New Roman" panose="02020603050405020304" pitchFamily="18" charset="0"/>
                <a:cs typeface="Times New Roman" panose="02020603050405020304" pitchFamily="18" charset="0"/>
              </a:rPr>
              <a:t>utte le controversie in materia di </a:t>
            </a:r>
            <a:r>
              <a:rPr lang="it-IT" sz="1800" kern="0" dirty="0">
                <a:solidFill>
                  <a:schemeClr val="accent1"/>
                </a:solidFill>
                <a:effectLst/>
                <a:ea typeface="Times New Roman" panose="02020603050405020304" pitchFamily="18" charset="0"/>
                <a:cs typeface="Times New Roman" panose="02020603050405020304" pitchFamily="18" charset="0"/>
              </a:rPr>
              <a:t>diritti soggettivi </a:t>
            </a:r>
            <a:r>
              <a:rPr lang="it-IT" sz="1800" kern="0" dirty="0">
                <a:effectLst/>
                <a:ea typeface="Times New Roman" panose="02020603050405020304" pitchFamily="18" charset="0"/>
                <a:cs typeface="Times New Roman" panose="02020603050405020304" pitchFamily="18" charset="0"/>
              </a:rPr>
              <a:t>laddove </a:t>
            </a:r>
            <a:r>
              <a:rPr lang="it-IT" sz="1800" b="1" kern="0" dirty="0">
                <a:solidFill>
                  <a:schemeClr val="accent1"/>
                </a:solidFill>
                <a:effectLst/>
                <a:ea typeface="Times New Roman" panose="02020603050405020304" pitchFamily="18" charset="0"/>
                <a:cs typeface="Times New Roman" panose="02020603050405020304" pitchFamily="18" charset="0"/>
              </a:rPr>
              <a:t>non c’è esercizio del potere </a:t>
            </a:r>
            <a:r>
              <a:rPr lang="it-IT" sz="1800" kern="0" dirty="0">
                <a:effectLst/>
                <a:ea typeface="Times New Roman" panose="02020603050405020304" pitchFamily="18" charset="0"/>
                <a:cs typeface="Times New Roman" panose="02020603050405020304" pitchFamily="18" charset="0"/>
              </a:rPr>
              <a:t>e, quindi, nella sola </a:t>
            </a:r>
            <a:r>
              <a:rPr lang="it-IT" sz="1800" b="1" kern="0" dirty="0">
                <a:effectLst/>
                <a:ea typeface="Times New Roman" panose="02020603050405020304" pitchFamily="18" charset="0"/>
                <a:cs typeface="Times New Roman" panose="02020603050405020304" pitchFamily="18" charset="0"/>
              </a:rPr>
              <a:t>fase esecutiva </a:t>
            </a:r>
            <a:r>
              <a:rPr lang="it-IT" sz="1800" kern="0" dirty="0">
                <a:effectLst/>
                <a:ea typeface="Times New Roman" panose="02020603050405020304" pitchFamily="18" charset="0"/>
                <a:cs typeface="Times New Roman" panose="02020603050405020304" pitchFamily="18" charset="0"/>
              </a:rPr>
              <a:t>dei contratti pubblici.</a:t>
            </a: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kern="0" dirty="0">
                <a:solidFill>
                  <a:srgbClr val="FF0000"/>
                </a:solidFill>
                <a:ea typeface="Calibri" panose="020F0502020204030204" pitchFamily="34" charset="0"/>
                <a:cs typeface="Times New Roman" panose="02020603050405020304" pitchFamily="18" charset="0"/>
              </a:rPr>
              <a:t>Focus </a:t>
            </a:r>
          </a:p>
          <a:p>
            <a:pPr marL="0" indent="0" algn="just">
              <a:buNone/>
            </a:pPr>
            <a:r>
              <a:rPr lang="it-IT" sz="1800" b="1" kern="100" dirty="0">
                <a:solidFill>
                  <a:srgbClr val="FF0000"/>
                </a:solidFill>
                <a:ea typeface="Calibri" panose="020F0502020204030204" pitchFamily="34" charset="0"/>
                <a:cs typeface="Times New Roman" panose="02020603050405020304" pitchFamily="18" charset="0"/>
              </a:rPr>
              <a:t>Giurisdizione amministrativa</a:t>
            </a:r>
            <a:r>
              <a:rPr lang="it-IT" sz="1800" b="1" kern="0" dirty="0">
                <a:solidFill>
                  <a:srgbClr val="FF0000"/>
                </a:solidFill>
                <a:ea typeface="Calibri" panose="020F0502020204030204" pitchFamily="34" charset="0"/>
                <a:cs typeface="Times New Roman" panose="02020603050405020304" pitchFamily="18" charset="0"/>
              </a:rPr>
              <a:t> esclusiva</a:t>
            </a:r>
            <a:endParaRPr lang="it-IT" sz="1800" kern="100" dirty="0">
              <a:solidFill>
                <a:srgbClr val="FF0000"/>
              </a:solidFill>
              <a:ea typeface="Calibri" panose="020F0502020204030204" pitchFamily="34" charset="0"/>
              <a:cs typeface="Times New Roman" panose="02020603050405020304" pitchFamily="18" charset="0"/>
            </a:endParaRPr>
          </a:p>
          <a:p>
            <a:pPr marL="0" indent="0" algn="just">
              <a:buNone/>
            </a:pPr>
            <a:r>
              <a:rPr lang="it-IT" sz="1800" kern="100" dirty="0">
                <a:ea typeface="Calibri" panose="020F0502020204030204" pitchFamily="34" charset="0"/>
                <a:cs typeface="Times New Roman" panose="02020603050405020304" pitchFamily="18" charset="0"/>
              </a:rPr>
              <a:t>A</a:t>
            </a:r>
            <a:r>
              <a:rPr lang="it-IT" sz="1800" kern="100" dirty="0">
                <a:effectLst/>
                <a:ea typeface="Calibri" panose="020F0502020204030204" pitchFamily="34" charset="0"/>
                <a:cs typeface="Times New Roman" panose="02020603050405020304" pitchFamily="18" charset="0"/>
              </a:rPr>
              <a:t>rt. 133, 1, let. e), CPA</a:t>
            </a:r>
          </a:p>
          <a:p>
            <a:pPr marL="0" indent="0" algn="just">
              <a:buNone/>
            </a:pPr>
            <a:r>
              <a:rPr lang="it-IT" sz="1800" kern="0" dirty="0">
                <a:effectLst/>
                <a:ea typeface="Times New Roman" panose="02020603050405020304" pitchFamily="18" charset="0"/>
                <a:cs typeface="Times New Roman" panose="02020603050405020304" pitchFamily="18" charset="0"/>
              </a:rPr>
              <a:t>«</a:t>
            </a:r>
            <a:r>
              <a:rPr lang="it-IT" sz="1800" i="1" kern="0" dirty="0">
                <a:effectLst/>
                <a:ea typeface="Times New Roman" panose="02020603050405020304" pitchFamily="18" charset="0"/>
                <a:cs typeface="Times New Roman" panose="02020603050405020304" pitchFamily="18" charset="0"/>
              </a:rPr>
              <a:t>le controversie relative a procedure di affidamento di pubblici lavori, servizi, forniture, svolte da soggetti comunque tenuti, nella scelta del contraente o del socio, all’applicazione della normativa comunitaria ovvero al rispetto dei procedimenti di evidenza pubblica previsti dalla normativa statale o regionale, ivi incluse </a:t>
            </a:r>
            <a:r>
              <a:rPr lang="it-IT" sz="1800" b="1" i="1" u="sng" kern="0" dirty="0">
                <a:solidFill>
                  <a:srgbClr val="FF0000"/>
                </a:solidFill>
                <a:effectLst/>
                <a:ea typeface="Times New Roman" panose="02020603050405020304" pitchFamily="18" charset="0"/>
                <a:cs typeface="Times New Roman" panose="02020603050405020304" pitchFamily="18" charset="0"/>
              </a:rPr>
              <a:t>quelle risarcitorie</a:t>
            </a:r>
            <a:r>
              <a:rPr lang="it-IT" sz="1800" i="1" kern="0" dirty="0">
                <a:effectLst/>
                <a:ea typeface="Times New Roman" panose="02020603050405020304" pitchFamily="18" charset="0"/>
                <a:cs typeface="Times New Roman" panose="02020603050405020304" pitchFamily="18" charset="0"/>
              </a:rPr>
              <a:t> e con estensione della giurisdizione esclusiva alla </a:t>
            </a:r>
            <a:r>
              <a:rPr lang="it-IT" sz="1800" b="1" i="1" kern="0" dirty="0">
                <a:solidFill>
                  <a:srgbClr val="FF0000"/>
                </a:solidFill>
                <a:effectLst/>
                <a:ea typeface="Times New Roman" panose="02020603050405020304" pitchFamily="18" charset="0"/>
                <a:cs typeface="Times New Roman" panose="02020603050405020304" pitchFamily="18" charset="0"/>
              </a:rPr>
              <a:t>dichiarazione di </a:t>
            </a:r>
            <a:r>
              <a:rPr lang="it-IT" sz="1800" b="1" i="1" u="sng" kern="0" dirty="0">
                <a:solidFill>
                  <a:srgbClr val="FF0000"/>
                </a:solidFill>
                <a:effectLst/>
                <a:ea typeface="Times New Roman" panose="02020603050405020304" pitchFamily="18" charset="0"/>
                <a:cs typeface="Times New Roman" panose="02020603050405020304" pitchFamily="18" charset="0"/>
              </a:rPr>
              <a:t>inefficacia del contratto</a:t>
            </a:r>
            <a:r>
              <a:rPr lang="it-IT" sz="1800" i="1" kern="0" dirty="0">
                <a:effectLst/>
                <a:ea typeface="Times New Roman" panose="02020603050405020304" pitchFamily="18" charset="0"/>
                <a:cs typeface="Times New Roman" panose="02020603050405020304" pitchFamily="18" charset="0"/>
              </a:rPr>
              <a:t> a seguito di annullamento dell’aggiudicazione ed alle sanzioni alternative»</a:t>
            </a:r>
            <a:endParaRPr lang="it-IT" sz="1800" kern="100" dirty="0">
              <a:ea typeface="Calibri" panose="020F0502020204030204" pitchFamily="34" charset="0"/>
              <a:cs typeface="Times New Roman" panose="02020603050405020304" pitchFamily="18" charset="0"/>
            </a:endParaRPr>
          </a:p>
          <a:p>
            <a:pPr marL="0" indent="0" algn="just">
              <a:buNone/>
            </a:pPr>
            <a:endParaRPr lang="it-IT" sz="2000" kern="100" dirty="0">
              <a:solidFill>
                <a:srgbClr val="FF0000"/>
              </a:solidFill>
              <a:effectLst/>
              <a:latin typeface="Fira Sans" panose="020B05030500000200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B5B41013-6CFB-3AE7-7283-E06C762B1F4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6DF16F14-4CA5-71D0-C990-92AFA649A19B}"/>
              </a:ext>
            </a:extLst>
          </p:cNvPr>
          <p:cNvSpPr>
            <a:spLocks noGrp="1"/>
          </p:cNvSpPr>
          <p:nvPr>
            <p:ph type="dt" sz="half" idx="10"/>
          </p:nvPr>
        </p:nvSpPr>
        <p:spPr/>
        <p:txBody>
          <a:bodyPr/>
          <a:lstStyle/>
          <a:p>
            <a:fld id="{98D36FC6-77B2-0F44-A065-DE32FB4DE06E}" type="datetime1">
              <a:rPr lang="it-IT" smtClean="0"/>
              <a:t>21/06/23</a:t>
            </a:fld>
            <a:endParaRPr lang="it-IT"/>
          </a:p>
        </p:txBody>
      </p:sp>
      <p:sp>
        <p:nvSpPr>
          <p:cNvPr id="7" name="Segnaposto numero diapositiva 6">
            <a:extLst>
              <a:ext uri="{FF2B5EF4-FFF2-40B4-BE49-F238E27FC236}">
                <a16:creationId xmlns:a16="http://schemas.microsoft.com/office/drawing/2014/main" id="{5713173E-90EC-C53B-F5D3-2009F3CBE68A}"/>
              </a:ext>
            </a:extLst>
          </p:cNvPr>
          <p:cNvSpPr>
            <a:spLocks noGrp="1"/>
          </p:cNvSpPr>
          <p:nvPr>
            <p:ph type="sldNum" sz="quarter" idx="12"/>
          </p:nvPr>
        </p:nvSpPr>
        <p:spPr/>
        <p:txBody>
          <a:bodyPr/>
          <a:lstStyle/>
          <a:p>
            <a:fld id="{2D461169-DEB1-6E45-A2CA-B6D74FF9440F}" type="slidenum">
              <a:rPr lang="it-IT" smtClean="0"/>
              <a:t>4</a:t>
            </a:fld>
            <a:endParaRPr lang="it-IT"/>
          </a:p>
        </p:txBody>
      </p:sp>
    </p:spTree>
    <p:extLst>
      <p:ext uri="{BB962C8B-B14F-4D97-AF65-F5344CB8AC3E}">
        <p14:creationId xmlns:p14="http://schemas.microsoft.com/office/powerpoint/2010/main" val="1697832118"/>
      </p:ext>
    </p:extLst>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274301" cy="557664"/>
          </a:xfrm>
        </p:spPr>
        <p:txBody>
          <a:bodyPr>
            <a:normAutofit/>
          </a:bodyPr>
          <a:lstStyle/>
          <a:p>
            <a:r>
              <a:rPr lang="it-IT" sz="2800" dirty="0">
                <a:solidFill>
                  <a:schemeClr val="accent1"/>
                </a:solidFill>
                <a:effectLst/>
                <a:latin typeface="+mn-lt"/>
                <a:ea typeface="Calibri" panose="020F0502020204030204" pitchFamily="34" charset="0"/>
                <a:cs typeface="Times New Roman" panose="02020603050405020304" pitchFamily="18" charset="0"/>
              </a:rPr>
              <a:t>Art. 124 CPA Tutela risarcitoria </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69"/>
            <a:ext cx="5025706" cy="5010893"/>
          </a:xfrm>
        </p:spPr>
        <p:txBody>
          <a:bodyPr>
            <a:noAutofit/>
          </a:bodyPr>
          <a:lstStyle/>
          <a:p>
            <a:pPr marL="0" indent="0" algn="just">
              <a:buNone/>
            </a:pPr>
            <a:r>
              <a:rPr lang="it-IT" sz="1800" b="1" dirty="0">
                <a:solidFill>
                  <a:schemeClr val="accent1"/>
                </a:solidFill>
              </a:rPr>
              <a:t>Determinazione del danno</a:t>
            </a:r>
          </a:p>
          <a:p>
            <a:pPr algn="just">
              <a:buFont typeface="Wingdings" pitchFamily="2" charset="2"/>
              <a:buChar char="§"/>
            </a:pPr>
            <a:r>
              <a:rPr lang="it-IT" sz="1800" dirty="0"/>
              <a:t>rinvio all’art. 34, 4 c, CPA</a:t>
            </a:r>
          </a:p>
          <a:p>
            <a:pPr algn="just">
              <a:buFont typeface="Wingdings" pitchFamily="2" charset="2"/>
              <a:buChar char="§"/>
            </a:pPr>
            <a:r>
              <a:rPr lang="it-IT" sz="1800" b="0" i="0" u="none" strike="noStrike" dirty="0">
                <a:effectLst/>
              </a:rPr>
              <a:t>il giudice individua i criteri di liquidazione del danno e assegna un termine entro il quale la parte danneggiante deve </a:t>
            </a:r>
            <a:r>
              <a:rPr lang="it-IT" sz="1800" b="1" i="0" u="none" strike="noStrike" dirty="0">
                <a:solidFill>
                  <a:schemeClr val="accent1"/>
                </a:solidFill>
                <a:effectLst/>
              </a:rPr>
              <a:t>formulare una proposta</a:t>
            </a:r>
            <a:r>
              <a:rPr lang="it-IT" sz="1800" b="1" i="0" u="none" strike="noStrike" dirty="0">
                <a:effectLst/>
              </a:rPr>
              <a:t> </a:t>
            </a:r>
            <a:r>
              <a:rPr lang="it-IT" sz="1800" b="0" i="0" u="none" strike="noStrike" dirty="0">
                <a:effectLst/>
              </a:rPr>
              <a:t>risarcitoria</a:t>
            </a:r>
            <a:endParaRPr lang="it-IT" sz="1800" dirty="0"/>
          </a:p>
          <a:p>
            <a:pPr algn="just">
              <a:buFont typeface="Wingdings" pitchFamily="2" charset="2"/>
              <a:buChar char="§"/>
            </a:pPr>
            <a:r>
              <a:rPr lang="it-IT" sz="1800" b="0" i="0" u="none" strike="noStrike" dirty="0">
                <a:effectLst/>
              </a:rPr>
              <a:t>la mancata formulazione della proposta nel termine assegnato o la significativa differenza tra l'importo indicato nella proposta e quello liquidato nella sentenza resa sull'eventuale giudizio di ottemperanza costituiscono elementi valutativi ai fini della regolamentazione delle spese di lite in tale giudizio, salva l’applicazione dell’art. 91 cpc (chi rifiuta la proposta transattiva e risulta vincitore può essere condannato alle spese processuali</a:t>
            </a:r>
            <a:r>
              <a:rPr lang="it-IT" sz="1800" dirty="0"/>
              <a:t> </a:t>
            </a:r>
            <a:r>
              <a:rPr lang="it-IT" sz="1800" b="0" i="0" u="none" strike="noStrike" dirty="0">
                <a:effectLst/>
              </a:rPr>
              <a:t> maturate dopo il suo rifiuto)</a:t>
            </a:r>
            <a:endParaRPr lang="it-IT" sz="1800" dirty="0"/>
          </a:p>
          <a:p>
            <a:pPr marL="0" indent="0">
              <a:buNone/>
            </a:pP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172200" y="1166069"/>
            <a:ext cx="5181600" cy="5010894"/>
          </a:xfrm>
        </p:spPr>
        <p:txBody>
          <a:bodyPr>
            <a:noAutofit/>
          </a:bodyPr>
          <a:lstStyle/>
          <a:p>
            <a:pPr marL="0" indent="0" algn="ctr">
              <a:buNone/>
            </a:pPr>
            <a:r>
              <a:rPr lang="it-IT" sz="1800" b="1" dirty="0">
                <a:solidFill>
                  <a:srgbClr val="FF0000"/>
                </a:solidFill>
                <a:ea typeface="Times New Roman" panose="02020603050405020304" pitchFamily="18" charset="0"/>
              </a:rPr>
              <a:t>Focus</a:t>
            </a:r>
          </a:p>
          <a:p>
            <a:pPr marL="0" indent="0" algn="just">
              <a:buNone/>
            </a:pPr>
            <a:r>
              <a:rPr lang="it-IT" sz="1800" b="1" dirty="0">
                <a:solidFill>
                  <a:srgbClr val="FF0000"/>
                </a:solidFill>
                <a:ea typeface="Times New Roman" panose="02020603050405020304" pitchFamily="18" charset="0"/>
              </a:rPr>
              <a:t>Esigenza</a:t>
            </a:r>
          </a:p>
          <a:p>
            <a:pPr algn="just">
              <a:buFont typeface="Wingdings" pitchFamily="2" charset="2"/>
              <a:buChar char="§"/>
            </a:pPr>
            <a:r>
              <a:rPr lang="it-IT" sz="1800" dirty="0">
                <a:effectLst/>
                <a:ea typeface="Times New Roman" panose="02020603050405020304" pitchFamily="18" charset="0"/>
              </a:rPr>
              <a:t>di adattare al giudizio sugli appalti il meccanismo di liquidazione del danno previsto in via generale dall’art. 34  CPA</a:t>
            </a:r>
          </a:p>
          <a:p>
            <a:pPr marL="0" indent="0" algn="just">
              <a:buNone/>
            </a:pPr>
            <a:r>
              <a:rPr lang="it-IT" sz="1800" b="1" dirty="0">
                <a:solidFill>
                  <a:srgbClr val="FF0000"/>
                </a:solidFill>
                <a:ea typeface="Times New Roman" panose="02020603050405020304" pitchFamily="18" charset="0"/>
              </a:rPr>
              <a:t>Finalità</a:t>
            </a:r>
          </a:p>
          <a:p>
            <a:pPr algn="just">
              <a:buFont typeface="Wingdings" pitchFamily="2" charset="2"/>
              <a:buChar char="§"/>
            </a:pPr>
            <a:r>
              <a:rPr lang="it-IT" sz="1800" dirty="0">
                <a:effectLst/>
                <a:ea typeface="Times New Roman" panose="02020603050405020304" pitchFamily="18" charset="0"/>
              </a:rPr>
              <a:t>incrementare il grado di speditezza e di effettività della tutela risarcitoria</a:t>
            </a:r>
          </a:p>
          <a:p>
            <a:pPr algn="just">
              <a:buFont typeface="Wingdings" pitchFamily="2" charset="2"/>
              <a:buChar char="§"/>
            </a:pPr>
            <a:r>
              <a:rPr lang="it-IT" sz="1800" dirty="0">
                <a:ea typeface="Times New Roman" panose="02020603050405020304" pitchFamily="18" charset="0"/>
              </a:rPr>
              <a:t>c</a:t>
            </a:r>
            <a:r>
              <a:rPr lang="it-IT" sz="1800" dirty="0">
                <a:effectLst/>
                <a:ea typeface="Times New Roman" panose="02020603050405020304" pitchFamily="18" charset="0"/>
              </a:rPr>
              <a:t>hiudere l’intera controversia nell’ambito dell’unico giudizio di cognizione, lasciando intatta  la devoluzione della questione al giudice dell’ottemperanza, nel caso in cui le parti non riescano a raggiungere un accordo, in modo tale da preservare la pluralità degli sbocchi (giudiziali e stragiudiziali) attraverso i quali può trovare soluzione il contrasto sulla quantificazione del ristoro</a:t>
            </a:r>
          </a:p>
          <a:p>
            <a:pPr marL="0" indent="0">
              <a:buNone/>
            </a:pPr>
            <a:endParaRPr lang="it-IT" sz="1800" dirty="0">
              <a:effectLst/>
              <a:latin typeface="Times New Roman" panose="02020603050405020304" pitchFamily="18" charset="0"/>
              <a:ea typeface="Times New Roman" panose="02020603050405020304" pitchFamily="18" charset="0"/>
            </a:endParaRPr>
          </a:p>
        </p:txBody>
      </p:sp>
      <p:sp>
        <p:nvSpPr>
          <p:cNvPr id="2" name="Segnaposto piè di pagina 1">
            <a:extLst>
              <a:ext uri="{FF2B5EF4-FFF2-40B4-BE49-F238E27FC236}">
                <a16:creationId xmlns:a16="http://schemas.microsoft.com/office/drawing/2014/main" id="{8E8B4C11-CAC2-3CBB-22CE-13911091D5C7}"/>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8E86E6F-FE15-DFDB-F39E-F0F8CA732E11}"/>
              </a:ext>
            </a:extLst>
          </p:cNvPr>
          <p:cNvSpPr>
            <a:spLocks noGrp="1"/>
          </p:cNvSpPr>
          <p:nvPr>
            <p:ph type="dt" sz="half" idx="10"/>
          </p:nvPr>
        </p:nvSpPr>
        <p:spPr/>
        <p:txBody>
          <a:bodyPr/>
          <a:lstStyle/>
          <a:p>
            <a:fld id="{0788EEBA-D8D1-3143-8DB1-D78387B91248}" type="datetime1">
              <a:rPr lang="it-IT" smtClean="0"/>
              <a:t>21/06/23</a:t>
            </a:fld>
            <a:endParaRPr lang="it-IT"/>
          </a:p>
        </p:txBody>
      </p:sp>
      <p:sp>
        <p:nvSpPr>
          <p:cNvPr id="7" name="Segnaposto numero diapositiva 6">
            <a:extLst>
              <a:ext uri="{FF2B5EF4-FFF2-40B4-BE49-F238E27FC236}">
                <a16:creationId xmlns:a16="http://schemas.microsoft.com/office/drawing/2014/main" id="{AB14E683-272F-7E4D-7F26-4CDCE0FA5721}"/>
              </a:ext>
            </a:extLst>
          </p:cNvPr>
          <p:cNvSpPr>
            <a:spLocks noGrp="1"/>
          </p:cNvSpPr>
          <p:nvPr>
            <p:ph type="sldNum" sz="quarter" idx="12"/>
          </p:nvPr>
        </p:nvSpPr>
        <p:spPr/>
        <p:txBody>
          <a:bodyPr/>
          <a:lstStyle/>
          <a:p>
            <a:fld id="{2D461169-DEB1-6E45-A2CA-B6D74FF9440F}" type="slidenum">
              <a:rPr lang="it-IT" smtClean="0"/>
              <a:t>40</a:t>
            </a:fld>
            <a:endParaRPr lang="it-IT"/>
          </a:p>
        </p:txBody>
      </p:sp>
    </p:spTree>
    <p:extLst>
      <p:ext uri="{BB962C8B-B14F-4D97-AF65-F5344CB8AC3E}">
        <p14:creationId xmlns:p14="http://schemas.microsoft.com/office/powerpoint/2010/main" val="3023055875"/>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414000" cy="557664"/>
          </a:xfrm>
        </p:spPr>
        <p:txBody>
          <a:bodyPr>
            <a:normAutofit/>
          </a:bodyPr>
          <a:lstStyle/>
          <a:p>
            <a:r>
              <a:rPr lang="it-IT" sz="2800" b="1" dirty="0">
                <a:solidFill>
                  <a:schemeClr val="accent1"/>
                </a:solidFill>
              </a:rPr>
              <a:t>Art. 210 – 211 CCP Accordo bonario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i="0" u="none" strike="noStrike" dirty="0">
                <a:solidFill>
                  <a:schemeClr val="accent1"/>
                </a:solidFill>
                <a:effectLst/>
              </a:rPr>
              <a:t>Ambito</a:t>
            </a:r>
          </a:p>
          <a:p>
            <a:pPr algn="just">
              <a:buFont typeface="Wingdings" pitchFamily="2" charset="2"/>
              <a:buChar char="§"/>
            </a:pPr>
            <a:r>
              <a:rPr lang="it-IT" sz="1800" dirty="0"/>
              <a:t>l</a:t>
            </a:r>
            <a:r>
              <a:rPr lang="it-IT" sz="1800" b="0" i="0" u="none" strike="noStrike" dirty="0">
                <a:effectLst/>
              </a:rPr>
              <a:t>avori pubblici</a:t>
            </a:r>
          </a:p>
          <a:p>
            <a:pPr algn="just">
              <a:buFont typeface="Wingdings" pitchFamily="2" charset="2"/>
              <a:buChar char="§"/>
            </a:pPr>
            <a:r>
              <a:rPr lang="it-IT" sz="1800" dirty="0">
                <a:solidFill>
                  <a:srgbClr val="FF0000"/>
                </a:solidFill>
              </a:rPr>
              <a:t>art. 211 CCP lo estende alle forniture ed ai servizi, subordinando il ricorso allo strumento ad un giudizio di compatibilità per il caso concreto</a:t>
            </a:r>
            <a:endParaRPr lang="it-IT" sz="1800" b="0" i="0" u="none" strike="noStrike" dirty="0">
              <a:solidFill>
                <a:srgbClr val="FF0000"/>
              </a:solidFill>
              <a:effectLst/>
            </a:endParaRPr>
          </a:p>
          <a:p>
            <a:pPr marL="0" indent="0" algn="just">
              <a:buNone/>
            </a:pPr>
            <a:r>
              <a:rPr lang="it-IT" sz="1800" b="1" i="0" u="none" strike="noStrike" dirty="0">
                <a:solidFill>
                  <a:schemeClr val="accent1"/>
                </a:solidFill>
                <a:effectLst/>
              </a:rPr>
              <a:t>Presupposto </a:t>
            </a:r>
          </a:p>
          <a:p>
            <a:pPr algn="just">
              <a:buFont typeface="Wingdings" pitchFamily="2" charset="2"/>
              <a:buChar char="§"/>
            </a:pPr>
            <a:r>
              <a:rPr lang="it-IT" sz="1800" b="0" i="0" u="none" strike="noStrike" dirty="0">
                <a:effectLst/>
              </a:rPr>
              <a:t>iscrizione di riserve sui documenti contabili</a:t>
            </a:r>
          </a:p>
          <a:p>
            <a:pPr marL="0" indent="0" algn="just">
              <a:buNone/>
            </a:pPr>
            <a:r>
              <a:rPr lang="it-IT" sz="1800" b="1" i="0" u="none" strike="noStrike" dirty="0">
                <a:solidFill>
                  <a:schemeClr val="accent1"/>
                </a:solidFill>
                <a:effectLst/>
              </a:rPr>
              <a:t>Limiti </a:t>
            </a:r>
          </a:p>
          <a:p>
            <a:pPr algn="just">
              <a:buFont typeface="Wingdings" pitchFamily="2" charset="2"/>
              <a:buChar char="§"/>
            </a:pPr>
            <a:r>
              <a:rPr lang="it-IT" sz="1800" dirty="0"/>
              <a:t>v</a:t>
            </a:r>
            <a:r>
              <a:rPr lang="it-IT" sz="1800" b="0" i="0" u="none" strike="noStrike" dirty="0">
                <a:effectLst/>
              </a:rPr>
              <a:t>ariazione di importo dell'opera tra il 5% e il 15% dell'importo contrattuale</a:t>
            </a:r>
          </a:p>
          <a:p>
            <a:pPr marL="0" indent="0" algn="just">
              <a:buNone/>
            </a:pPr>
            <a:r>
              <a:rPr lang="it-IT" sz="1800" b="1" dirty="0">
                <a:solidFill>
                  <a:schemeClr val="accent1"/>
                </a:solidFill>
              </a:rPr>
              <a:t>Esclusione</a:t>
            </a:r>
          </a:p>
          <a:p>
            <a:pPr algn="just">
              <a:buFont typeface="Wingdings" pitchFamily="2" charset="2"/>
              <a:buChar char="§"/>
            </a:pPr>
            <a:r>
              <a:rPr lang="it-IT" sz="1800" dirty="0"/>
              <a:t>n</a:t>
            </a:r>
            <a:r>
              <a:rPr lang="it-IT" sz="1800" b="0" i="0" u="none" strike="noStrike" dirty="0">
                <a:effectLst/>
              </a:rPr>
              <a:t>on sono oggetto di riserva gli aspetti progettuali che siano stati oggetto di verifica ai sensi dell'articolo 42 (comma 2) CCP</a:t>
            </a: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dirty="0">
                <a:solidFill>
                  <a:srgbClr val="FF0000"/>
                </a:solidFill>
              </a:rPr>
              <a:t>Focus</a:t>
            </a:r>
          </a:p>
          <a:p>
            <a:pPr marL="0" indent="0" algn="just">
              <a:buNone/>
            </a:pPr>
            <a:r>
              <a:rPr lang="it-IT" sz="1800" b="1" dirty="0">
                <a:solidFill>
                  <a:srgbClr val="FF0000"/>
                </a:solidFill>
              </a:rPr>
              <a:t>Dettaglio</a:t>
            </a:r>
            <a:endParaRPr lang="it-IT" sz="1800" b="1" i="0" u="none" strike="noStrike" dirty="0">
              <a:solidFill>
                <a:srgbClr val="FF0000"/>
              </a:solidFill>
              <a:effectLst/>
            </a:endParaRPr>
          </a:p>
          <a:p>
            <a:pPr algn="just">
              <a:buFont typeface="Wingdings" pitchFamily="2" charset="2"/>
              <a:buChar char="§"/>
            </a:pPr>
            <a:r>
              <a:rPr lang="it-IT" sz="1800" b="0" i="0" u="none" strike="noStrike" dirty="0">
                <a:solidFill>
                  <a:srgbClr val="333333"/>
                </a:solidFill>
                <a:effectLst/>
              </a:rPr>
              <a:t>tutte le riserve iscritte fino al momento dell'avvio e le domande non possono superare il valore delle riserve iscritte</a:t>
            </a:r>
          </a:p>
          <a:p>
            <a:pPr algn="just">
              <a:buFont typeface="Wingdings" pitchFamily="2" charset="2"/>
              <a:buChar char="§"/>
            </a:pPr>
            <a:r>
              <a:rPr lang="it-IT" sz="1800" b="0" i="0" u="none" strike="noStrike" dirty="0">
                <a:solidFill>
                  <a:srgbClr val="333333"/>
                </a:solidFill>
                <a:effectLst/>
              </a:rPr>
              <a:t>può essere reiterato quando le riserve ulteriori e diverse</a:t>
            </a:r>
            <a:r>
              <a:rPr lang="it-IT" sz="1800" dirty="0">
                <a:solidFill>
                  <a:srgbClr val="333333"/>
                </a:solidFill>
              </a:rPr>
              <a:t> </a:t>
            </a:r>
            <a:r>
              <a:rPr lang="it-IT" sz="1800" b="0" i="0" u="none" strike="noStrike" dirty="0">
                <a:solidFill>
                  <a:srgbClr val="333333"/>
                </a:solidFill>
                <a:effectLst/>
              </a:rPr>
              <a:t>raggiungano nuovamente l'importo minimo, nell'ambito comunque del limite massimo complessivo del 15%</a:t>
            </a:r>
          </a:p>
          <a:p>
            <a:pPr marL="0" indent="0" algn="just">
              <a:buNone/>
            </a:pPr>
            <a:r>
              <a:rPr lang="it-IT" sz="1800" b="1" i="0" u="none" strike="noStrike" dirty="0">
                <a:solidFill>
                  <a:srgbClr val="FF0000"/>
                </a:solidFill>
                <a:effectLst/>
              </a:rPr>
              <a:t>Obbligo di attivazione</a:t>
            </a:r>
          </a:p>
          <a:p>
            <a:pPr algn="just">
              <a:buFont typeface="Wingdings" pitchFamily="2" charset="2"/>
              <a:buChar char="§"/>
            </a:pPr>
            <a:r>
              <a:rPr lang="it-IT" sz="1800" dirty="0">
                <a:solidFill>
                  <a:srgbClr val="333333"/>
                </a:solidFill>
              </a:rPr>
              <a:t>p</a:t>
            </a:r>
            <a:r>
              <a:rPr lang="it-IT" sz="1800" b="0" i="0" u="none" strike="noStrike" dirty="0">
                <a:solidFill>
                  <a:srgbClr val="333333"/>
                </a:solidFill>
                <a:effectLst/>
              </a:rPr>
              <a:t>rima dell'approvazione del certificato di collaudo oppure di verifica di conformità o del certificato di regolare esecuzione, qualunque sia l'importo delle riserve, il RUP attiva l'accordo bonario per la risoluzione delle riserve iscritte (</a:t>
            </a:r>
            <a:r>
              <a:rPr lang="it-IT" sz="1800" b="0" i="0" u="none" strike="noStrike" dirty="0">
                <a:solidFill>
                  <a:srgbClr val="FF0000"/>
                </a:solidFill>
                <a:effectLst/>
              </a:rPr>
              <a:t>è declinato come obbligo</a:t>
            </a:r>
            <a:r>
              <a:rPr lang="it-IT" sz="1800" b="0" i="0" u="none" strike="noStrike" dirty="0">
                <a:solidFill>
                  <a:srgbClr val="333333"/>
                </a:solidFill>
                <a:effectLst/>
              </a:rPr>
              <a:t>)</a:t>
            </a:r>
            <a:endParaRPr lang="it-IT" sz="1800" dirty="0"/>
          </a:p>
          <a:p>
            <a:pPr marL="0" indent="0">
              <a:buNone/>
            </a:pPr>
            <a:endParaRPr lang="it-IT" sz="2000" dirty="0"/>
          </a:p>
        </p:txBody>
      </p:sp>
      <p:sp>
        <p:nvSpPr>
          <p:cNvPr id="2" name="CasellaDiTesto 1">
            <a:extLst>
              <a:ext uri="{FF2B5EF4-FFF2-40B4-BE49-F238E27FC236}">
                <a16:creationId xmlns:a16="http://schemas.microsoft.com/office/drawing/2014/main" id="{9CE6E006-1921-4BCF-1434-EE831CE9C78F}"/>
              </a:ext>
            </a:extLst>
          </p:cNvPr>
          <p:cNvSpPr txBox="1"/>
          <p:nvPr/>
        </p:nvSpPr>
        <p:spPr>
          <a:xfrm>
            <a:off x="8039100" y="2451100"/>
            <a:ext cx="184731" cy="369332"/>
          </a:xfrm>
          <a:prstGeom prst="rect">
            <a:avLst/>
          </a:prstGeom>
          <a:noFill/>
        </p:spPr>
        <p:txBody>
          <a:bodyPr wrap="none" rtlCol="0">
            <a:spAutoFit/>
          </a:bodyPr>
          <a:lstStyle/>
          <a:p>
            <a:endParaRPr lang="it-IT" dirty="0"/>
          </a:p>
        </p:txBody>
      </p:sp>
      <p:sp>
        <p:nvSpPr>
          <p:cNvPr id="3" name="Segnaposto piè di pagina 2">
            <a:extLst>
              <a:ext uri="{FF2B5EF4-FFF2-40B4-BE49-F238E27FC236}">
                <a16:creationId xmlns:a16="http://schemas.microsoft.com/office/drawing/2014/main" id="{6BEC4961-4E34-AF12-B934-560EA04B8767}"/>
              </a:ext>
            </a:extLst>
          </p:cNvPr>
          <p:cNvSpPr>
            <a:spLocks noGrp="1"/>
          </p:cNvSpPr>
          <p:nvPr>
            <p:ph type="ftr" sz="quarter" idx="11"/>
          </p:nvPr>
        </p:nvSpPr>
        <p:spPr/>
        <p:txBody>
          <a:bodyPr/>
          <a:lstStyle/>
          <a:p>
            <a:r>
              <a:rPr lang="it-IT"/>
              <a:t>Avv. Luca Manetti</a:t>
            </a:r>
          </a:p>
        </p:txBody>
      </p:sp>
      <p:sp>
        <p:nvSpPr>
          <p:cNvPr id="7" name="Segnaposto data 6">
            <a:extLst>
              <a:ext uri="{FF2B5EF4-FFF2-40B4-BE49-F238E27FC236}">
                <a16:creationId xmlns:a16="http://schemas.microsoft.com/office/drawing/2014/main" id="{C4985F83-1F79-5C23-AA0C-51CBBE3DB1EC}"/>
              </a:ext>
            </a:extLst>
          </p:cNvPr>
          <p:cNvSpPr>
            <a:spLocks noGrp="1"/>
          </p:cNvSpPr>
          <p:nvPr>
            <p:ph type="dt" sz="half" idx="10"/>
          </p:nvPr>
        </p:nvSpPr>
        <p:spPr/>
        <p:txBody>
          <a:bodyPr/>
          <a:lstStyle/>
          <a:p>
            <a:fld id="{670F70AE-9A92-744D-A602-3317EB6C56BC}" type="datetime1">
              <a:rPr lang="it-IT" smtClean="0"/>
              <a:t>21/06/23</a:t>
            </a:fld>
            <a:endParaRPr lang="it-IT"/>
          </a:p>
        </p:txBody>
      </p:sp>
      <p:sp>
        <p:nvSpPr>
          <p:cNvPr id="8" name="Segnaposto numero diapositiva 7">
            <a:extLst>
              <a:ext uri="{FF2B5EF4-FFF2-40B4-BE49-F238E27FC236}">
                <a16:creationId xmlns:a16="http://schemas.microsoft.com/office/drawing/2014/main" id="{0B9F892B-6B68-8EA3-B8AB-1E6835BBBF31}"/>
              </a:ext>
            </a:extLst>
          </p:cNvPr>
          <p:cNvSpPr>
            <a:spLocks noGrp="1"/>
          </p:cNvSpPr>
          <p:nvPr>
            <p:ph type="sldNum" sz="quarter" idx="12"/>
          </p:nvPr>
        </p:nvSpPr>
        <p:spPr/>
        <p:txBody>
          <a:bodyPr/>
          <a:lstStyle/>
          <a:p>
            <a:fld id="{2D461169-DEB1-6E45-A2CA-B6D74FF9440F}" type="slidenum">
              <a:rPr lang="it-IT" smtClean="0"/>
              <a:t>41</a:t>
            </a:fld>
            <a:endParaRPr lang="it-IT"/>
          </a:p>
        </p:txBody>
      </p:sp>
    </p:spTree>
    <p:extLst>
      <p:ext uri="{BB962C8B-B14F-4D97-AF65-F5344CB8AC3E}">
        <p14:creationId xmlns:p14="http://schemas.microsoft.com/office/powerpoint/2010/main" val="2439579697"/>
      </p:ext>
    </p:extLst>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515599" cy="557664"/>
          </a:xfrm>
        </p:spPr>
        <p:txBody>
          <a:bodyPr>
            <a:normAutofit/>
          </a:bodyPr>
          <a:lstStyle/>
          <a:p>
            <a:r>
              <a:rPr lang="it-IT" sz="2800" b="1" dirty="0">
                <a:solidFill>
                  <a:schemeClr val="accent1"/>
                </a:solidFill>
              </a:rPr>
              <a:t>Art. 210 – 211 CCP Accordo bonario</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900" b="1" dirty="0">
                <a:solidFill>
                  <a:schemeClr val="accent1"/>
                </a:solidFill>
              </a:rPr>
              <a:t>Procedimento</a:t>
            </a:r>
          </a:p>
          <a:p>
            <a:pPr algn="just">
              <a:buFont typeface="Wingdings" pitchFamily="2" charset="2"/>
              <a:buChar char="§"/>
            </a:pPr>
            <a:r>
              <a:rPr lang="it-IT" sz="1900" dirty="0"/>
              <a:t>i</a:t>
            </a:r>
            <a:r>
              <a:rPr lang="it-IT" sz="1900" b="0" i="0" u="none" strike="noStrike" dirty="0">
                <a:effectLst/>
              </a:rPr>
              <a:t>l DL (o organo di collaudo) dà immediata comunicazione al RUP delle riserve, trasmettendo nel più breve tempo possibile la relazione riservata.</a:t>
            </a:r>
          </a:p>
          <a:p>
            <a:pPr algn="just">
              <a:buFont typeface="Wingdings" pitchFamily="2" charset="2"/>
              <a:buChar char="§"/>
            </a:pPr>
            <a:r>
              <a:rPr lang="it-IT" sz="1900" dirty="0"/>
              <a:t>i</a:t>
            </a:r>
            <a:r>
              <a:rPr lang="it-IT" sz="1900" b="0" i="0" u="none" strike="noStrike" dirty="0">
                <a:effectLst/>
              </a:rPr>
              <a:t>l RUP valuta l'ammissibilità e la non manifesta infondatezza delle riserve ai fini dell'effettivo raggiungimento del limite di importo</a:t>
            </a:r>
          </a:p>
          <a:p>
            <a:pPr algn="just">
              <a:buFont typeface="Wingdings" pitchFamily="2" charset="2"/>
              <a:buChar char="§"/>
            </a:pPr>
            <a:r>
              <a:rPr lang="it-IT" sz="1900" dirty="0"/>
              <a:t>il RUP formula la proposta entro 90 gg dal ricevimento delle riserve</a:t>
            </a:r>
            <a:endParaRPr lang="it-IT" sz="1900" b="0" i="0" u="none" strike="noStrike" dirty="0">
              <a:effectLst/>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i="0" u="none" strike="noStrike" dirty="0">
                <a:solidFill>
                  <a:srgbClr val="FF0000"/>
                </a:solidFill>
                <a:effectLst/>
              </a:rPr>
              <a:t>Focus </a:t>
            </a:r>
          </a:p>
          <a:p>
            <a:pPr marL="0" indent="0" algn="just">
              <a:buNone/>
            </a:pPr>
            <a:r>
              <a:rPr lang="it-IT" sz="1800" b="1" i="0" u="none" strike="noStrike" dirty="0">
                <a:solidFill>
                  <a:srgbClr val="FF0000"/>
                </a:solidFill>
                <a:effectLst/>
              </a:rPr>
              <a:t>Eventuale ausilio di un esperto</a:t>
            </a:r>
          </a:p>
          <a:p>
            <a:pPr algn="just">
              <a:buFont typeface="Wingdings" pitchFamily="2" charset="2"/>
              <a:buChar char="§"/>
            </a:pPr>
            <a:r>
              <a:rPr lang="it-IT" sz="1800" dirty="0"/>
              <a:t>e</a:t>
            </a:r>
            <a:r>
              <a:rPr lang="it-IT" sz="1800" b="0" i="0" u="none" strike="noStrike" dirty="0">
                <a:effectLst/>
              </a:rPr>
              <a:t>ntro 15 gg. dalla comunicazione delle riserve, il RUP </a:t>
            </a:r>
            <a:r>
              <a:rPr lang="it-IT" sz="1800" dirty="0"/>
              <a:t>p</a:t>
            </a:r>
            <a:r>
              <a:rPr lang="it-IT" sz="1800" b="0" i="0" u="none" strike="noStrike" dirty="0">
                <a:effectLst/>
              </a:rPr>
              <a:t>uò chiedere alla Camera arbitrale una lista di cinque esperti aventi competenza specifica</a:t>
            </a:r>
          </a:p>
          <a:p>
            <a:pPr algn="just">
              <a:buFont typeface="Wingdings" pitchFamily="2" charset="2"/>
              <a:buChar char="§"/>
            </a:pPr>
            <a:r>
              <a:rPr lang="it-IT" sz="1800" dirty="0"/>
              <a:t>Le parti d’intesa scelgono </a:t>
            </a:r>
            <a:r>
              <a:rPr lang="it-IT" sz="1800" b="0" i="0" u="none" strike="noStrike" dirty="0">
                <a:effectLst/>
              </a:rPr>
              <a:t>l'esperto per la formulazione della proposta motivata di accordo bonario</a:t>
            </a:r>
          </a:p>
          <a:p>
            <a:pPr algn="just">
              <a:buFont typeface="Wingdings" pitchFamily="2" charset="2"/>
              <a:buChar char="§"/>
            </a:pPr>
            <a:r>
              <a:rPr lang="it-IT" sz="1800" dirty="0"/>
              <a:t>i</a:t>
            </a:r>
            <a:r>
              <a:rPr lang="it-IT" sz="1800" b="0" i="0" u="none" strike="noStrike" dirty="0">
                <a:effectLst/>
              </a:rPr>
              <a:t>n caso di mancata intesa, entro 15 gg. dalla trasmissione della lista, l'esperto è nominato dalla Camera arbitrale, che ne fissa anche il compenso, prendendo come riferimento i limiti stabiliti con dall’allegato V.I.</a:t>
            </a:r>
          </a:p>
          <a:p>
            <a:pPr algn="just">
              <a:buFont typeface="Wingdings" pitchFamily="2" charset="2"/>
              <a:buChar char="§"/>
            </a:pPr>
            <a:r>
              <a:rPr lang="it-IT" sz="1800" dirty="0"/>
              <a:t>l</a:t>
            </a:r>
            <a:r>
              <a:rPr lang="it-IT" sz="1800" b="0" i="0" u="none" strike="noStrike" dirty="0">
                <a:effectLst/>
              </a:rPr>
              <a:t>a proposta è formulata dall'esperto entro novanta giorni dalla nomina</a:t>
            </a:r>
            <a:endParaRPr lang="it-IT" sz="1800" dirty="0"/>
          </a:p>
        </p:txBody>
      </p:sp>
      <p:sp>
        <p:nvSpPr>
          <p:cNvPr id="2" name="Segnaposto piè di pagina 1">
            <a:extLst>
              <a:ext uri="{FF2B5EF4-FFF2-40B4-BE49-F238E27FC236}">
                <a16:creationId xmlns:a16="http://schemas.microsoft.com/office/drawing/2014/main" id="{5CFDCE81-88DE-7D26-F0DA-56D46357C4EC}"/>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462F65A7-D5E1-3CE5-D72A-44C68D107FC4}"/>
              </a:ext>
            </a:extLst>
          </p:cNvPr>
          <p:cNvSpPr>
            <a:spLocks noGrp="1"/>
          </p:cNvSpPr>
          <p:nvPr>
            <p:ph type="dt" sz="half" idx="10"/>
          </p:nvPr>
        </p:nvSpPr>
        <p:spPr/>
        <p:txBody>
          <a:bodyPr/>
          <a:lstStyle/>
          <a:p>
            <a:fld id="{CC3475CC-CC3D-454E-8AFE-57616995BBDE}" type="datetime1">
              <a:rPr lang="it-IT" smtClean="0"/>
              <a:t>21/06/23</a:t>
            </a:fld>
            <a:endParaRPr lang="it-IT"/>
          </a:p>
        </p:txBody>
      </p:sp>
      <p:sp>
        <p:nvSpPr>
          <p:cNvPr id="7" name="Segnaposto numero diapositiva 6">
            <a:extLst>
              <a:ext uri="{FF2B5EF4-FFF2-40B4-BE49-F238E27FC236}">
                <a16:creationId xmlns:a16="http://schemas.microsoft.com/office/drawing/2014/main" id="{4E8C14AB-D004-B2B2-D339-1CE26617C4B8}"/>
              </a:ext>
            </a:extLst>
          </p:cNvPr>
          <p:cNvSpPr>
            <a:spLocks noGrp="1"/>
          </p:cNvSpPr>
          <p:nvPr>
            <p:ph type="sldNum" sz="quarter" idx="12"/>
          </p:nvPr>
        </p:nvSpPr>
        <p:spPr/>
        <p:txBody>
          <a:bodyPr/>
          <a:lstStyle/>
          <a:p>
            <a:fld id="{2D461169-DEB1-6E45-A2CA-B6D74FF9440F}" type="slidenum">
              <a:rPr lang="it-IT" smtClean="0"/>
              <a:t>42</a:t>
            </a:fld>
            <a:endParaRPr lang="it-IT"/>
          </a:p>
        </p:txBody>
      </p:sp>
    </p:spTree>
    <p:extLst>
      <p:ext uri="{BB962C8B-B14F-4D97-AF65-F5344CB8AC3E}">
        <p14:creationId xmlns:p14="http://schemas.microsoft.com/office/powerpoint/2010/main" val="793443437"/>
      </p:ext>
    </p:extLst>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325100" cy="557664"/>
          </a:xfrm>
        </p:spPr>
        <p:txBody>
          <a:bodyPr>
            <a:normAutofit/>
          </a:bodyPr>
          <a:lstStyle/>
          <a:p>
            <a:r>
              <a:rPr lang="it-IT" sz="2800" b="1" dirty="0">
                <a:solidFill>
                  <a:schemeClr val="accent1"/>
                </a:solidFill>
              </a:rPr>
              <a:t>Art. 210 – 211 CCP Accordo bonario</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rPr>
              <a:t>Procedura di accordo</a:t>
            </a:r>
            <a:endParaRPr lang="it-IT" sz="1800" b="1" i="0" u="none" strike="noStrike" dirty="0">
              <a:solidFill>
                <a:schemeClr val="accent1"/>
              </a:solidFill>
              <a:effectLst/>
            </a:endParaRPr>
          </a:p>
          <a:p>
            <a:pPr algn="just">
              <a:buFont typeface="Wingdings" pitchFamily="2" charset="2"/>
              <a:buChar char="§"/>
            </a:pPr>
            <a:r>
              <a:rPr lang="it-IT" sz="1800" dirty="0"/>
              <a:t>l’</a:t>
            </a:r>
            <a:r>
              <a:rPr lang="it-IT" sz="1800" b="0" i="0" u="none" strike="noStrike" dirty="0">
                <a:effectLst/>
              </a:rPr>
              <a:t>esperto</a:t>
            </a:r>
            <a:r>
              <a:rPr lang="it-IT" sz="1800" dirty="0"/>
              <a:t> o </a:t>
            </a:r>
            <a:r>
              <a:rPr lang="it-IT" sz="1800" b="0" i="0" u="none" strike="noStrike" dirty="0">
                <a:effectLst/>
              </a:rPr>
              <a:t>il RUP, verificano le riserve in contraddittorio e istruiscono la questione, anche con l'acquisizione di eventuali altri pareri, e formulano, verificata la disponibilità di idonee risorse economiche, una proposta di accordo bonario</a:t>
            </a:r>
            <a:endParaRPr lang="it-IT" sz="1800" dirty="0"/>
          </a:p>
          <a:p>
            <a:pPr algn="just">
              <a:buFont typeface="Wingdings" pitchFamily="2" charset="2"/>
              <a:buChar char="§"/>
            </a:pPr>
            <a:r>
              <a:rPr lang="it-IT" sz="1800" dirty="0"/>
              <a:t>s</a:t>
            </a:r>
            <a:r>
              <a:rPr lang="it-IT" sz="1800" b="0" i="0" u="none" strike="noStrike" dirty="0">
                <a:effectLst/>
              </a:rPr>
              <a:t>e la proposta è accettata dalle parti entro quarantacinque giorni dal suo ricevimento, l'accordo bonario è concluso ed ha natura di transazione</a:t>
            </a:r>
            <a:endParaRPr lang="it-IT" sz="1800" dirty="0"/>
          </a:p>
          <a:p>
            <a:pPr algn="just">
              <a:buFont typeface="Wingdings" pitchFamily="2" charset="2"/>
              <a:buChar char="§"/>
            </a:pPr>
            <a:r>
              <a:rPr lang="it-IT" sz="1800" b="0" i="0" u="none" strike="noStrike" dirty="0">
                <a:effectLst/>
              </a:rPr>
              <a:t>gli interessi al tasso legale decorrono dopo 60 gg.</a:t>
            </a:r>
          </a:p>
          <a:p>
            <a:pPr algn="just">
              <a:buFont typeface="Wingdings" pitchFamily="2" charset="2"/>
              <a:buChar char="§"/>
            </a:pPr>
            <a:r>
              <a:rPr lang="it-IT" sz="1800" b="0" i="0" u="none" strike="noStrike" dirty="0">
                <a:effectLst/>
              </a:rPr>
              <a:t>In caso di rifiuto della proposta da parte dell’impresa ovvero di inutile decorso del termine di cui al secondo periodo, possono essere aditi gli arbitri o il giudice ordinario.</a:t>
            </a: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dirty="0">
                <a:solidFill>
                  <a:srgbClr val="FF0000"/>
                </a:solidFill>
                <a:effectLst/>
                <a:ea typeface="Times New Roman" panose="02020603050405020304" pitchFamily="18" charset="0"/>
              </a:rPr>
              <a:t>Focus </a:t>
            </a:r>
            <a:endParaRPr lang="it-IT" sz="1800" dirty="0">
              <a:ea typeface="Times New Roman" panose="02020603050405020304" pitchFamily="18" charset="0"/>
            </a:endParaRPr>
          </a:p>
          <a:p>
            <a:pPr marL="0" indent="0" algn="just">
              <a:buNone/>
            </a:pPr>
            <a:r>
              <a:rPr lang="it-IT" sz="1800" b="1" dirty="0">
                <a:solidFill>
                  <a:srgbClr val="FF0000"/>
                </a:solidFill>
                <a:ea typeface="Times New Roman" panose="02020603050405020304" pitchFamily="18" charset="0"/>
              </a:rPr>
              <a:t>Elementi della proposta</a:t>
            </a:r>
          </a:p>
          <a:p>
            <a:pPr algn="just">
              <a:buFont typeface="Wingdings" pitchFamily="2" charset="2"/>
              <a:buChar char="§"/>
            </a:pPr>
            <a:r>
              <a:rPr lang="it-IT" sz="1800" dirty="0">
                <a:ea typeface="Times New Roman" panose="02020603050405020304" pitchFamily="18" charset="0"/>
              </a:rPr>
              <a:t>s</a:t>
            </a:r>
            <a:r>
              <a:rPr lang="it-IT" sz="1800" dirty="0">
                <a:effectLst/>
                <a:ea typeface="Times New Roman" panose="02020603050405020304" pitchFamily="18" charset="0"/>
              </a:rPr>
              <a:t>i codifica un principio di completezza istruttoria e di necessaria copertura finanziaria </a:t>
            </a:r>
          </a:p>
          <a:p>
            <a:pPr algn="just">
              <a:buFont typeface="Wingdings" pitchFamily="2" charset="2"/>
              <a:buChar char="§"/>
            </a:pPr>
            <a:r>
              <a:rPr lang="it-IT" sz="1800" dirty="0">
                <a:effectLst/>
                <a:ea typeface="Times New Roman" panose="02020603050405020304" pitchFamily="18" charset="0"/>
              </a:rPr>
              <a:t>è altresì precisato che la proposta accettata dal dirigente competente della stazione appaltante (e non dal RUP, curatore dell’istruttoria) </a:t>
            </a:r>
          </a:p>
          <a:p>
            <a:pPr algn="just">
              <a:buFont typeface="Wingdings" pitchFamily="2" charset="2"/>
              <a:buChar char="§"/>
            </a:pPr>
            <a:r>
              <a:rPr lang="it-IT" sz="1800" dirty="0">
                <a:ea typeface="Times New Roman" panose="02020603050405020304" pitchFamily="18" charset="0"/>
              </a:rPr>
              <a:t>la proposta deve e</a:t>
            </a:r>
            <a:r>
              <a:rPr lang="it-IT" sz="1800" dirty="0">
                <a:effectLst/>
                <a:ea typeface="Times New Roman" panose="02020603050405020304" pitchFamily="18" charset="0"/>
              </a:rPr>
              <a:t>ssere trasfusa in un verbale sottoscritto dalle parti, a cui è espressamente attribuita natura transattiva; </a:t>
            </a:r>
          </a:p>
          <a:p>
            <a:pPr algn="just">
              <a:buFont typeface="Wingdings" pitchFamily="2" charset="2"/>
              <a:buChar char="§"/>
            </a:pPr>
            <a:r>
              <a:rPr lang="it-IT" sz="1800" dirty="0">
                <a:ea typeface="Times New Roman" panose="02020603050405020304" pitchFamily="18" charset="0"/>
              </a:rPr>
              <a:t>s</a:t>
            </a:r>
            <a:r>
              <a:rPr lang="it-IT" sz="1800" dirty="0">
                <a:effectLst/>
                <a:ea typeface="Times New Roman" panose="02020603050405020304" pitchFamily="18" charset="0"/>
              </a:rPr>
              <a:t>i stabilisce, in sintonia con la mediazione civile, una causa di improcedibilità del giudizio ordinario.  </a:t>
            </a:r>
          </a:p>
          <a:p>
            <a:pPr marL="0" indent="0">
              <a:buNone/>
            </a:pPr>
            <a:endParaRPr lang="it-IT" sz="2000" dirty="0"/>
          </a:p>
          <a:p>
            <a:pPr marL="0" indent="0">
              <a:buNone/>
            </a:pPr>
            <a:endParaRPr lang="it-IT" sz="2000" dirty="0"/>
          </a:p>
          <a:p>
            <a:pPr marL="0" indent="0">
              <a:buNone/>
            </a:pPr>
            <a:endParaRPr lang="it-IT" sz="2000" dirty="0"/>
          </a:p>
        </p:txBody>
      </p:sp>
      <p:sp>
        <p:nvSpPr>
          <p:cNvPr id="2" name="Segnaposto piè di pagina 1">
            <a:extLst>
              <a:ext uri="{FF2B5EF4-FFF2-40B4-BE49-F238E27FC236}">
                <a16:creationId xmlns:a16="http://schemas.microsoft.com/office/drawing/2014/main" id="{BA91CAE7-D301-5AB1-BA9B-8A2D2C57FABC}"/>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CFA8525-E3D9-555A-41B1-2804E52162D5}"/>
              </a:ext>
            </a:extLst>
          </p:cNvPr>
          <p:cNvSpPr>
            <a:spLocks noGrp="1"/>
          </p:cNvSpPr>
          <p:nvPr>
            <p:ph type="dt" sz="half" idx="10"/>
          </p:nvPr>
        </p:nvSpPr>
        <p:spPr/>
        <p:txBody>
          <a:bodyPr/>
          <a:lstStyle/>
          <a:p>
            <a:fld id="{21A4DB45-93B1-0241-9F54-50E01F7F3C59}" type="datetime1">
              <a:rPr lang="it-IT" smtClean="0"/>
              <a:t>21/06/23</a:t>
            </a:fld>
            <a:endParaRPr lang="it-IT"/>
          </a:p>
        </p:txBody>
      </p:sp>
      <p:sp>
        <p:nvSpPr>
          <p:cNvPr id="7" name="Segnaposto numero diapositiva 6">
            <a:extLst>
              <a:ext uri="{FF2B5EF4-FFF2-40B4-BE49-F238E27FC236}">
                <a16:creationId xmlns:a16="http://schemas.microsoft.com/office/drawing/2014/main" id="{FA6E15D6-85B7-F63E-14A5-C266725DC232}"/>
              </a:ext>
            </a:extLst>
          </p:cNvPr>
          <p:cNvSpPr>
            <a:spLocks noGrp="1"/>
          </p:cNvSpPr>
          <p:nvPr>
            <p:ph type="sldNum" sz="quarter" idx="12"/>
          </p:nvPr>
        </p:nvSpPr>
        <p:spPr/>
        <p:txBody>
          <a:bodyPr/>
          <a:lstStyle/>
          <a:p>
            <a:fld id="{2D461169-DEB1-6E45-A2CA-B6D74FF9440F}" type="slidenum">
              <a:rPr lang="it-IT" smtClean="0"/>
              <a:t>43</a:t>
            </a:fld>
            <a:endParaRPr lang="it-IT"/>
          </a:p>
        </p:txBody>
      </p:sp>
    </p:spTree>
    <p:extLst>
      <p:ext uri="{BB962C8B-B14F-4D97-AF65-F5344CB8AC3E}">
        <p14:creationId xmlns:p14="http://schemas.microsoft.com/office/powerpoint/2010/main" val="3124362823"/>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a:bodyPr>
          <a:lstStyle/>
          <a:p>
            <a:r>
              <a:rPr lang="it-IT" sz="2800" dirty="0">
                <a:solidFill>
                  <a:schemeClr val="accent1"/>
                </a:solidFill>
              </a:rPr>
              <a:t>Art. 212 CCP La transazione  </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dirty="0">
                <a:solidFill>
                  <a:schemeClr val="accent1"/>
                </a:solidFill>
              </a:rPr>
              <a:t>Forma</a:t>
            </a:r>
          </a:p>
          <a:p>
            <a:pPr algn="just">
              <a:buFont typeface="Wingdings" pitchFamily="2" charset="2"/>
              <a:buChar char="§"/>
            </a:pPr>
            <a:r>
              <a:rPr lang="it-IT" sz="1800" dirty="0"/>
              <a:t>forma scritta</a:t>
            </a:r>
          </a:p>
          <a:p>
            <a:pPr marL="0" indent="0" algn="just">
              <a:buNone/>
            </a:pPr>
            <a:r>
              <a:rPr lang="it-IT" sz="1800" b="1" dirty="0">
                <a:solidFill>
                  <a:schemeClr val="accent1"/>
                </a:solidFill>
              </a:rPr>
              <a:t>Ambito</a:t>
            </a:r>
            <a:endParaRPr lang="it-IT" sz="1800" b="0" i="0" u="none" strike="noStrike" dirty="0">
              <a:solidFill>
                <a:schemeClr val="accent1"/>
              </a:solidFill>
              <a:effectLst/>
            </a:endParaRPr>
          </a:p>
          <a:p>
            <a:pPr algn="just">
              <a:buFont typeface="Wingdings" pitchFamily="2" charset="2"/>
              <a:buChar char="§"/>
            </a:pPr>
            <a:r>
              <a:rPr lang="it-IT" sz="1800" dirty="0">
                <a:solidFill>
                  <a:srgbClr val="333333"/>
                </a:solidFill>
              </a:rPr>
              <a:t>l</a:t>
            </a:r>
            <a:r>
              <a:rPr lang="it-IT" sz="1800" b="0" i="0" u="none" strike="noStrike" dirty="0">
                <a:solidFill>
                  <a:srgbClr val="333333"/>
                </a:solidFill>
                <a:effectLst/>
              </a:rPr>
              <a:t>e controversie su diritti soggettivi nell’esecuzione dei contratti possono essere risolte con </a:t>
            </a:r>
            <a:r>
              <a:rPr lang="it-IT" sz="1800" dirty="0">
                <a:solidFill>
                  <a:srgbClr val="333333"/>
                </a:solidFill>
              </a:rPr>
              <a:t>transazione</a:t>
            </a:r>
            <a:r>
              <a:rPr lang="it-IT" sz="1800" b="0" i="0" u="none" strike="noStrike" dirty="0">
                <a:solidFill>
                  <a:srgbClr val="333333"/>
                </a:solidFill>
                <a:effectLst/>
              </a:rPr>
              <a:t> nell'ipotesi in cui non risulti possibile esperire altri rimedi alternativi all'azione giurisdizionale</a:t>
            </a:r>
          </a:p>
          <a:p>
            <a:pPr marL="0" indent="0" algn="just">
              <a:buNone/>
            </a:pPr>
            <a:r>
              <a:rPr lang="it-IT" sz="1800" b="1" i="0" u="none" strike="noStrike" dirty="0">
                <a:solidFill>
                  <a:schemeClr val="accent1"/>
                </a:solidFill>
                <a:effectLst/>
              </a:rPr>
              <a:t>Procedura rafforzata</a:t>
            </a:r>
          </a:p>
          <a:p>
            <a:pPr algn="just">
              <a:buFont typeface="Wingdings" pitchFamily="2" charset="2"/>
              <a:buChar char="§"/>
            </a:pPr>
            <a:r>
              <a:rPr lang="it-IT" sz="1800" dirty="0">
                <a:solidFill>
                  <a:srgbClr val="333333"/>
                </a:solidFill>
              </a:rPr>
              <a:t>se </a:t>
            </a:r>
            <a:r>
              <a:rPr lang="it-IT" sz="1800" b="0" i="0" u="none" strike="noStrike" dirty="0">
                <a:solidFill>
                  <a:srgbClr val="333333"/>
                </a:solidFill>
                <a:effectLst/>
              </a:rPr>
              <a:t>superiore a 100.000 euro per servizi e forniture, ovvero a 200.000 euro per lavori pubblici, è acquisito</a:t>
            </a:r>
            <a:r>
              <a:rPr lang="it-IT" sz="1800" dirty="0">
                <a:solidFill>
                  <a:srgbClr val="333333"/>
                </a:solidFill>
              </a:rPr>
              <a:t> </a:t>
            </a:r>
            <a:r>
              <a:rPr lang="it-IT" sz="1800" b="0" i="0" u="none" strike="noStrike" dirty="0">
                <a:solidFill>
                  <a:srgbClr val="333333"/>
                </a:solidFill>
                <a:effectLst/>
              </a:rPr>
              <a:t>il parere dell'Avvocatura dello Stato oppure, in caso di PA locali, di un legale interno o del funzionario competente</a:t>
            </a:r>
          </a:p>
          <a:p>
            <a:pPr marL="0" indent="0" algn="just">
              <a:buNone/>
            </a:pPr>
            <a:r>
              <a:rPr lang="it-IT" sz="1800" b="1" dirty="0">
                <a:solidFill>
                  <a:schemeClr val="accent1"/>
                </a:solidFill>
              </a:rPr>
              <a:t>Proponente</a:t>
            </a:r>
          </a:p>
          <a:p>
            <a:pPr marL="0" indent="0" algn="just">
              <a:buNone/>
            </a:pPr>
            <a:r>
              <a:rPr lang="it-IT" sz="1800" dirty="0">
                <a:solidFill>
                  <a:srgbClr val="333333"/>
                </a:solidFill>
              </a:rPr>
              <a:t>l</a:t>
            </a:r>
            <a:r>
              <a:rPr lang="it-IT" sz="1800" b="0" i="0" u="none" strike="noStrike" dirty="0">
                <a:solidFill>
                  <a:srgbClr val="333333"/>
                </a:solidFill>
                <a:effectLst/>
              </a:rPr>
              <a:t>a proposta è formulata o dall’aggiudicatario o dal dirigente competente, sentito il RUP</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r>
              <a:rPr lang="it-IT" sz="1800" b="1" dirty="0">
                <a:solidFill>
                  <a:srgbClr val="FF0000"/>
                </a:solidFill>
                <a:effectLst/>
                <a:ea typeface="Times New Roman" panose="02020603050405020304" pitchFamily="18" charset="0"/>
              </a:rPr>
              <a:t>Focus </a:t>
            </a:r>
            <a:br>
              <a:rPr lang="it-IT" sz="1800" b="1" dirty="0">
                <a:solidFill>
                  <a:srgbClr val="FF0000"/>
                </a:solidFill>
                <a:effectLst/>
                <a:ea typeface="Times New Roman" panose="02020603050405020304" pitchFamily="18" charset="0"/>
              </a:rPr>
            </a:br>
            <a:r>
              <a:rPr lang="it-IT" sz="1800" b="1" dirty="0">
                <a:solidFill>
                  <a:srgbClr val="FF0000"/>
                </a:solidFill>
                <a:effectLst/>
                <a:ea typeface="Times New Roman" panose="02020603050405020304" pitchFamily="18" charset="0"/>
              </a:rPr>
              <a:t>Base normativa</a:t>
            </a:r>
          </a:p>
          <a:p>
            <a:pPr algn="just">
              <a:buFont typeface="Wingdings" pitchFamily="2" charset="2"/>
              <a:buChar char="§"/>
            </a:pPr>
            <a:r>
              <a:rPr lang="it-IT" sz="1800" dirty="0">
                <a:ea typeface="Times New Roman" panose="02020603050405020304" pitchFamily="18" charset="0"/>
              </a:rPr>
              <a:t>artt. 1965 e ss. c.c. «</a:t>
            </a: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 transazione è il contratto col quale le parti, facendosi reciproche concessioni, pongono fine a una lite già incominciata o prevengono una lite che può sorgere tra loro»</a:t>
            </a:r>
            <a:endParaRPr lang="it-IT" sz="1800" dirty="0">
              <a:ea typeface="Times New Roman" panose="02020603050405020304" pitchFamily="18" charset="0"/>
            </a:endParaRPr>
          </a:p>
          <a:p>
            <a:pPr algn="just">
              <a:buFont typeface="Wingdings" pitchFamily="2" charset="2"/>
              <a:buChar char="§"/>
            </a:pPr>
            <a:r>
              <a:rPr lang="it-IT" sz="1800" b="0" i="0" u="none" strike="noStrike" dirty="0">
                <a:solidFill>
                  <a:srgbClr val="474747"/>
                </a:solidFill>
                <a:effectLst/>
              </a:rPr>
              <a:t>Legge n. 241/1990, 1, comma </a:t>
            </a:r>
            <a:r>
              <a:rPr lang="it-IT" sz="1800" dirty="0">
                <a:solidFill>
                  <a:srgbClr val="474747"/>
                </a:solidFill>
              </a:rPr>
              <a:t>1</a:t>
            </a:r>
            <a:r>
              <a:rPr lang="it-IT" sz="1800" b="0" i="0" u="none" strike="noStrike" dirty="0">
                <a:solidFill>
                  <a:srgbClr val="474747"/>
                </a:solidFill>
                <a:effectLst/>
              </a:rPr>
              <a:t>-bis. la PA, nell'adozione di atti di natura non autoritativa, agisce secondo le norme di diritto privato salvo che la legge disponga diversamente</a:t>
            </a:r>
          </a:p>
          <a:p>
            <a:pPr algn="just"/>
            <a:r>
              <a:rPr lang="it-IT" sz="1800" kern="100" dirty="0">
                <a:effectLst/>
                <a:ea typeface="Calibri" panose="020F0502020204030204" pitchFamily="34" charset="0"/>
                <a:cs typeface="Times New Roman" panose="02020603050405020304" pitchFamily="18" charset="0"/>
              </a:rPr>
              <a:t>residualità̀ e sussidiarietà della transazione</a:t>
            </a:r>
          </a:p>
          <a:p>
            <a:pPr algn="just"/>
            <a:r>
              <a:rPr lang="it-IT" sz="1800" kern="100" dirty="0">
                <a:effectLst/>
                <a:ea typeface="Calibri" panose="020F0502020204030204" pitchFamily="34" charset="0"/>
                <a:cs typeface="Times New Roman" panose="02020603050405020304" pitchFamily="18" charset="0"/>
              </a:rPr>
              <a:t>necessaria fase consultiva a garanzia dell’interesse pubblico</a:t>
            </a:r>
          </a:p>
          <a:p>
            <a:pPr marL="0" indent="0" algn="just">
              <a:buNone/>
            </a:pPr>
            <a:endParaRPr lang="it-IT" sz="4300" dirty="0">
              <a:effectLst/>
              <a:latin typeface="TimesNewRomanPSMT"/>
              <a:ea typeface="Times New Roman" panose="02020603050405020304" pitchFamily="18" charset="0"/>
            </a:endParaRPr>
          </a:p>
          <a:p>
            <a:pPr marL="0" indent="0">
              <a:buNone/>
            </a:pPr>
            <a:endParaRPr lang="it-IT" sz="4300" dirty="0">
              <a:effectLst/>
              <a:latin typeface="TimesNewRomanPSMT"/>
              <a:ea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6EBF732B-880D-0191-5776-D948BE92991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53836FA8-8346-27B3-A7AE-FFDF74682600}"/>
              </a:ext>
            </a:extLst>
          </p:cNvPr>
          <p:cNvSpPr>
            <a:spLocks noGrp="1"/>
          </p:cNvSpPr>
          <p:nvPr>
            <p:ph type="dt" sz="half" idx="10"/>
          </p:nvPr>
        </p:nvSpPr>
        <p:spPr/>
        <p:txBody>
          <a:bodyPr/>
          <a:lstStyle/>
          <a:p>
            <a:fld id="{D8A54858-BABF-FF46-BD12-AAC9A209D7B5}" type="datetime1">
              <a:rPr lang="it-IT" smtClean="0"/>
              <a:t>21/06/23</a:t>
            </a:fld>
            <a:endParaRPr lang="it-IT"/>
          </a:p>
        </p:txBody>
      </p:sp>
      <p:sp>
        <p:nvSpPr>
          <p:cNvPr id="7" name="Segnaposto numero diapositiva 6">
            <a:extLst>
              <a:ext uri="{FF2B5EF4-FFF2-40B4-BE49-F238E27FC236}">
                <a16:creationId xmlns:a16="http://schemas.microsoft.com/office/drawing/2014/main" id="{F06CD48E-9B73-2517-3E8A-42F108BE2514}"/>
              </a:ext>
            </a:extLst>
          </p:cNvPr>
          <p:cNvSpPr>
            <a:spLocks noGrp="1"/>
          </p:cNvSpPr>
          <p:nvPr>
            <p:ph type="sldNum" sz="quarter" idx="12"/>
          </p:nvPr>
        </p:nvSpPr>
        <p:spPr/>
        <p:txBody>
          <a:bodyPr/>
          <a:lstStyle/>
          <a:p>
            <a:fld id="{2D461169-DEB1-6E45-A2CA-B6D74FF9440F}" type="slidenum">
              <a:rPr lang="it-IT" smtClean="0"/>
              <a:t>44</a:t>
            </a:fld>
            <a:endParaRPr lang="it-IT"/>
          </a:p>
        </p:txBody>
      </p:sp>
    </p:spTree>
    <p:extLst>
      <p:ext uri="{BB962C8B-B14F-4D97-AF65-F5344CB8AC3E}">
        <p14:creationId xmlns:p14="http://schemas.microsoft.com/office/powerpoint/2010/main" val="3962699390"/>
      </p:ext>
    </p:extLst>
  </p:cSld>
  <p:clrMapOvr>
    <a:masterClrMapping/>
  </p:clrMapOvr>
  <p:transition spd="slow">
    <p:push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a:bodyPr>
          <a:lstStyle/>
          <a:p>
            <a:r>
              <a:rPr lang="it-IT" sz="2800" b="1" dirty="0">
                <a:solidFill>
                  <a:schemeClr val="accent1"/>
                </a:solidFill>
              </a:rPr>
              <a:t>Art. 213 CCP Arbitrato</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i="0" u="none" strike="noStrike" dirty="0">
                <a:solidFill>
                  <a:schemeClr val="accent1"/>
                </a:solidFill>
                <a:effectLst/>
              </a:rPr>
              <a:t>Ambito di applicazione </a:t>
            </a: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controversie su diritti soggettivi in fase di esecuzione, comprese quelle conseguenti al mancato raggiungimento dell'accordo bonario</a:t>
            </a:r>
          </a:p>
          <a:p>
            <a:pPr algn="just">
              <a:buFont typeface="Wingdings" pitchFamily="2" charset="2"/>
              <a:buChar char="§"/>
            </a:pPr>
            <a:r>
              <a:rPr lang="it-IT" sz="1800" b="0" i="0" u="none" strike="noStrike" dirty="0">
                <a:effectLst/>
              </a:rPr>
              <a:t>controversie relative a contratti in cui sia parte una società pubblica oppure una società controllata o collegata a una società pubblica, ai sensi dell'articolo 2359 c.c., o che comunque abbiano a oggetto opere o forniture finanziate con risorse a carico dei bilanci pubblici</a:t>
            </a: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dirty="0">
                <a:solidFill>
                  <a:srgbClr val="FF0000"/>
                </a:solidFill>
                <a:ea typeface="Times New Roman" panose="02020603050405020304" pitchFamily="18" charset="0"/>
              </a:rPr>
              <a:t>Focus </a:t>
            </a:r>
            <a:endParaRPr lang="it-IT" sz="1800" b="1" dirty="0">
              <a:solidFill>
                <a:srgbClr val="FF0000"/>
              </a:solidFill>
              <a:effectLst/>
              <a:ea typeface="Times New Roman" panose="02020603050405020304" pitchFamily="18" charset="0"/>
            </a:endParaRPr>
          </a:p>
          <a:p>
            <a:pPr marL="0" indent="0">
              <a:buNone/>
            </a:pPr>
            <a:r>
              <a:rPr lang="it-IT" sz="1800" b="1" dirty="0">
                <a:solidFill>
                  <a:srgbClr val="FF0000"/>
                </a:solidFill>
                <a:effectLst/>
                <a:ea typeface="Times New Roman" panose="02020603050405020304" pitchFamily="18" charset="0"/>
              </a:rPr>
              <a:t>Norme di riferimento</a:t>
            </a:r>
          </a:p>
          <a:p>
            <a:pPr algn="just">
              <a:buFont typeface="Wingdings" pitchFamily="2" charset="2"/>
              <a:buChar char="§"/>
            </a:pPr>
            <a:r>
              <a:rPr lang="it-IT" sz="1800" dirty="0">
                <a:solidFill>
                  <a:srgbClr val="FF0000"/>
                </a:solidFill>
                <a:effectLst/>
                <a:ea typeface="Times New Roman" panose="02020603050405020304" pitchFamily="18" charset="0"/>
              </a:rPr>
              <a:t>806 c.c.</a:t>
            </a:r>
            <a:r>
              <a:rPr lang="it-IT" sz="1800" dirty="0">
                <a:effectLst/>
                <a:ea typeface="Times New Roman" panose="02020603050405020304" pitchFamily="18" charset="0"/>
              </a:rPr>
              <a:t> controversie arbitrali: l</a:t>
            </a:r>
            <a:r>
              <a:rPr lang="it-IT" sz="1800" b="0" i="0" u="none" strike="noStrike" dirty="0">
                <a:effectLst/>
              </a:rPr>
              <a:t>e parti possono far decidere da arbitri le controversie tra di loro insorte che non abbiano per oggetto diritti indisponibili, salvo espresso divieto di legge</a:t>
            </a:r>
          </a:p>
          <a:p>
            <a:pPr algn="just">
              <a:buFont typeface="Wingdings" pitchFamily="2" charset="2"/>
              <a:buChar char="§"/>
            </a:pPr>
            <a:r>
              <a:rPr lang="it-IT" sz="1800" b="1" dirty="0">
                <a:solidFill>
                  <a:srgbClr val="FF0000"/>
                </a:solidFill>
              </a:rPr>
              <a:t>807 compromesso</a:t>
            </a:r>
            <a:r>
              <a:rPr lang="it-IT" sz="1800" dirty="0">
                <a:solidFill>
                  <a:srgbClr val="4A4A4A"/>
                </a:solidFill>
              </a:rPr>
              <a:t>: </a:t>
            </a:r>
            <a:r>
              <a:rPr lang="it-IT" sz="1800" kern="100" dirty="0">
                <a:effectLst/>
                <a:ea typeface="Calibri" panose="020F0502020204030204" pitchFamily="34" charset="0"/>
                <a:cs typeface="Times New Roman" panose="02020603050405020304" pitchFamily="18" charset="0"/>
              </a:rPr>
              <a:t>Il compromesso deve, a pena di nullità, essere fatto per iscritto e determinare l'oggetto della controversia.</a:t>
            </a:r>
          </a:p>
          <a:p>
            <a:pPr marL="0" indent="0">
              <a:buNone/>
            </a:pPr>
            <a:r>
              <a:rPr lang="it-IT" sz="1800" b="1" dirty="0">
                <a:solidFill>
                  <a:srgbClr val="FF0000"/>
                </a:solidFill>
                <a:effectLst/>
                <a:ea typeface="Times New Roman" panose="02020603050405020304" pitchFamily="18" charset="0"/>
              </a:rPr>
              <a:t>Nuovo Codice</a:t>
            </a:r>
          </a:p>
          <a:p>
            <a:pPr>
              <a:buFont typeface="Wingdings" pitchFamily="2" charset="2"/>
              <a:buChar char="§"/>
            </a:pPr>
            <a:r>
              <a:rPr lang="it-IT" sz="1800" dirty="0">
                <a:ea typeface="Times New Roman" panose="02020603050405020304" pitchFamily="18" charset="0"/>
              </a:rPr>
              <a:t>n</a:t>
            </a:r>
            <a:r>
              <a:rPr lang="it-IT" sz="1800" dirty="0">
                <a:effectLst/>
                <a:ea typeface="Times New Roman" panose="02020603050405020304" pitchFamily="18" charset="0"/>
              </a:rPr>
              <a:t>essuna novità se non modifiche stilistiche.</a:t>
            </a:r>
          </a:p>
          <a:p>
            <a:pPr algn="just">
              <a:buFont typeface="Wingdings" pitchFamily="2" charset="2"/>
              <a:buChar char="§"/>
            </a:pPr>
            <a:r>
              <a:rPr lang="it-IT" sz="1800" dirty="0">
                <a:ea typeface="Times New Roman" panose="02020603050405020304" pitchFamily="18" charset="0"/>
              </a:rPr>
              <a:t>n</a:t>
            </a:r>
            <a:r>
              <a:rPr lang="it-IT" sz="1800" dirty="0">
                <a:effectLst/>
                <a:ea typeface="Times New Roman" panose="02020603050405020304" pitchFamily="18" charset="0"/>
              </a:rPr>
              <a:t>on sono deferibili ad arbitri le controversie attinenti a interessi legittimi e derivanti dall’esecuzione di tutte le tipologie di contratti pubblici </a:t>
            </a:r>
            <a:endParaRPr lang="it-IT" sz="1800" dirty="0">
              <a:ea typeface="Times New Roman" panose="02020603050405020304" pitchFamily="18" charset="0"/>
            </a:endParaRPr>
          </a:p>
          <a:p>
            <a:pPr algn="just">
              <a:buFont typeface="Wingdings" pitchFamily="2" charset="2"/>
              <a:buChar char="§"/>
            </a:pPr>
            <a:r>
              <a:rPr lang="it-IT" sz="1800" dirty="0"/>
              <a:t>no evidenza pubblica</a:t>
            </a:r>
          </a:p>
        </p:txBody>
      </p:sp>
      <p:sp>
        <p:nvSpPr>
          <p:cNvPr id="2" name="Segnaposto piè di pagina 1">
            <a:extLst>
              <a:ext uri="{FF2B5EF4-FFF2-40B4-BE49-F238E27FC236}">
                <a16:creationId xmlns:a16="http://schemas.microsoft.com/office/drawing/2014/main" id="{38A18F71-A77A-1EC2-B211-20CFCFEE855F}"/>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8DE8EB5-DB81-9A64-E2D6-E09DB8323542}"/>
              </a:ext>
            </a:extLst>
          </p:cNvPr>
          <p:cNvSpPr>
            <a:spLocks noGrp="1"/>
          </p:cNvSpPr>
          <p:nvPr>
            <p:ph type="dt" sz="half" idx="10"/>
          </p:nvPr>
        </p:nvSpPr>
        <p:spPr/>
        <p:txBody>
          <a:bodyPr/>
          <a:lstStyle/>
          <a:p>
            <a:fld id="{E3D7B9C1-E337-EF4B-8A5E-A17403C3C6C1}" type="datetime1">
              <a:rPr lang="it-IT" smtClean="0"/>
              <a:t>21/06/23</a:t>
            </a:fld>
            <a:endParaRPr lang="it-IT"/>
          </a:p>
        </p:txBody>
      </p:sp>
      <p:sp>
        <p:nvSpPr>
          <p:cNvPr id="7" name="Segnaposto numero diapositiva 6">
            <a:extLst>
              <a:ext uri="{FF2B5EF4-FFF2-40B4-BE49-F238E27FC236}">
                <a16:creationId xmlns:a16="http://schemas.microsoft.com/office/drawing/2014/main" id="{4CFD807E-F7FB-4F16-4F29-3BF890A2C823}"/>
              </a:ext>
            </a:extLst>
          </p:cNvPr>
          <p:cNvSpPr>
            <a:spLocks noGrp="1"/>
          </p:cNvSpPr>
          <p:nvPr>
            <p:ph type="sldNum" sz="quarter" idx="12"/>
          </p:nvPr>
        </p:nvSpPr>
        <p:spPr/>
        <p:txBody>
          <a:bodyPr/>
          <a:lstStyle/>
          <a:p>
            <a:fld id="{2D461169-DEB1-6E45-A2CA-B6D74FF9440F}" type="slidenum">
              <a:rPr lang="it-IT" smtClean="0"/>
              <a:t>45</a:t>
            </a:fld>
            <a:endParaRPr lang="it-IT"/>
          </a:p>
        </p:txBody>
      </p:sp>
    </p:spTree>
    <p:extLst>
      <p:ext uri="{BB962C8B-B14F-4D97-AF65-F5344CB8AC3E}">
        <p14:creationId xmlns:p14="http://schemas.microsoft.com/office/powerpoint/2010/main" val="1123231204"/>
      </p:ext>
    </p:extLst>
  </p:cSld>
  <p:clrMapOvr>
    <a:masterClrMapping/>
  </p:clrMapOvr>
  <p:transition spd="slow">
    <p:push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Art. 213 CCP Arbitrato</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lnSpcReduction="10000"/>
          </a:bodyPr>
          <a:lstStyle/>
          <a:p>
            <a:pPr marL="0" indent="0" algn="just">
              <a:buNone/>
            </a:pPr>
            <a:r>
              <a:rPr lang="it-IT" sz="1800" b="1" dirty="0">
                <a:solidFill>
                  <a:schemeClr val="accent1"/>
                </a:solidFill>
              </a:rPr>
              <a:t>Presupposti per inserimento della clausola compromissoria </a:t>
            </a:r>
          </a:p>
          <a:p>
            <a:pPr algn="just">
              <a:buFont typeface="Wingdings" pitchFamily="2" charset="2"/>
              <a:buChar char="§"/>
            </a:pPr>
            <a:r>
              <a:rPr lang="it-IT" sz="1800" dirty="0">
                <a:solidFill>
                  <a:srgbClr val="333333"/>
                </a:solidFill>
              </a:rPr>
              <a:t>i</a:t>
            </a:r>
            <a:r>
              <a:rPr lang="it-IT" sz="1800" b="0" i="0" u="none" strike="noStrike" dirty="0">
                <a:solidFill>
                  <a:srgbClr val="333333"/>
                </a:solidFill>
                <a:effectLst/>
              </a:rPr>
              <a:t>ndicazione nel bando o nell'avviso </a:t>
            </a:r>
            <a:r>
              <a:rPr lang="it-IT" sz="1800" dirty="0">
                <a:solidFill>
                  <a:srgbClr val="333333"/>
                </a:solidFill>
              </a:rPr>
              <a:t>e </a:t>
            </a:r>
            <a:r>
              <a:rPr lang="it-IT" sz="1800" b="0" i="0" u="none" strike="noStrike" dirty="0">
                <a:solidFill>
                  <a:srgbClr val="333333"/>
                </a:solidFill>
                <a:effectLst/>
              </a:rPr>
              <a:t>per le procedure senza bando, nell'invito</a:t>
            </a:r>
          </a:p>
          <a:p>
            <a:pPr algn="just">
              <a:buFont typeface="Wingdings" pitchFamily="2" charset="2"/>
              <a:buChar char="§"/>
            </a:pPr>
            <a:r>
              <a:rPr lang="it-IT" sz="1800" dirty="0">
                <a:solidFill>
                  <a:srgbClr val="333333"/>
                </a:solidFill>
              </a:rPr>
              <a:t>la</a:t>
            </a:r>
            <a:r>
              <a:rPr lang="it-IT" sz="1800" b="0" i="0" u="none" strike="noStrike" dirty="0">
                <a:solidFill>
                  <a:srgbClr val="333333"/>
                </a:solidFill>
                <a:effectLst/>
              </a:rPr>
              <a:t> parte può rifiutare la clausola compromissoria entro 20 giorni dalla conoscenza dell'aggiudicazione</a:t>
            </a:r>
            <a:r>
              <a:rPr lang="it-IT" sz="1800" dirty="0">
                <a:solidFill>
                  <a:srgbClr val="333333"/>
                </a:solidFill>
              </a:rPr>
              <a:t> e la</a:t>
            </a:r>
            <a:r>
              <a:rPr lang="it-IT" sz="1800" b="0" i="0" u="none" strike="noStrike" dirty="0">
                <a:solidFill>
                  <a:srgbClr val="333333"/>
                </a:solidFill>
                <a:effectLst/>
              </a:rPr>
              <a:t> clausola non è inserita nel contratto. </a:t>
            </a:r>
          </a:p>
          <a:p>
            <a:pPr algn="just">
              <a:buFont typeface="Wingdings" pitchFamily="2" charset="2"/>
              <a:buChar char="§"/>
            </a:pPr>
            <a:r>
              <a:rPr lang="it-IT" sz="1800" dirty="0">
                <a:solidFill>
                  <a:srgbClr val="333333"/>
                </a:solidFill>
              </a:rPr>
              <a:t>è </a:t>
            </a:r>
            <a:r>
              <a:rPr lang="it-IT" sz="1800" b="0" i="0" u="none" strike="noStrike" dirty="0">
                <a:solidFill>
                  <a:srgbClr val="333333"/>
                </a:solidFill>
                <a:effectLst/>
              </a:rPr>
              <a:t>nella facoltà delle parti di compromettere la lite in arbitrato nel corso dell’esecuzione del contratto</a:t>
            </a:r>
          </a:p>
          <a:p>
            <a:pPr marL="0" indent="0" algn="just">
              <a:buNone/>
            </a:pPr>
            <a:r>
              <a:rPr lang="it-IT" sz="1800" b="1" dirty="0">
                <a:solidFill>
                  <a:schemeClr val="accent1"/>
                </a:solidFill>
              </a:rPr>
              <a:t>Potere di previsione</a:t>
            </a:r>
          </a:p>
          <a:p>
            <a:pPr algn="just">
              <a:buFont typeface="Wingdings" pitchFamily="2" charset="2"/>
              <a:buChar char="§"/>
            </a:pPr>
            <a:r>
              <a:rPr lang="it-IT" sz="1800" dirty="0">
                <a:solidFill>
                  <a:srgbClr val="333333"/>
                </a:solidFill>
              </a:rPr>
              <a:t>l</a:t>
            </a:r>
            <a:r>
              <a:rPr lang="it-IT" sz="1800" b="0" i="0" u="none" strike="noStrike" dirty="0">
                <a:solidFill>
                  <a:srgbClr val="333333"/>
                </a:solidFill>
                <a:effectLst/>
              </a:rPr>
              <a:t>a clausola è inserita previa autorizzazione motivata dell'organo di governo della amministrazione aggiudicatrice</a:t>
            </a:r>
            <a:endParaRPr lang="it-IT" sz="1800" b="1" i="0" u="none" strike="noStrike" dirty="0">
              <a:solidFill>
                <a:srgbClr val="333333"/>
              </a:solidFill>
              <a:effectLst/>
            </a:endParaRPr>
          </a:p>
          <a:p>
            <a:pPr algn="just">
              <a:buFont typeface="Wingdings" pitchFamily="2" charset="2"/>
              <a:buChar char="§"/>
            </a:pPr>
            <a:r>
              <a:rPr lang="it-IT" sz="1800" dirty="0">
                <a:solidFill>
                  <a:srgbClr val="333333"/>
                </a:solidFill>
              </a:rPr>
              <a:t>è</a:t>
            </a:r>
            <a:r>
              <a:rPr lang="it-IT" sz="1800" b="0" i="0" u="none" strike="noStrike" dirty="0">
                <a:solidFill>
                  <a:srgbClr val="333333"/>
                </a:solidFill>
                <a:effectLst/>
              </a:rPr>
              <a:t> nulla la clausola compromissoria inserita senza autorizzazione nel bando o nell'avviso con cui è indetta la gara ovvero, per le procedure senza bando, nell'invito</a:t>
            </a: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dirty="0">
                <a:solidFill>
                  <a:srgbClr val="FF0000"/>
                </a:solidFill>
                <a:ea typeface="Times New Roman" panose="02020603050405020304" pitchFamily="18" charset="0"/>
              </a:rPr>
              <a:t>Focus </a:t>
            </a:r>
            <a:endParaRPr lang="it-IT" sz="1800" dirty="0">
              <a:ea typeface="Times New Roman" panose="02020603050405020304" pitchFamily="18" charset="0"/>
            </a:endParaRPr>
          </a:p>
          <a:p>
            <a:pPr marL="0" indent="0">
              <a:buNone/>
            </a:pPr>
            <a:r>
              <a:rPr lang="it-IT" sz="1800" b="1" dirty="0">
                <a:solidFill>
                  <a:srgbClr val="FF0000"/>
                </a:solidFill>
                <a:ea typeface="Times New Roman" panose="02020603050405020304" pitchFamily="18" charset="0"/>
              </a:rPr>
              <a:t>Norma di riferimento</a:t>
            </a:r>
          </a:p>
          <a:p>
            <a:pPr algn="just">
              <a:buFont typeface="Wingdings" pitchFamily="2" charset="2"/>
              <a:buChar char="§"/>
            </a:pPr>
            <a:r>
              <a:rPr lang="it-IT" sz="1800" b="1" kern="100" dirty="0">
                <a:effectLst/>
                <a:ea typeface="Calibri" panose="020F0502020204030204" pitchFamily="34" charset="0"/>
                <a:cs typeface="Times New Roman" panose="02020603050405020304" pitchFamily="18" charset="0"/>
              </a:rPr>
              <a:t>Art. 808 c.c</a:t>
            </a:r>
            <a:r>
              <a:rPr lang="it-IT" sz="1800" kern="100" dirty="0">
                <a:effectLst/>
                <a:ea typeface="Calibri" panose="020F0502020204030204" pitchFamily="34" charset="0"/>
                <a:cs typeface="Times New Roman" panose="02020603050405020304" pitchFamily="18" charset="0"/>
              </a:rPr>
              <a:t>.: </a:t>
            </a:r>
            <a:r>
              <a:rPr lang="it-IT" sz="1800" kern="100" dirty="0">
                <a:ea typeface="Calibri" panose="020F0502020204030204" pitchFamily="34" charset="0"/>
                <a:cs typeface="Times New Roman" panose="02020603050405020304" pitchFamily="18" charset="0"/>
              </a:rPr>
              <a:t>l</a:t>
            </a:r>
            <a:r>
              <a:rPr lang="it-IT" sz="1800" kern="100" dirty="0">
                <a:effectLst/>
                <a:ea typeface="Calibri" panose="020F0502020204030204" pitchFamily="34" charset="0"/>
                <a:cs typeface="Times New Roman" panose="02020603050405020304" pitchFamily="18" charset="0"/>
              </a:rPr>
              <a:t>e parti, nel contratto o in un atto separato, possono stabilire che le controversie siano decise da arbitri. La validità della clausola compromissoria deve essere valutata in modo autonomo rispetto al contratto al quale si riferisce </a:t>
            </a:r>
          </a:p>
          <a:p>
            <a:pPr marL="0" indent="0" algn="just">
              <a:buNone/>
            </a:pPr>
            <a:r>
              <a:rPr lang="it-IT" sz="1800" b="1" kern="100" dirty="0">
                <a:solidFill>
                  <a:srgbClr val="FF0000"/>
                </a:solidFill>
                <a:effectLst/>
                <a:ea typeface="Calibri" panose="020F0502020204030204" pitchFamily="34" charset="0"/>
                <a:cs typeface="Times New Roman" panose="02020603050405020304" pitchFamily="18" charset="0"/>
              </a:rPr>
              <a:t>Il nuovo Codice</a:t>
            </a:r>
          </a:p>
          <a:p>
            <a:pPr algn="just">
              <a:buFont typeface="Wingdings" pitchFamily="2" charset="2"/>
              <a:buChar char="§"/>
            </a:pPr>
            <a:r>
              <a:rPr lang="it-IT" sz="1800" dirty="0">
                <a:ea typeface="Times New Roman" panose="02020603050405020304" pitchFamily="18" charset="0"/>
              </a:rPr>
              <a:t>è ribadita l’esclusione dell’obbligo di ricorrere ad una clausola compromissoria, </a:t>
            </a:r>
          </a:p>
          <a:p>
            <a:pPr algn="just">
              <a:buFont typeface="Wingdings" pitchFamily="2" charset="2"/>
              <a:buChar char="§"/>
            </a:pPr>
            <a:r>
              <a:rPr lang="it-IT" sz="1800" dirty="0">
                <a:ea typeface="Times New Roman" panose="02020603050405020304" pitchFamily="18" charset="0"/>
              </a:rPr>
              <a:t>è eliminato il divieto di compromesso nel caso in cui non vi sia stata una previsione espressa, chiarendo la norma che l</a:t>
            </a:r>
            <a:r>
              <a:rPr lang="it-IT" sz="1800" dirty="0">
                <a:effectLst/>
                <a:ea typeface="Times New Roman" panose="02020603050405020304" pitchFamily="18" charset="0"/>
              </a:rPr>
              <a:t>e parti conservano la facoltà̀ di compromettere la lite in arbitrato nel corso dell’esecuzione del contratto</a:t>
            </a:r>
          </a:p>
          <a:p>
            <a:pPr marL="0" indent="0">
              <a:buNone/>
            </a:pPr>
            <a:endParaRPr lang="it-IT" sz="2000" dirty="0"/>
          </a:p>
        </p:txBody>
      </p:sp>
      <p:sp>
        <p:nvSpPr>
          <p:cNvPr id="2" name="Segnaposto piè di pagina 1">
            <a:extLst>
              <a:ext uri="{FF2B5EF4-FFF2-40B4-BE49-F238E27FC236}">
                <a16:creationId xmlns:a16="http://schemas.microsoft.com/office/drawing/2014/main" id="{5DB39505-3BEA-C856-3054-9CA9679C776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53BD88A6-E689-1EF0-6CCC-2270AF03785F}"/>
              </a:ext>
            </a:extLst>
          </p:cNvPr>
          <p:cNvSpPr>
            <a:spLocks noGrp="1"/>
          </p:cNvSpPr>
          <p:nvPr>
            <p:ph type="dt" sz="half" idx="10"/>
          </p:nvPr>
        </p:nvSpPr>
        <p:spPr/>
        <p:txBody>
          <a:bodyPr/>
          <a:lstStyle/>
          <a:p>
            <a:fld id="{62C5D5DB-ADD8-7E4B-BD0A-42649160C436}" type="datetime1">
              <a:rPr lang="it-IT" smtClean="0"/>
              <a:t>21/06/23</a:t>
            </a:fld>
            <a:endParaRPr lang="it-IT"/>
          </a:p>
        </p:txBody>
      </p:sp>
      <p:sp>
        <p:nvSpPr>
          <p:cNvPr id="7" name="Segnaposto numero diapositiva 6">
            <a:extLst>
              <a:ext uri="{FF2B5EF4-FFF2-40B4-BE49-F238E27FC236}">
                <a16:creationId xmlns:a16="http://schemas.microsoft.com/office/drawing/2014/main" id="{131CB1E7-039D-EEBE-8C46-6976470E9584}"/>
              </a:ext>
            </a:extLst>
          </p:cNvPr>
          <p:cNvSpPr>
            <a:spLocks noGrp="1"/>
          </p:cNvSpPr>
          <p:nvPr>
            <p:ph type="sldNum" sz="quarter" idx="12"/>
          </p:nvPr>
        </p:nvSpPr>
        <p:spPr/>
        <p:txBody>
          <a:bodyPr/>
          <a:lstStyle/>
          <a:p>
            <a:fld id="{2D461169-DEB1-6E45-A2CA-B6D74FF9440F}" type="slidenum">
              <a:rPr lang="it-IT" smtClean="0"/>
              <a:t>46</a:t>
            </a:fld>
            <a:endParaRPr lang="it-IT"/>
          </a:p>
        </p:txBody>
      </p:sp>
    </p:spTree>
    <p:extLst>
      <p:ext uri="{BB962C8B-B14F-4D97-AF65-F5344CB8AC3E}">
        <p14:creationId xmlns:p14="http://schemas.microsoft.com/office/powerpoint/2010/main" val="1821093111"/>
      </p:ext>
    </p:extLst>
  </p:cSld>
  <p:clrMapOvr>
    <a:masterClrMapping/>
  </p:clrMapOvr>
  <p:transition spd="slow">
    <p:push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Art. 213 CCP Arbitrato</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dirty="0">
                <a:solidFill>
                  <a:schemeClr val="accent1"/>
                </a:solidFill>
              </a:rPr>
              <a:t>Composizione</a:t>
            </a:r>
          </a:p>
          <a:p>
            <a:pPr algn="just">
              <a:buFont typeface="Wingdings" pitchFamily="2" charset="2"/>
              <a:buChar char="§"/>
            </a:pPr>
            <a:r>
              <a:rPr lang="it-IT" sz="1800" dirty="0">
                <a:solidFill>
                  <a:srgbClr val="333333"/>
                </a:solidFill>
              </a:rPr>
              <a:t>3 membri</a:t>
            </a:r>
          </a:p>
          <a:p>
            <a:pPr marL="0" indent="0" algn="just">
              <a:buNone/>
            </a:pPr>
            <a:r>
              <a:rPr lang="it-IT" sz="1800" b="1" dirty="0">
                <a:solidFill>
                  <a:schemeClr val="accent1"/>
                </a:solidFill>
              </a:rPr>
              <a:t>Designazione</a:t>
            </a:r>
          </a:p>
          <a:p>
            <a:pPr algn="just">
              <a:buFont typeface="Wingdings" pitchFamily="2" charset="2"/>
              <a:buChar char="§"/>
            </a:pPr>
            <a:r>
              <a:rPr lang="it-IT" sz="1800" dirty="0">
                <a:solidFill>
                  <a:srgbClr val="333333"/>
                </a:solidFill>
              </a:rPr>
              <a:t>elenco Camera arbitrale  per i CP presso ANAC (214 CCP) di </a:t>
            </a:r>
            <a:r>
              <a:rPr lang="it-IT" sz="1800" b="0" i="0" u="none" strike="noStrike" dirty="0">
                <a:solidFill>
                  <a:srgbClr val="333333"/>
                </a:solidFill>
                <a:effectLst/>
              </a:rPr>
              <a:t>soggetti di provata indipendenza ed esperienza nella materia oggetto del contratto cui l'arbitrato</a:t>
            </a:r>
            <a:endParaRPr lang="it-IT" sz="1800" dirty="0">
              <a:solidFill>
                <a:srgbClr val="333333"/>
              </a:solidFill>
            </a:endParaRPr>
          </a:p>
          <a:p>
            <a:pPr algn="just">
              <a:buFont typeface="Wingdings" pitchFamily="2" charset="2"/>
              <a:buChar char="§"/>
            </a:pPr>
            <a:r>
              <a:rPr lang="it-IT" sz="1800" dirty="0"/>
              <a:t>la SA e l’operatore designano gli arbitri di parte e la Camera arbitrale il presidente, nel rispetto </a:t>
            </a:r>
            <a:r>
              <a:rPr lang="it-IT" sz="1800" b="0" i="0" u="none" strike="noStrike" dirty="0">
                <a:effectLst/>
              </a:rPr>
              <a:t>dei principi di pubblicità e di rotazione</a:t>
            </a:r>
            <a:endParaRPr lang="it-IT" sz="1800" dirty="0"/>
          </a:p>
          <a:p>
            <a:pPr marL="0" indent="0" algn="just">
              <a:buNone/>
            </a:pPr>
            <a:r>
              <a:rPr lang="it-IT" sz="1800" b="1" dirty="0">
                <a:solidFill>
                  <a:schemeClr val="accent1"/>
                </a:solidFill>
              </a:rPr>
              <a:t>Incompatibilità </a:t>
            </a:r>
          </a:p>
          <a:p>
            <a:pPr algn="just">
              <a:buFont typeface="Wingdings" pitchFamily="2" charset="2"/>
              <a:buChar char="§"/>
            </a:pPr>
            <a:r>
              <a:rPr lang="it-IT" sz="1800" b="0" i="0" u="none" strike="noStrike" dirty="0">
                <a:effectLst/>
              </a:rPr>
              <a:t>quelle previste dall’art. 815 c.c. e quelle individuate dal CCP (es: magistrati ordinari, amministrativi, contabili e in servizio, coloro che hanno espresso parere, a qualunque titolo, nelle materie oggetto dell'arbitrato, etc.)</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900" b="1" dirty="0">
                <a:solidFill>
                  <a:srgbClr val="FF0000"/>
                </a:solidFill>
                <a:effectLst/>
                <a:ea typeface="Times New Roman" panose="02020603050405020304" pitchFamily="18" charset="0"/>
              </a:rPr>
              <a:t>Focus</a:t>
            </a:r>
          </a:p>
          <a:p>
            <a:pPr algn="just">
              <a:buFont typeface="Wingdings" pitchFamily="2" charset="2"/>
              <a:buChar char="§"/>
            </a:pPr>
            <a:r>
              <a:rPr lang="it-IT" sz="1900" dirty="0">
                <a:ea typeface="Times New Roman" panose="02020603050405020304" pitchFamily="18" charset="0"/>
              </a:rPr>
              <a:t>s</a:t>
            </a:r>
            <a:r>
              <a:rPr lang="it-IT" sz="1900" dirty="0">
                <a:effectLst/>
                <a:ea typeface="Times New Roman" panose="02020603050405020304" pitchFamily="18" charset="0"/>
              </a:rPr>
              <a:t>i disciplina in modo dettagliato la procedura di nomina degli arbitri al fine di garantire la professionalit</a:t>
            </a:r>
            <a:r>
              <a:rPr lang="it-IT" sz="1900" dirty="0">
                <a:ea typeface="Times New Roman" panose="02020603050405020304" pitchFamily="18" charset="0"/>
              </a:rPr>
              <a:t>à</a:t>
            </a:r>
            <a:r>
              <a:rPr lang="it-IT" sz="1900" dirty="0">
                <a:effectLst/>
                <a:ea typeface="Times New Roman" panose="02020603050405020304" pitchFamily="18" charset="0"/>
              </a:rPr>
              <a:t> dei soggetti prescelti, con l’individuazione di una chiara incompatibilità tra le funzioni arbitrali e una serie di soggetti, fra cui quelli che direttamente o indirettamente abbiano partecipato alla fase di evidenza pubblica o della fase esecutiva, ovvero che abbiano avuto pregresse tipologie di rapporti professionali</a:t>
            </a:r>
            <a:endParaRPr lang="it-IT" sz="1900" dirty="0">
              <a:ea typeface="Times New Roman" panose="02020603050405020304" pitchFamily="18" charset="0"/>
            </a:endParaRPr>
          </a:p>
          <a:p>
            <a:pPr algn="just">
              <a:buFont typeface="Wingdings" pitchFamily="2" charset="2"/>
              <a:buChar char="§"/>
            </a:pPr>
            <a:r>
              <a:rPr lang="it-IT" sz="1900" dirty="0"/>
              <a:t>a presidio è stabilita la nullità del lodo in caso di violazione delle norme sulla composizione del collegio.</a:t>
            </a:r>
          </a:p>
          <a:p>
            <a:pPr algn="just"/>
            <a:endParaRPr lang="it-IT" sz="3800" dirty="0">
              <a:latin typeface="TimesNewRomanPSMT"/>
            </a:endParaRPr>
          </a:p>
        </p:txBody>
      </p:sp>
      <p:sp>
        <p:nvSpPr>
          <p:cNvPr id="2" name="Segnaposto piè di pagina 1">
            <a:extLst>
              <a:ext uri="{FF2B5EF4-FFF2-40B4-BE49-F238E27FC236}">
                <a16:creationId xmlns:a16="http://schemas.microsoft.com/office/drawing/2014/main" id="{DDDFDA8B-52D6-3E90-6696-155773DBB7E5}"/>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FF88159B-8281-DB21-5AEC-1F5C6EB9CED1}"/>
              </a:ext>
            </a:extLst>
          </p:cNvPr>
          <p:cNvSpPr>
            <a:spLocks noGrp="1"/>
          </p:cNvSpPr>
          <p:nvPr>
            <p:ph type="dt" sz="half" idx="10"/>
          </p:nvPr>
        </p:nvSpPr>
        <p:spPr/>
        <p:txBody>
          <a:bodyPr/>
          <a:lstStyle/>
          <a:p>
            <a:fld id="{38CB669B-21F8-B540-905D-99520D4AFAEE}" type="datetime1">
              <a:rPr lang="it-IT" smtClean="0"/>
              <a:t>21/06/23</a:t>
            </a:fld>
            <a:endParaRPr lang="it-IT"/>
          </a:p>
        </p:txBody>
      </p:sp>
      <p:sp>
        <p:nvSpPr>
          <p:cNvPr id="7" name="Segnaposto numero diapositiva 6">
            <a:extLst>
              <a:ext uri="{FF2B5EF4-FFF2-40B4-BE49-F238E27FC236}">
                <a16:creationId xmlns:a16="http://schemas.microsoft.com/office/drawing/2014/main" id="{B3E5C794-09B0-F15B-55C4-494BD44AD691}"/>
              </a:ext>
            </a:extLst>
          </p:cNvPr>
          <p:cNvSpPr>
            <a:spLocks noGrp="1"/>
          </p:cNvSpPr>
          <p:nvPr>
            <p:ph type="sldNum" sz="quarter" idx="12"/>
          </p:nvPr>
        </p:nvSpPr>
        <p:spPr/>
        <p:txBody>
          <a:bodyPr/>
          <a:lstStyle/>
          <a:p>
            <a:fld id="{2D461169-DEB1-6E45-A2CA-B6D74FF9440F}" type="slidenum">
              <a:rPr lang="it-IT" smtClean="0"/>
              <a:t>47</a:t>
            </a:fld>
            <a:endParaRPr lang="it-IT"/>
          </a:p>
        </p:txBody>
      </p:sp>
    </p:spTree>
    <p:extLst>
      <p:ext uri="{BB962C8B-B14F-4D97-AF65-F5344CB8AC3E}">
        <p14:creationId xmlns:p14="http://schemas.microsoft.com/office/powerpoint/2010/main" val="3096732014"/>
      </p:ext>
    </p:extLst>
  </p:cSld>
  <p:clrMapOvr>
    <a:masterClrMapping/>
  </p:clrMapOvr>
  <p:transition spd="slow">
    <p:push di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Art. 213 CCP Arbitrato</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lnSpcReduction="10000"/>
          </a:bodyPr>
          <a:lstStyle/>
          <a:p>
            <a:pPr marL="0" indent="0" algn="just">
              <a:buNone/>
            </a:pPr>
            <a:r>
              <a:rPr lang="it-IT" sz="1900" b="1" dirty="0">
                <a:solidFill>
                  <a:schemeClr val="accent1"/>
                </a:solidFill>
              </a:rPr>
              <a:t>Trasmissione atti</a:t>
            </a:r>
          </a:p>
          <a:p>
            <a:pPr algn="just">
              <a:buFont typeface="Wingdings" pitchFamily="2" charset="2"/>
              <a:buChar char="§"/>
            </a:pPr>
            <a:r>
              <a:rPr lang="it-IT" sz="1900" b="0" i="0" u="none" strike="noStrike" dirty="0">
                <a:effectLst/>
              </a:rPr>
              <a:t>la nomina del collegio, la domanda, l'atto di resistenza e le eventuali controdeduzioni e le designazioni sono trasmessi alla Camera arbitrale. </a:t>
            </a:r>
            <a:endParaRPr lang="it-IT" sz="1900" dirty="0"/>
          </a:p>
          <a:p>
            <a:pPr marL="0" indent="0" algn="just">
              <a:buNone/>
            </a:pPr>
            <a:r>
              <a:rPr lang="it-IT" sz="1900" b="1" dirty="0">
                <a:solidFill>
                  <a:schemeClr val="accent1"/>
                </a:solidFill>
              </a:rPr>
              <a:t>Nomina</a:t>
            </a:r>
          </a:p>
          <a:p>
            <a:pPr algn="just">
              <a:buFont typeface="Wingdings" pitchFamily="2" charset="2"/>
              <a:buChar char="§"/>
            </a:pPr>
            <a:r>
              <a:rPr lang="it-IT" sz="1900" b="0" i="0" u="none" strike="noStrike" dirty="0">
                <a:effectLst/>
              </a:rPr>
              <a:t>la Camera nomina il presidente e comunica la misura del corrispettivo e le modalità del deposito in acconto. </a:t>
            </a:r>
          </a:p>
          <a:p>
            <a:pPr marL="0" indent="0" algn="just">
              <a:buNone/>
            </a:pPr>
            <a:r>
              <a:rPr lang="it-IT" sz="1900" b="1" dirty="0">
                <a:solidFill>
                  <a:schemeClr val="accent1"/>
                </a:solidFill>
              </a:rPr>
              <a:t>Sede</a:t>
            </a:r>
          </a:p>
          <a:p>
            <a:pPr algn="just">
              <a:buFont typeface="Wingdings" pitchFamily="2" charset="2"/>
              <a:buChar char="§"/>
            </a:pPr>
            <a:r>
              <a:rPr lang="it-IT" sz="1900" b="0" i="0" u="none" strike="noStrike" dirty="0">
                <a:effectLst/>
              </a:rPr>
              <a:t>la sede è concordata dalla parti e in mancanza questa è la sede della Camera.</a:t>
            </a:r>
          </a:p>
          <a:p>
            <a:pPr marL="0" indent="0" algn="just">
              <a:buNone/>
            </a:pPr>
            <a:r>
              <a:rPr lang="it-IT" sz="1900" b="1" dirty="0">
                <a:solidFill>
                  <a:schemeClr val="accent1"/>
                </a:solidFill>
              </a:rPr>
              <a:t>Mezzi di prova</a:t>
            </a:r>
          </a:p>
          <a:p>
            <a:pPr algn="just">
              <a:buFont typeface="Wingdings" pitchFamily="2" charset="2"/>
              <a:buChar char="§"/>
            </a:pPr>
            <a:r>
              <a:rPr lang="it-IT" sz="1900" dirty="0"/>
              <a:t>rinvio al codice di procedura civile per i mezzi di prova. Solo il deferimento del giuramento (in ogni sua forma è escluso)</a:t>
            </a:r>
            <a:endParaRPr lang="it-IT" sz="1900" b="0" i="0" u="none" strike="noStrike" dirty="0">
              <a:effectLst/>
            </a:endParaRPr>
          </a:p>
          <a:p>
            <a:pPr marL="0" indent="0" algn="l">
              <a:buNone/>
            </a:pPr>
            <a:endParaRPr lang="it-IT" b="0" i="0" u="none" strike="noStrike" dirty="0">
              <a:solidFill>
                <a:srgbClr val="333333"/>
              </a:solidFill>
              <a:effectLst/>
              <a:latin typeface="Titillium Web" pitchFamily="2" charset="77"/>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lnSpcReduction="10000"/>
          </a:bodyPr>
          <a:lstStyle/>
          <a:p>
            <a:pPr marL="0" indent="0" algn="just">
              <a:buNone/>
            </a:pPr>
            <a:r>
              <a:rPr lang="it-IT" sz="1800" b="1" dirty="0">
                <a:solidFill>
                  <a:schemeClr val="accent1"/>
                </a:solidFill>
              </a:rPr>
              <a:t>Termini </a:t>
            </a:r>
            <a:endParaRPr lang="it-IT" sz="1800" b="1" i="0" u="none" strike="noStrike" dirty="0">
              <a:solidFill>
                <a:schemeClr val="accent1"/>
              </a:solidFill>
              <a:effectLst/>
            </a:endParaRPr>
          </a:p>
          <a:p>
            <a:pPr algn="just">
              <a:buFont typeface="Wingdings" pitchFamily="2" charset="2"/>
              <a:buChar char="§"/>
            </a:pPr>
            <a:r>
              <a:rPr lang="it-IT" sz="1800" dirty="0"/>
              <a:t>i</a:t>
            </a:r>
            <a:r>
              <a:rPr lang="it-IT" sz="1800" b="0" i="0" u="none" strike="noStrike" dirty="0">
                <a:effectLst/>
              </a:rPr>
              <a:t> termini fissati dagli arbitri per l’istruttoria sono considerati perentori solo se vi sia una previsione in tal senso nella convenzione di arbitrato o in un atto scritto separato o nel regolamento processuale che gli arbitri stessi si siano dati</a:t>
            </a:r>
          </a:p>
          <a:p>
            <a:pPr marL="0" indent="0" algn="just">
              <a:buNone/>
            </a:pPr>
            <a:r>
              <a:rPr lang="it-IT" sz="1800" dirty="0">
                <a:solidFill>
                  <a:schemeClr val="accent1"/>
                </a:solidFill>
              </a:rPr>
              <a:t>Il lodo</a:t>
            </a:r>
            <a:endParaRPr lang="it-IT" sz="1800" b="0" i="0" u="none" strike="noStrike" dirty="0">
              <a:solidFill>
                <a:schemeClr val="accent1"/>
              </a:solidFill>
              <a:effectLst/>
            </a:endParaRPr>
          </a:p>
          <a:p>
            <a:pPr algn="just">
              <a:buFont typeface="Wingdings" pitchFamily="2" charset="2"/>
              <a:buChar char="§"/>
            </a:pPr>
            <a:r>
              <a:rPr lang="it-IT" sz="1800" b="0" i="0" u="none" strike="noStrike" dirty="0">
                <a:effectLst/>
              </a:rPr>
              <a:t>si ha per pronunciato con l’ultima sottoscrizione e diviene efficace con il deposito presso la Camera arbitrale. Nei successivi 15 gg. è corrisposta, a cura degli arbitri e a carico delle parti, una somma pari all'uno per mille del valore della relativa controversia. Detto importo è direttamente versato all'ANAC. Il lodo infine viene depositato presso il Tribunale competente ai fini della sua piena efficacia ex art. 825 </a:t>
            </a:r>
          </a:p>
        </p:txBody>
      </p:sp>
      <p:sp>
        <p:nvSpPr>
          <p:cNvPr id="2" name="Segnaposto piè di pagina 1">
            <a:extLst>
              <a:ext uri="{FF2B5EF4-FFF2-40B4-BE49-F238E27FC236}">
                <a16:creationId xmlns:a16="http://schemas.microsoft.com/office/drawing/2014/main" id="{593CB17D-A484-1749-2D0A-04382E35553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B8220AB-5CC1-8E1B-4050-CA614614D2E8}"/>
              </a:ext>
            </a:extLst>
          </p:cNvPr>
          <p:cNvSpPr>
            <a:spLocks noGrp="1"/>
          </p:cNvSpPr>
          <p:nvPr>
            <p:ph type="dt" sz="half" idx="10"/>
          </p:nvPr>
        </p:nvSpPr>
        <p:spPr/>
        <p:txBody>
          <a:bodyPr/>
          <a:lstStyle/>
          <a:p>
            <a:fld id="{05F7B883-E513-4144-8B9D-E5EF4DA03935}" type="datetime1">
              <a:rPr lang="it-IT" smtClean="0"/>
              <a:t>21/06/23</a:t>
            </a:fld>
            <a:endParaRPr lang="it-IT"/>
          </a:p>
        </p:txBody>
      </p:sp>
      <p:sp>
        <p:nvSpPr>
          <p:cNvPr id="7" name="Segnaposto numero diapositiva 6">
            <a:extLst>
              <a:ext uri="{FF2B5EF4-FFF2-40B4-BE49-F238E27FC236}">
                <a16:creationId xmlns:a16="http://schemas.microsoft.com/office/drawing/2014/main" id="{0A044F96-5824-5731-5EB2-5366E0F49C74}"/>
              </a:ext>
            </a:extLst>
          </p:cNvPr>
          <p:cNvSpPr>
            <a:spLocks noGrp="1"/>
          </p:cNvSpPr>
          <p:nvPr>
            <p:ph type="sldNum" sz="quarter" idx="12"/>
          </p:nvPr>
        </p:nvSpPr>
        <p:spPr/>
        <p:txBody>
          <a:bodyPr/>
          <a:lstStyle/>
          <a:p>
            <a:fld id="{2D461169-DEB1-6E45-A2CA-B6D74FF9440F}" type="slidenum">
              <a:rPr lang="it-IT" smtClean="0"/>
              <a:t>48</a:t>
            </a:fld>
            <a:endParaRPr lang="it-IT"/>
          </a:p>
        </p:txBody>
      </p:sp>
    </p:spTree>
    <p:extLst>
      <p:ext uri="{BB962C8B-B14F-4D97-AF65-F5344CB8AC3E}">
        <p14:creationId xmlns:p14="http://schemas.microsoft.com/office/powerpoint/2010/main" val="1012445946"/>
      </p:ext>
    </p:extLst>
  </p:cSld>
  <p:clrMapOvr>
    <a:masterClrMapping/>
  </p:clrMapOvr>
  <p:transition spd="slow">
    <p:push di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Art. 213 CCP Arbitrato</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rPr>
              <a:t>Impugnazione</a:t>
            </a:r>
          </a:p>
          <a:p>
            <a:pPr algn="just">
              <a:buFont typeface="Wingdings" pitchFamily="2" charset="2"/>
              <a:buChar char="§"/>
            </a:pPr>
            <a:r>
              <a:rPr lang="it-IT" sz="1800" dirty="0"/>
              <a:t>i</a:t>
            </a:r>
            <a:r>
              <a:rPr lang="it-IT" sz="1800" b="0" i="0" u="none" strike="noStrike" dirty="0">
                <a:effectLst/>
              </a:rPr>
              <a:t>l lodo è impugnabile, oltre che per motivi di nullità, </a:t>
            </a:r>
            <a:r>
              <a:rPr lang="it-IT" sz="1800" b="1" i="0" u="none" strike="noStrike" dirty="0">
                <a:effectLst/>
              </a:rPr>
              <a:t>anche per violazione delle regole di diritto relative al merito della controversia.</a:t>
            </a:r>
            <a:r>
              <a:rPr lang="it-IT" sz="1800" b="0" i="0" u="none" strike="noStrike" dirty="0">
                <a:effectLst/>
              </a:rPr>
              <a:t> L'impugnazione è proposta nel termine di novanta giorni dalla notificazione del lodo e non è più proponibile dopo il decorso di centottanta giorni dalla data del deposito del lodo presso la Camera arbitrale.</a:t>
            </a:r>
          </a:p>
          <a:p>
            <a:pPr algn="just">
              <a:buFont typeface="Wingdings" pitchFamily="2" charset="2"/>
              <a:buChar char="§"/>
            </a:pPr>
            <a:r>
              <a:rPr lang="it-IT" sz="1800" dirty="0"/>
              <a:t>normalmente il lodo (artt. 827 e ss.) è impugnabile solo per nullità e lo è anche per violazione delle regole di diritto soltanto se le parti lo abbiano previsto nel compromesso o nella clausola compromissoria.  </a:t>
            </a:r>
            <a:endParaRPr lang="it-IT" sz="1800" dirty="0">
              <a:effectLst/>
              <a:ea typeface="Times New Roman" panose="02020603050405020304" pitchFamily="18" charset="0"/>
            </a:endParaRPr>
          </a:p>
          <a:p>
            <a:pPr algn="just">
              <a:buFont typeface="Wingdings" pitchFamily="2" charset="2"/>
              <a:buChar char="§"/>
            </a:pPr>
            <a:r>
              <a:rPr lang="it-IT" sz="1800" dirty="0">
                <a:ea typeface="Times New Roman" panose="02020603050405020304" pitchFamily="18" charset="0"/>
              </a:rPr>
              <a:t>l</a:t>
            </a:r>
            <a:r>
              <a:rPr lang="it-IT" sz="1800" dirty="0">
                <a:effectLst/>
                <a:ea typeface="Times New Roman" panose="02020603050405020304" pitchFamily="18" charset="0"/>
              </a:rPr>
              <a:t>’art. 213 CPA invece consente espressamente un’ampia impugnabilità del lodo, tanto per motivi di nullità, quanto per violazione delle regole di diritto, relative al merito della controversia</a:t>
            </a:r>
          </a:p>
          <a:p>
            <a:pPr marL="0" indent="0" algn="just">
              <a:buNone/>
            </a:pP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r>
              <a:rPr lang="it-IT" sz="1800" b="1" dirty="0">
                <a:solidFill>
                  <a:schemeClr val="accent1"/>
                </a:solidFill>
              </a:rPr>
              <a:t>Competenza </a:t>
            </a:r>
          </a:p>
          <a:p>
            <a:pPr algn="just">
              <a:buFont typeface="Wingdings" pitchFamily="2" charset="2"/>
              <a:buChar char="§"/>
            </a:pPr>
            <a:r>
              <a:rPr lang="it-IT" sz="1800" dirty="0"/>
              <a:t>Corte di Appello</a:t>
            </a:r>
          </a:p>
          <a:p>
            <a:pPr marL="0" indent="0" algn="just">
              <a:buNone/>
            </a:pPr>
            <a:r>
              <a:rPr lang="it-IT" sz="1800" b="1" dirty="0">
                <a:solidFill>
                  <a:schemeClr val="accent1"/>
                </a:solidFill>
              </a:rPr>
              <a:t>Procedimento</a:t>
            </a:r>
          </a:p>
          <a:p>
            <a:pPr algn="just">
              <a:buFont typeface="Wingdings" pitchFamily="2" charset="2"/>
              <a:buChar char="§"/>
            </a:pPr>
            <a:r>
              <a:rPr lang="it-IT" sz="1800" dirty="0"/>
              <a:t>il lodo può essere sospeso se ricorrono i presupposti dell’art. 351 c.p.c. Q</a:t>
            </a:r>
            <a:r>
              <a:rPr lang="it-IT" sz="1800" b="0" i="0" u="none" strike="noStrike" dirty="0">
                <a:effectLst/>
              </a:rPr>
              <a:t>uando il Giudice sospende l'efficacia, nella stessa udienza verifica se il giudizio è in condizione di essere definito con discussione orale (281 sexies c.p.c.)</a:t>
            </a:r>
          </a:p>
          <a:p>
            <a:pPr algn="just">
              <a:buFont typeface="Wingdings" pitchFamily="2" charset="2"/>
              <a:buChar char="§"/>
            </a:pPr>
            <a:r>
              <a:rPr lang="it-IT" sz="1800" b="0" i="0" u="none" strike="noStrike" dirty="0">
                <a:effectLst/>
              </a:rPr>
              <a:t>se ritiene indispensabili incombenti istruttori, il Giudice provvede su di essi con la stessa ordinanza di sospensione e ne ordina l'assunzione in una udienza successiva di non oltre novanta giorni</a:t>
            </a:r>
            <a:endParaRPr lang="it-IT" sz="1800" dirty="0"/>
          </a:p>
          <a:p>
            <a:pPr marL="0" indent="0" algn="just">
              <a:buNone/>
            </a:pPr>
            <a:endParaRPr lang="it-IT" sz="1800" dirty="0">
              <a:effectLst/>
              <a:latin typeface="Times New Roman" panose="02020603050405020304" pitchFamily="18" charset="0"/>
              <a:ea typeface="Times New Roman" panose="02020603050405020304" pitchFamily="18" charset="0"/>
            </a:endParaRPr>
          </a:p>
        </p:txBody>
      </p:sp>
      <p:sp>
        <p:nvSpPr>
          <p:cNvPr id="2" name="Segnaposto piè di pagina 1">
            <a:extLst>
              <a:ext uri="{FF2B5EF4-FFF2-40B4-BE49-F238E27FC236}">
                <a16:creationId xmlns:a16="http://schemas.microsoft.com/office/drawing/2014/main" id="{1BB7DE7A-AE63-49F2-30E1-30E54EBE1AE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E75CEF10-4645-D032-E559-2D84DA023B05}"/>
              </a:ext>
            </a:extLst>
          </p:cNvPr>
          <p:cNvSpPr>
            <a:spLocks noGrp="1"/>
          </p:cNvSpPr>
          <p:nvPr>
            <p:ph type="dt" sz="half" idx="10"/>
          </p:nvPr>
        </p:nvSpPr>
        <p:spPr/>
        <p:txBody>
          <a:bodyPr/>
          <a:lstStyle/>
          <a:p>
            <a:fld id="{4015E968-A9A8-D341-A748-8FA17AFECA19}" type="datetime1">
              <a:rPr lang="it-IT" smtClean="0"/>
              <a:t>21/06/23</a:t>
            </a:fld>
            <a:endParaRPr lang="it-IT"/>
          </a:p>
        </p:txBody>
      </p:sp>
      <p:sp>
        <p:nvSpPr>
          <p:cNvPr id="7" name="Segnaposto numero diapositiva 6">
            <a:extLst>
              <a:ext uri="{FF2B5EF4-FFF2-40B4-BE49-F238E27FC236}">
                <a16:creationId xmlns:a16="http://schemas.microsoft.com/office/drawing/2014/main" id="{8E2C73E0-561F-AAA3-956B-6D14B04E3F17}"/>
              </a:ext>
            </a:extLst>
          </p:cNvPr>
          <p:cNvSpPr>
            <a:spLocks noGrp="1"/>
          </p:cNvSpPr>
          <p:nvPr>
            <p:ph type="sldNum" sz="quarter" idx="12"/>
          </p:nvPr>
        </p:nvSpPr>
        <p:spPr/>
        <p:txBody>
          <a:bodyPr/>
          <a:lstStyle/>
          <a:p>
            <a:fld id="{2D461169-DEB1-6E45-A2CA-B6D74FF9440F}" type="slidenum">
              <a:rPr lang="it-IT" smtClean="0"/>
              <a:t>49</a:t>
            </a:fld>
            <a:endParaRPr lang="it-IT"/>
          </a:p>
        </p:txBody>
      </p:sp>
    </p:spTree>
    <p:extLst>
      <p:ext uri="{BB962C8B-B14F-4D97-AF65-F5344CB8AC3E}">
        <p14:creationId xmlns:p14="http://schemas.microsoft.com/office/powerpoint/2010/main" val="172139171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Rimedi alternativi alla giurisdizione</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effectLst/>
              </a:rPr>
              <a:t>Definizione</a:t>
            </a:r>
            <a:endParaRPr lang="it-IT" sz="1800" dirty="0"/>
          </a:p>
          <a:p>
            <a:pPr algn="just">
              <a:buFont typeface="Wingdings" pitchFamily="2" charset="2"/>
              <a:buChar char="§"/>
            </a:pPr>
            <a:r>
              <a:rPr lang="it-IT" sz="1800" dirty="0"/>
              <a:t>s</a:t>
            </a:r>
            <a:r>
              <a:rPr lang="it-IT" sz="1800" dirty="0">
                <a:effectLst/>
              </a:rPr>
              <a:t>ono strumenti di </a:t>
            </a:r>
            <a:r>
              <a:rPr lang="it-IT" sz="1800" b="1" i="1" dirty="0">
                <a:solidFill>
                  <a:schemeClr val="accent1"/>
                </a:solidFill>
                <a:effectLst/>
              </a:rPr>
              <a:t>“giustizia alternativa”</a:t>
            </a:r>
            <a:r>
              <a:rPr lang="it-IT" sz="1800" b="1" dirty="0">
                <a:solidFill>
                  <a:schemeClr val="accent1"/>
                </a:solidFill>
                <a:effectLst/>
              </a:rPr>
              <a:t> </a:t>
            </a:r>
            <a:r>
              <a:rPr lang="it-IT" sz="1800" dirty="0">
                <a:effectLst/>
              </a:rPr>
              <a:t>per la risoluzione di conflitti attraverso un </a:t>
            </a:r>
            <a:r>
              <a:rPr lang="it-IT" sz="1800" dirty="0">
                <a:solidFill>
                  <a:schemeClr val="accent1"/>
                </a:solidFill>
                <a:effectLst/>
              </a:rPr>
              <a:t>approccio consensuale</a:t>
            </a:r>
            <a:r>
              <a:rPr lang="it-IT" sz="1800" dirty="0">
                <a:effectLst/>
              </a:rPr>
              <a:t> che permetta l'emergere delle rispettive posizioni, </a:t>
            </a:r>
            <a:r>
              <a:rPr lang="it-IT" sz="1800" dirty="0"/>
              <a:t>avvicini</a:t>
            </a:r>
            <a:r>
              <a:rPr lang="it-IT" sz="1800" dirty="0">
                <a:effectLst/>
              </a:rPr>
              <a:t> le parti in conflitto e consenta una </a:t>
            </a:r>
            <a:r>
              <a:rPr lang="it-IT" sz="1800" dirty="0">
                <a:solidFill>
                  <a:schemeClr val="accent1"/>
                </a:solidFill>
                <a:effectLst/>
              </a:rPr>
              <a:t>soluzione condivisa</a:t>
            </a:r>
            <a:r>
              <a:rPr lang="it-IT" sz="1800" dirty="0"/>
              <a:t>;</a:t>
            </a:r>
          </a:p>
          <a:p>
            <a:pPr algn="just">
              <a:buFont typeface="Wingdings" pitchFamily="2" charset="2"/>
              <a:buChar char="§"/>
            </a:pPr>
            <a:r>
              <a:rPr lang="it-IT" sz="1800" dirty="0"/>
              <a:t>sono strumenti </a:t>
            </a:r>
            <a:r>
              <a:rPr lang="it-IT" sz="1800" dirty="0">
                <a:effectLst/>
              </a:rPr>
              <a:t>che, oltre a porre fine alla controversia, possono evitare che quest'ultima possa ripresentarsi in futuro. </a:t>
            </a:r>
          </a:p>
          <a:p>
            <a:pPr marL="0" indent="0" algn="just">
              <a:buNone/>
            </a:pPr>
            <a:endParaRPr lang="it-IT" sz="1800" dirty="0"/>
          </a:p>
          <a:p>
            <a:pPr marL="0" indent="0" algn="just">
              <a:buNone/>
            </a:pPr>
            <a:r>
              <a:rPr lang="it-IT" sz="1800" b="1" dirty="0">
                <a:solidFill>
                  <a:schemeClr val="accent1"/>
                </a:solidFill>
              </a:rPr>
              <a:t>Riflessione</a:t>
            </a:r>
          </a:p>
          <a:p>
            <a:pPr marL="0" indent="0" algn="just">
              <a:buNone/>
            </a:pPr>
            <a:r>
              <a:rPr lang="it-IT" sz="1800" dirty="0"/>
              <a:t>L’esempio del processo civile circa la mediazione in ogni sua declinazione ex </a:t>
            </a:r>
            <a:r>
              <a:rPr lang="it-IT" sz="1800" b="1" dirty="0"/>
              <a:t>D.Lgs. n. 28/2010 </a:t>
            </a:r>
            <a:r>
              <a:rPr lang="it-IT" sz="1800" dirty="0"/>
              <a:t>pare in contrasto con </a:t>
            </a:r>
            <a:r>
              <a:rPr lang="it-IT" sz="1800" b="1" dirty="0">
                <a:solidFill>
                  <a:schemeClr val="accent1"/>
                </a:solidFill>
              </a:rPr>
              <a:t>i tempi certi ed accelerati </a:t>
            </a:r>
            <a:r>
              <a:rPr lang="it-IT" sz="1800" dirty="0"/>
              <a:t>delle procedure per gli affidamenti e per il </a:t>
            </a:r>
            <a:r>
              <a:rPr lang="it-IT" sz="1800" b="1" dirty="0">
                <a:solidFill>
                  <a:schemeClr val="accent1"/>
                </a:solidFill>
              </a:rPr>
              <a:t>rito super abbreviato </a:t>
            </a:r>
            <a:r>
              <a:rPr lang="it-IT" sz="1800" dirty="0">
                <a:solidFill>
                  <a:schemeClr val="accent1"/>
                </a:solidFill>
              </a:rPr>
              <a:t>di cui all’art. 120 CPA</a:t>
            </a:r>
          </a:p>
          <a:p>
            <a:pPr marL="0" indent="0" algn="just">
              <a:buNone/>
            </a:pPr>
            <a:endParaRPr lang="it-IT" sz="2000" dirty="0">
              <a:effectLst/>
            </a:endParaRPr>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kern="100" dirty="0">
                <a:solidFill>
                  <a:srgbClr val="FF0000"/>
                </a:solidFill>
                <a:ea typeface="Calibri" panose="020F0502020204030204" pitchFamily="34" charset="0"/>
                <a:cs typeface="Times New Roman" panose="02020603050405020304" pitchFamily="18" charset="0"/>
              </a:rPr>
              <a:t>Focus</a:t>
            </a:r>
            <a:endParaRPr lang="it-IT" sz="1800" b="1" dirty="0">
              <a:solidFill>
                <a:srgbClr val="FF0000"/>
              </a:solidFill>
              <a:ea typeface="Times New Roman" panose="02020603050405020304" pitchFamily="18" charset="0"/>
            </a:endParaRPr>
          </a:p>
          <a:p>
            <a:pPr marL="0" indent="0" algn="just">
              <a:buNone/>
            </a:pPr>
            <a:r>
              <a:rPr lang="it-IT" sz="1800" dirty="0">
                <a:effectLst/>
                <a:ea typeface="Times New Roman" panose="02020603050405020304" pitchFamily="18" charset="0"/>
              </a:rPr>
              <a:t>I rimedi alternativi sono compatibili con la </a:t>
            </a:r>
            <a:r>
              <a:rPr lang="it-IT" sz="1800" b="1" dirty="0">
                <a:solidFill>
                  <a:srgbClr val="FF0000"/>
                </a:solidFill>
                <a:effectLst/>
                <a:ea typeface="Times New Roman" panose="02020603050405020304" pitchFamily="18" charset="0"/>
              </a:rPr>
              <a:t>«fase esecutiva»</a:t>
            </a:r>
            <a:r>
              <a:rPr lang="it-IT" sz="1800" dirty="0">
                <a:effectLst/>
                <a:ea typeface="Times New Roman" panose="02020603050405020304" pitchFamily="18" charset="0"/>
              </a:rPr>
              <a:t>, ma dubbi di compatibilità ed opportunità sorgono per la </a:t>
            </a:r>
            <a:r>
              <a:rPr lang="it-IT" sz="1800" dirty="0">
                <a:solidFill>
                  <a:srgbClr val="FF0000"/>
                </a:solidFill>
                <a:effectLst/>
                <a:ea typeface="Times New Roman" panose="02020603050405020304" pitchFamily="18" charset="0"/>
              </a:rPr>
              <a:t>«fase amministrativa»</a:t>
            </a:r>
            <a:r>
              <a:rPr lang="it-IT" sz="1800" dirty="0">
                <a:effectLst/>
                <a:ea typeface="Times New Roman" panose="02020603050405020304" pitchFamily="18" charset="0"/>
              </a:rPr>
              <a:t>.</a:t>
            </a:r>
          </a:p>
          <a:p>
            <a:pPr marL="0" indent="0" algn="just">
              <a:buNone/>
            </a:pPr>
            <a:r>
              <a:rPr lang="it-IT" sz="1800" dirty="0">
                <a:effectLst/>
                <a:ea typeface="Times New Roman" panose="02020603050405020304" pitchFamily="18" charset="0"/>
              </a:rPr>
              <a:t>In ordine alla </a:t>
            </a:r>
            <a:r>
              <a:rPr lang="it-IT" sz="1800" b="1" dirty="0">
                <a:solidFill>
                  <a:srgbClr val="FF0000"/>
                </a:solidFill>
                <a:effectLst/>
                <a:ea typeface="Times New Roman" panose="02020603050405020304" pitchFamily="18" charset="0"/>
              </a:rPr>
              <a:t>compatibilità</a:t>
            </a:r>
            <a:r>
              <a:rPr lang="it-IT" sz="1800" dirty="0">
                <a:solidFill>
                  <a:srgbClr val="FF0000"/>
                </a:solidFill>
                <a:effectLst/>
                <a:ea typeface="Times New Roman" panose="02020603050405020304" pitchFamily="18" charset="0"/>
              </a:rPr>
              <a:t> </a:t>
            </a:r>
            <a:r>
              <a:rPr lang="it-IT" sz="1800" dirty="0">
                <a:effectLst/>
                <a:ea typeface="Times New Roman" panose="02020603050405020304" pitchFamily="18" charset="0"/>
              </a:rPr>
              <a:t>si richiama l’art. 11 (accordi integrativi o sostitutivi di provvedimento) della L. n. 241/1990.</a:t>
            </a:r>
          </a:p>
          <a:p>
            <a:pPr marL="0" indent="0" algn="just">
              <a:buNone/>
            </a:pPr>
            <a:r>
              <a:rPr lang="it-IT" sz="1800" dirty="0">
                <a:effectLst/>
                <a:ea typeface="Times New Roman" panose="02020603050405020304" pitchFamily="18" charset="0"/>
              </a:rPr>
              <a:t>I principi processuali che inducono a postulare l’</a:t>
            </a:r>
            <a:r>
              <a:rPr lang="it-IT" sz="1800" b="1" dirty="0">
                <a:solidFill>
                  <a:srgbClr val="FF0000"/>
                </a:solidFill>
                <a:effectLst/>
                <a:ea typeface="Times New Roman" panose="02020603050405020304" pitchFamily="18" charset="0"/>
              </a:rPr>
              <a:t>opportunità</a:t>
            </a:r>
            <a:r>
              <a:rPr lang="it-IT" sz="1800" dirty="0">
                <a:effectLst/>
                <a:ea typeface="Times New Roman" panose="02020603050405020304" pitchFamily="18" charset="0"/>
              </a:rPr>
              <a:t> di rimedi alternativi anche nella </a:t>
            </a:r>
            <a:r>
              <a:rPr lang="it-IT" sz="1800" b="1" dirty="0">
                <a:solidFill>
                  <a:srgbClr val="FF0000"/>
                </a:solidFill>
                <a:effectLst/>
                <a:ea typeface="Times New Roman" panose="02020603050405020304" pitchFamily="18" charset="0"/>
              </a:rPr>
              <a:t>«fase amministrativa» </a:t>
            </a:r>
            <a:r>
              <a:rPr lang="it-IT" sz="1800" dirty="0">
                <a:effectLst/>
                <a:ea typeface="Times New Roman" panose="02020603050405020304" pitchFamily="18" charset="0"/>
              </a:rPr>
              <a:t>sono:</a:t>
            </a:r>
            <a:endParaRPr lang="it-IT" sz="1800" dirty="0">
              <a:solidFill>
                <a:srgbClr val="474747"/>
              </a:solidFill>
            </a:endParaRPr>
          </a:p>
          <a:p>
            <a:pPr algn="just">
              <a:buFont typeface="Wingdings" pitchFamily="2" charset="2"/>
              <a:buChar char="§"/>
            </a:pPr>
            <a:r>
              <a:rPr lang="it-IT" sz="1800" dirty="0">
                <a:solidFill>
                  <a:srgbClr val="474747"/>
                </a:solidFill>
              </a:rPr>
              <a:t>l</a:t>
            </a:r>
            <a:r>
              <a:rPr lang="it-IT" sz="1800" b="0" i="0" u="none" strike="noStrike" dirty="0">
                <a:solidFill>
                  <a:srgbClr val="474747"/>
                </a:solidFill>
                <a:effectLst/>
              </a:rPr>
              <a:t>a giurisdizione amministrativa assicura una </a:t>
            </a:r>
            <a:r>
              <a:rPr lang="it-IT" sz="1800" b="1" i="0" u="none" strike="noStrike" dirty="0">
                <a:solidFill>
                  <a:srgbClr val="FF0000"/>
                </a:solidFill>
                <a:effectLst/>
              </a:rPr>
              <a:t>tutela piena ed effettiva </a:t>
            </a:r>
            <a:r>
              <a:rPr lang="it-IT" sz="1800" b="0" i="0" u="none" strike="noStrike" dirty="0">
                <a:solidFill>
                  <a:srgbClr val="474747"/>
                </a:solidFill>
                <a:effectLst/>
              </a:rPr>
              <a:t>secondo i principi della Costituzione e del diritto europeo (Art. 1 CPA)</a:t>
            </a:r>
          </a:p>
          <a:p>
            <a:pPr algn="just">
              <a:buFont typeface="Wingdings" pitchFamily="2" charset="2"/>
              <a:buChar char="§"/>
            </a:pPr>
            <a:r>
              <a:rPr lang="it-IT" sz="1800" b="0" i="0" u="none" strike="noStrike" dirty="0">
                <a:solidFill>
                  <a:srgbClr val="474747"/>
                </a:solidFill>
                <a:effectLst/>
              </a:rPr>
              <a:t>il giudice amministrativo e le parti cooperano per la realizzazione della </a:t>
            </a:r>
            <a:r>
              <a:rPr lang="it-IT" sz="1800" b="1" i="0" u="none" strike="noStrike" dirty="0">
                <a:solidFill>
                  <a:srgbClr val="FF0000"/>
                </a:solidFill>
                <a:effectLst/>
              </a:rPr>
              <a:t>ragionevole durata del processo </a:t>
            </a:r>
            <a:r>
              <a:rPr lang="it-IT" sz="1800" b="0" i="0" u="none" strike="noStrike" dirty="0">
                <a:solidFill>
                  <a:srgbClr val="474747"/>
                </a:solidFill>
                <a:effectLst/>
              </a:rPr>
              <a:t>(Art. 2 CPA)</a:t>
            </a:r>
          </a:p>
          <a:p>
            <a:pPr algn="just">
              <a:buFont typeface="Wingdings" pitchFamily="2" charset="2"/>
              <a:buChar char="§"/>
            </a:pPr>
            <a:endParaRPr lang="it-IT" sz="2000" dirty="0">
              <a:effectLst/>
              <a:ea typeface="Times New Roman" panose="02020603050405020304" pitchFamily="18" charset="0"/>
            </a:endParaRPr>
          </a:p>
          <a:p>
            <a:pPr marL="0" indent="0" algn="just">
              <a:buNone/>
            </a:pP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E5479CF1-1155-8165-44B8-0D8BBFE3F7C0}"/>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F1D75FD7-EC08-8143-DABB-1C4F6B2B0400}"/>
              </a:ext>
            </a:extLst>
          </p:cNvPr>
          <p:cNvSpPr>
            <a:spLocks noGrp="1"/>
          </p:cNvSpPr>
          <p:nvPr>
            <p:ph type="dt" sz="half" idx="10"/>
          </p:nvPr>
        </p:nvSpPr>
        <p:spPr/>
        <p:txBody>
          <a:bodyPr/>
          <a:lstStyle/>
          <a:p>
            <a:fld id="{BA378377-10C3-9A41-8F14-89F3A7615E07}" type="datetime1">
              <a:rPr lang="it-IT" smtClean="0"/>
              <a:t>21/06/23</a:t>
            </a:fld>
            <a:endParaRPr lang="it-IT"/>
          </a:p>
        </p:txBody>
      </p:sp>
      <p:sp>
        <p:nvSpPr>
          <p:cNvPr id="7" name="Segnaposto numero diapositiva 6">
            <a:extLst>
              <a:ext uri="{FF2B5EF4-FFF2-40B4-BE49-F238E27FC236}">
                <a16:creationId xmlns:a16="http://schemas.microsoft.com/office/drawing/2014/main" id="{8B9A27F6-42D2-0CD1-E5BF-4B17FAC40DBC}"/>
              </a:ext>
            </a:extLst>
          </p:cNvPr>
          <p:cNvSpPr>
            <a:spLocks noGrp="1"/>
          </p:cNvSpPr>
          <p:nvPr>
            <p:ph type="sldNum" sz="quarter" idx="12"/>
          </p:nvPr>
        </p:nvSpPr>
        <p:spPr/>
        <p:txBody>
          <a:bodyPr/>
          <a:lstStyle/>
          <a:p>
            <a:fld id="{2D461169-DEB1-6E45-A2CA-B6D74FF9440F}" type="slidenum">
              <a:rPr lang="it-IT" smtClean="0"/>
              <a:t>5</a:t>
            </a:fld>
            <a:endParaRPr lang="it-IT"/>
          </a:p>
        </p:txBody>
      </p:sp>
    </p:spTree>
    <p:extLst>
      <p:ext uri="{BB962C8B-B14F-4D97-AF65-F5344CB8AC3E}">
        <p14:creationId xmlns:p14="http://schemas.microsoft.com/office/powerpoint/2010/main" val="1399736404"/>
      </p:ext>
    </p:extLst>
  </p:cSld>
  <p:clrMapOvr>
    <a:masterClrMapping/>
  </p:clrMapOvr>
  <p:transition spd="slow">
    <p:push di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Art. 214 CCP Camera arbitrale</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chemeClr val="accent1"/>
                </a:solidFill>
              </a:rPr>
              <a:t>La Camera arbitrale </a:t>
            </a:r>
            <a:r>
              <a:rPr lang="it-IT" sz="1800" b="1" i="0" u="none" strike="noStrike" dirty="0">
                <a:solidFill>
                  <a:schemeClr val="accent1"/>
                </a:solidFill>
                <a:effectLst/>
              </a:rPr>
              <a:t>per i contratti pubblici relativi a lavori, servizi, forniture</a:t>
            </a:r>
          </a:p>
          <a:p>
            <a:pPr algn="just">
              <a:buFont typeface="Wingdings" pitchFamily="2" charset="2"/>
              <a:buChar char="§"/>
            </a:pPr>
            <a:r>
              <a:rPr lang="it-IT" sz="1800" dirty="0"/>
              <a:t>è</a:t>
            </a:r>
            <a:r>
              <a:rPr lang="it-IT" sz="1800" b="0" i="0" u="none" strike="noStrike" dirty="0">
                <a:effectLst/>
              </a:rPr>
              <a:t> istituita presso l’ANAC</a:t>
            </a:r>
          </a:p>
          <a:p>
            <a:pPr algn="just">
              <a:buFont typeface="Wingdings" pitchFamily="2" charset="2"/>
              <a:buChar char="§"/>
            </a:pPr>
            <a:r>
              <a:rPr lang="it-IT" sz="1800" b="0" i="0" u="none" strike="noStrike" dirty="0">
                <a:effectLst/>
              </a:rPr>
              <a:t>cura la formazione e la tenuta dell'Albo degli arbitri per i contratti pubblici, redige il relativo codice deontologico e provvede agli adempimenti necessari alla costituzione e al funzionamento del collegio arbitrale.</a:t>
            </a:r>
          </a:p>
          <a:p>
            <a:pPr marL="0" indent="0" algn="just">
              <a:buNone/>
            </a:pPr>
            <a:r>
              <a:rPr lang="it-IT" sz="1800" b="1" i="0" u="none" strike="noStrike" dirty="0">
                <a:solidFill>
                  <a:schemeClr val="accent1"/>
                </a:solidFill>
                <a:effectLst/>
              </a:rPr>
              <a:t>Organi</a:t>
            </a:r>
          </a:p>
          <a:p>
            <a:pPr algn="just">
              <a:buFont typeface="Wingdings" pitchFamily="2" charset="2"/>
              <a:buChar char="§"/>
            </a:pPr>
            <a:r>
              <a:rPr lang="it-IT" sz="1800" b="0" i="0" u="none" strike="noStrike" dirty="0">
                <a:effectLst/>
              </a:rPr>
              <a:t>il Presidente e il consiglio arbitrale.</a:t>
            </a:r>
          </a:p>
          <a:p>
            <a:pPr marL="0" indent="0" algn="just">
              <a:buNone/>
            </a:pPr>
            <a:r>
              <a:rPr lang="it-IT" sz="1800" b="1" i="0" u="none" strike="noStrike" dirty="0">
                <a:solidFill>
                  <a:schemeClr val="accent1"/>
                </a:solidFill>
                <a:effectLst/>
              </a:rPr>
              <a:t>Struttura</a:t>
            </a:r>
          </a:p>
          <a:p>
            <a:pPr algn="just">
              <a:buFont typeface="Wingdings" pitchFamily="2" charset="2"/>
              <a:buChar char="§"/>
            </a:pPr>
            <a:r>
              <a:rPr lang="it-IT" sz="1800" dirty="0"/>
              <a:t>p</a:t>
            </a:r>
            <a:r>
              <a:rPr lang="it-IT" sz="1800" b="0" i="0" u="none" strike="noStrike" dirty="0">
                <a:effectLst/>
              </a:rPr>
              <a:t>er l'espletamento delle sue funzioni la Camera arbitrale si avvale di una struttura di segreteria con personale fornito dall'ANAC</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just">
              <a:buNone/>
            </a:pPr>
            <a:r>
              <a:rPr lang="it-IT" sz="1800" b="1" i="0" u="none" strike="noStrike" dirty="0">
                <a:solidFill>
                  <a:schemeClr val="accent1"/>
                </a:solidFill>
                <a:effectLst/>
              </a:rPr>
              <a:t>Iscrizione all’albo</a:t>
            </a:r>
            <a:endParaRPr lang="it-IT" sz="1800" dirty="0">
              <a:solidFill>
                <a:srgbClr val="333333"/>
              </a:solidFill>
            </a:endParaRPr>
          </a:p>
          <a:p>
            <a:pPr algn="just">
              <a:buFont typeface="Wingdings" pitchFamily="2" charset="2"/>
              <a:buChar char="§"/>
            </a:pPr>
            <a:r>
              <a:rPr lang="it-IT" sz="1800" dirty="0"/>
              <a:t>m</a:t>
            </a:r>
            <a:r>
              <a:rPr lang="it-IT" sz="1800" b="0" i="0" u="none" strike="noStrike" dirty="0">
                <a:effectLst/>
              </a:rPr>
              <a:t>agistrati di tutte le giurisdizioni a riposo</a:t>
            </a:r>
          </a:p>
          <a:p>
            <a:pPr algn="just">
              <a:buFont typeface="Wingdings" pitchFamily="2" charset="2"/>
              <a:buChar char="§"/>
            </a:pPr>
            <a:r>
              <a:rPr lang="it-IT" sz="1800" dirty="0"/>
              <a:t>avvocati </a:t>
            </a:r>
            <a:r>
              <a:rPr lang="it-IT" sz="1800" b="0" i="0" u="none" strike="noStrike" dirty="0">
                <a:effectLst/>
              </a:rPr>
              <a:t>iscritti agli albi ordinari e speciali abilitati al patrocinio davanti alle magistrature superiori con i requisiti  per la nomina a Consigliere di Cassazione</a:t>
            </a:r>
          </a:p>
          <a:p>
            <a:pPr algn="just">
              <a:buFont typeface="Wingdings" pitchFamily="2" charset="2"/>
              <a:buChar char="§"/>
            </a:pPr>
            <a:r>
              <a:rPr lang="it-IT" sz="1800" b="0" i="0" u="none" strike="noStrike" dirty="0">
                <a:effectLst/>
              </a:rPr>
              <a:t>ingegneri e architetti abilitati all'esercizio della professione da almeno dieci anni e iscritti ai relativi albi;</a:t>
            </a:r>
            <a:r>
              <a:rPr lang="it-IT" sz="1800" dirty="0"/>
              <a:t> </a:t>
            </a:r>
          </a:p>
          <a:p>
            <a:pPr algn="just">
              <a:buFont typeface="Wingdings" pitchFamily="2" charset="2"/>
              <a:buChar char="§"/>
            </a:pPr>
            <a:r>
              <a:rPr lang="it-IT" sz="1800" b="0" i="0" u="none" strike="noStrike" dirty="0">
                <a:effectLst/>
              </a:rPr>
              <a:t>professori universitari, anche in quiescenza, nelle materie giuridiche e tecniche e dirigenti delle pubbliche amministrazioni, con provata esperienza nella materia dei contratti pubblici di lavori, servizi e forniture</a:t>
            </a:r>
          </a:p>
          <a:p>
            <a:endParaRPr lang="it-IT" sz="2000" dirty="0"/>
          </a:p>
        </p:txBody>
      </p:sp>
      <p:sp>
        <p:nvSpPr>
          <p:cNvPr id="2" name="Segnaposto piè di pagina 1">
            <a:extLst>
              <a:ext uri="{FF2B5EF4-FFF2-40B4-BE49-F238E27FC236}">
                <a16:creationId xmlns:a16="http://schemas.microsoft.com/office/drawing/2014/main" id="{F0783D7F-12CA-4ED6-024E-8BA4CA3D6144}"/>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87201028-F3EE-C5B4-0E17-DFC3089BE25D}"/>
              </a:ext>
            </a:extLst>
          </p:cNvPr>
          <p:cNvSpPr>
            <a:spLocks noGrp="1"/>
          </p:cNvSpPr>
          <p:nvPr>
            <p:ph type="dt" sz="half" idx="10"/>
          </p:nvPr>
        </p:nvSpPr>
        <p:spPr/>
        <p:txBody>
          <a:bodyPr/>
          <a:lstStyle/>
          <a:p>
            <a:fld id="{E290F471-6D11-EE45-9A6F-62B028EE4070}" type="datetime1">
              <a:rPr lang="it-IT" smtClean="0"/>
              <a:t>21/06/23</a:t>
            </a:fld>
            <a:endParaRPr lang="it-IT"/>
          </a:p>
        </p:txBody>
      </p:sp>
      <p:sp>
        <p:nvSpPr>
          <p:cNvPr id="7" name="Segnaposto numero diapositiva 6">
            <a:extLst>
              <a:ext uri="{FF2B5EF4-FFF2-40B4-BE49-F238E27FC236}">
                <a16:creationId xmlns:a16="http://schemas.microsoft.com/office/drawing/2014/main" id="{037F225D-5C85-4F3F-269B-39EB4D7FDBA3}"/>
              </a:ext>
            </a:extLst>
          </p:cNvPr>
          <p:cNvSpPr>
            <a:spLocks noGrp="1"/>
          </p:cNvSpPr>
          <p:nvPr>
            <p:ph type="sldNum" sz="quarter" idx="12"/>
          </p:nvPr>
        </p:nvSpPr>
        <p:spPr/>
        <p:txBody>
          <a:bodyPr/>
          <a:lstStyle/>
          <a:p>
            <a:fld id="{2D461169-DEB1-6E45-A2CA-B6D74FF9440F}" type="slidenum">
              <a:rPr lang="it-IT" smtClean="0"/>
              <a:t>50</a:t>
            </a:fld>
            <a:endParaRPr lang="it-IT"/>
          </a:p>
        </p:txBody>
      </p:sp>
    </p:spTree>
    <p:extLst>
      <p:ext uri="{BB962C8B-B14F-4D97-AF65-F5344CB8AC3E}">
        <p14:creationId xmlns:p14="http://schemas.microsoft.com/office/powerpoint/2010/main" val="2097996325"/>
      </p:ext>
    </p:extLst>
  </p:cSld>
  <p:clrMapOvr>
    <a:masterClrMapping/>
  </p:clrMapOvr>
  <p:transition spd="slow">
    <p:push di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9512300" cy="557664"/>
          </a:xfrm>
        </p:spPr>
        <p:txBody>
          <a:bodyPr>
            <a:normAutofit fontScale="90000"/>
          </a:bodyPr>
          <a:lstStyle/>
          <a:p>
            <a:br>
              <a:rPr lang="it-IT" sz="3600" dirty="0">
                <a:latin typeface="+mn-lt"/>
              </a:rPr>
            </a:br>
            <a:r>
              <a:rPr lang="it-IT" sz="3100" b="1" dirty="0">
                <a:solidFill>
                  <a:schemeClr val="accent1"/>
                </a:solidFill>
              </a:rPr>
              <a:t>CCT - art. 215 - 219 CCP</a:t>
            </a:r>
            <a:r>
              <a:rPr lang="it-IT" sz="3100" b="1" i="0" u="none" strike="noStrike" dirty="0">
                <a:solidFill>
                  <a:schemeClr val="accent1"/>
                </a:solidFill>
                <a:effectLst/>
              </a:rPr>
              <a:t> Collegio consultivo tecnico </a:t>
            </a:r>
            <a:br>
              <a:rPr lang="it-IT" sz="3600" b="0" i="0" u="none" strike="noStrike" dirty="0">
                <a:solidFill>
                  <a:srgbClr val="333333"/>
                </a:solidFill>
                <a:effectLst/>
              </a:rPr>
            </a:b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dirty="0">
                <a:solidFill>
                  <a:srgbClr val="0070C0"/>
                </a:solidFill>
              </a:rPr>
              <a:t>Art. 215</a:t>
            </a:r>
          </a:p>
          <a:p>
            <a:pPr marL="0" indent="0" algn="just">
              <a:buNone/>
            </a:pPr>
            <a:r>
              <a:rPr lang="it-IT" sz="1800" dirty="0">
                <a:solidFill>
                  <a:srgbClr val="333333"/>
                </a:solidFill>
              </a:rPr>
              <a:t>SA e operatore </a:t>
            </a:r>
            <a:r>
              <a:rPr lang="it-IT" sz="1800" b="1" dirty="0">
                <a:solidFill>
                  <a:srgbClr val="333333"/>
                </a:solidFill>
              </a:rPr>
              <a:t>possono</a:t>
            </a:r>
            <a:r>
              <a:rPr lang="it-IT" sz="1800" b="0" i="0" u="none" strike="noStrike" dirty="0">
                <a:solidFill>
                  <a:srgbClr val="333333"/>
                </a:solidFill>
                <a:effectLst/>
              </a:rPr>
              <a:t> chiederne la costituzione</a:t>
            </a:r>
            <a:endParaRPr lang="it-IT" sz="1800" dirty="0">
              <a:solidFill>
                <a:srgbClr val="333333"/>
              </a:solidFill>
            </a:endParaRPr>
          </a:p>
          <a:p>
            <a:pPr marL="0" indent="0" algn="just">
              <a:buNone/>
            </a:pPr>
            <a:r>
              <a:rPr lang="it-IT" sz="1800" b="0" i="0" u="none" strike="noStrike" dirty="0">
                <a:solidFill>
                  <a:srgbClr val="333333"/>
                </a:solidFill>
                <a:effectLst/>
              </a:rPr>
              <a:t>costituzione è </a:t>
            </a:r>
            <a:r>
              <a:rPr lang="it-IT" sz="1800" b="1" i="0" u="none" strike="noStrike" dirty="0">
                <a:solidFill>
                  <a:srgbClr val="333333"/>
                </a:solidFill>
                <a:effectLst/>
              </a:rPr>
              <a:t>obbligatoria</a:t>
            </a:r>
            <a:r>
              <a:rPr lang="it-IT" sz="1800" b="0" i="0" u="none" strike="noStrike" dirty="0">
                <a:solidFill>
                  <a:srgbClr val="333333"/>
                </a:solidFill>
                <a:effectLst/>
              </a:rPr>
              <a:t> per i lavori sopra soglia (art. 14 CPC) e per servizi e forniture superiori a 1 m.</a:t>
            </a:r>
          </a:p>
          <a:p>
            <a:pPr marL="0" indent="0" algn="just">
              <a:buNone/>
            </a:pPr>
            <a:r>
              <a:rPr lang="it-IT" sz="1800" b="1" dirty="0">
                <a:solidFill>
                  <a:srgbClr val="0070C0"/>
                </a:solidFill>
              </a:rPr>
              <a:t>Compiti</a:t>
            </a:r>
            <a:endParaRPr lang="it-IT" sz="1800" b="1" i="0" u="none" strike="noStrike" dirty="0">
              <a:solidFill>
                <a:srgbClr val="0070C0"/>
              </a:solidFill>
              <a:effectLst/>
            </a:endParaRPr>
          </a:p>
          <a:p>
            <a:pPr algn="just">
              <a:buFont typeface="Wingdings" pitchFamily="2" charset="2"/>
              <a:buChar char="§"/>
            </a:pPr>
            <a:r>
              <a:rPr lang="it-IT" sz="1800" b="0" i="0" u="none" strike="noStrike" dirty="0">
                <a:effectLst/>
              </a:rPr>
              <a:t>esprime pareri o, in assenza di espressa volontà contraria, adotta determinazioni di lodo contrattuale (808-ter cpc), con riguardo sempre alla migliore soluzione per la celere esecuzione a regola d’arte</a:t>
            </a:r>
          </a:p>
          <a:p>
            <a:pPr algn="just">
              <a:buFont typeface="Wingdings" pitchFamily="2" charset="2"/>
              <a:buChar char="§"/>
            </a:pPr>
            <a:r>
              <a:rPr lang="it-IT" sz="1800" b="0" i="0" u="none" strike="noStrike" dirty="0">
                <a:effectLst/>
              </a:rPr>
              <a:t>inosservanza pareri e determinazioni è valutata per responsabilità per danno erariale e, salvo prova contraria, è grave inadempimento</a:t>
            </a:r>
          </a:p>
          <a:p>
            <a:pPr algn="just">
              <a:buFont typeface="Wingdings" pitchFamily="2" charset="2"/>
              <a:buChar char="§"/>
            </a:pPr>
            <a:r>
              <a:rPr lang="it-IT" sz="1800" dirty="0"/>
              <a:t>per contro, l</a:t>
            </a:r>
            <a:r>
              <a:rPr lang="it-IT" sz="1800" b="0" i="0" u="none" strike="noStrike" dirty="0">
                <a:effectLst/>
              </a:rPr>
              <a:t>’osservanza è causa di esclusione della responsabilità per danno erariale, salva l’ipotesi di condotta dolosa</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dirty="0">
                <a:solidFill>
                  <a:srgbClr val="FF0000"/>
                </a:solidFill>
                <a:effectLst/>
                <a:ea typeface="Times New Roman" panose="02020603050405020304" pitchFamily="18" charset="0"/>
              </a:rPr>
              <a:t>Focus </a:t>
            </a:r>
          </a:p>
          <a:p>
            <a:pPr marL="0" indent="0" algn="just">
              <a:buNone/>
            </a:pPr>
            <a:r>
              <a:rPr lang="it-IT" sz="1800" b="1" i="0" u="none" strike="noStrike" dirty="0">
                <a:solidFill>
                  <a:srgbClr val="FF0000"/>
                </a:solidFill>
                <a:effectLst/>
              </a:rPr>
              <a:t>Origine</a:t>
            </a:r>
          </a:p>
          <a:p>
            <a:pPr marL="0" indent="0" algn="just">
              <a:buNone/>
            </a:pPr>
            <a:r>
              <a:rPr lang="it-IT" sz="1800" kern="0" dirty="0">
                <a:effectLst/>
                <a:ea typeface="Calibri" panose="020F0502020204030204" pitchFamily="34" charset="0"/>
                <a:cs typeface="Times New Roman" panose="02020603050405020304" pitchFamily="18" charset="0"/>
              </a:rPr>
              <a:t>introdotto nel 2016 del Codice e abrogato nel 2017</a:t>
            </a:r>
            <a:r>
              <a:rPr lang="it-IT" sz="1800" kern="100" dirty="0">
                <a:effectLst/>
                <a:ea typeface="Calibri" panose="020F0502020204030204" pitchFamily="34" charset="0"/>
                <a:cs typeface="Times New Roman" panose="02020603050405020304" pitchFamily="18" charset="0"/>
              </a:rPr>
              <a:t>. </a:t>
            </a:r>
            <a:r>
              <a:rPr lang="it-IT" sz="1800" kern="0" dirty="0">
                <a:ea typeface="Calibri" panose="020F0502020204030204" pitchFamily="34" charset="0"/>
                <a:cs typeface="Times New Roman" panose="02020603050405020304" pitchFamily="18" charset="0"/>
              </a:rPr>
              <a:t>P</a:t>
            </a:r>
            <a:r>
              <a:rPr lang="it-IT" sz="1800" kern="0" dirty="0">
                <a:effectLst/>
                <a:ea typeface="Calibri" panose="020F0502020204030204" pitchFamily="34" charset="0"/>
                <a:cs typeface="Times New Roman" panose="02020603050405020304" pitchFamily="18" charset="0"/>
              </a:rPr>
              <a:t>revisto nuovamente dal D.L. n. 76/2020</a:t>
            </a:r>
            <a:endParaRPr lang="it-IT" sz="1800" b="0" i="0" u="none" strike="noStrike" dirty="0">
              <a:effectLst/>
            </a:endParaRPr>
          </a:p>
          <a:p>
            <a:pPr marL="0" indent="0" algn="just">
              <a:buNone/>
            </a:pPr>
            <a:r>
              <a:rPr lang="it-IT" sz="1800" b="1" i="0" u="none" strike="noStrike" dirty="0">
                <a:solidFill>
                  <a:srgbClr val="FF0000"/>
                </a:solidFill>
                <a:effectLst/>
              </a:rPr>
              <a:t>Finalità</a:t>
            </a:r>
          </a:p>
          <a:p>
            <a:pPr marL="0" indent="0" algn="just">
              <a:buNone/>
            </a:pPr>
            <a:r>
              <a:rPr lang="it-IT" sz="1800" b="0" i="0" u="none" strike="noStrike" dirty="0">
                <a:effectLst/>
              </a:rPr>
              <a:t>prevenire le controversie e rapida risoluzione delle stesse nell'esecuzione</a:t>
            </a:r>
          </a:p>
          <a:p>
            <a:pPr marL="0" indent="0" algn="just">
              <a:buNone/>
            </a:pPr>
            <a:r>
              <a:rPr lang="it-IT" sz="1800" b="1" dirty="0">
                <a:solidFill>
                  <a:srgbClr val="FF0000"/>
                </a:solidFill>
              </a:rPr>
              <a:t>Novità a</a:t>
            </a:r>
            <a:r>
              <a:rPr lang="it-IT" sz="1800" b="1" i="0" u="none" strike="noStrike" dirty="0">
                <a:solidFill>
                  <a:srgbClr val="FF0000"/>
                </a:solidFill>
                <a:effectLst/>
              </a:rPr>
              <a:t>rt. </a:t>
            </a:r>
            <a:r>
              <a:rPr lang="it-IT" sz="1800" b="1" dirty="0">
                <a:solidFill>
                  <a:srgbClr val="FF0000"/>
                </a:solidFill>
              </a:rPr>
              <a:t>218 CPA</a:t>
            </a:r>
            <a:endParaRPr lang="it-IT" sz="1800" b="1" i="0" u="none" strike="noStrike" dirty="0">
              <a:solidFill>
                <a:srgbClr val="FF0000"/>
              </a:solidFill>
              <a:effectLst/>
            </a:endParaRPr>
          </a:p>
          <a:p>
            <a:pPr marL="0" indent="0" algn="just">
              <a:buNone/>
            </a:pPr>
            <a:r>
              <a:rPr lang="it-IT" sz="1800" dirty="0"/>
              <a:t>costituzione nella fase antecedente all’esecuzione</a:t>
            </a:r>
          </a:p>
          <a:p>
            <a:pPr marL="0" indent="0" algn="just">
              <a:buNone/>
            </a:pPr>
            <a:r>
              <a:rPr lang="it-IT" sz="1800" b="1" dirty="0">
                <a:solidFill>
                  <a:srgbClr val="FF0000"/>
                </a:solidFill>
              </a:rPr>
              <a:t>Composizione</a:t>
            </a:r>
          </a:p>
          <a:p>
            <a:pPr marL="0" indent="0" algn="just">
              <a:buNone/>
            </a:pPr>
            <a:r>
              <a:rPr lang="it-IT" sz="1800" b="0" i="0" u="none" strike="noStrike" dirty="0">
                <a:effectLst/>
              </a:rPr>
              <a:t>allegato V.2 (con carattere cedevole rispetto al DPR emanando)</a:t>
            </a:r>
          </a:p>
          <a:p>
            <a:pPr marL="0" indent="0" algn="just">
              <a:buNone/>
            </a:pPr>
            <a:r>
              <a:rPr lang="it-IT" sz="1800" b="1" dirty="0">
                <a:solidFill>
                  <a:srgbClr val="FF0000"/>
                </a:solidFill>
              </a:rPr>
              <a:t>Scioglimento art. 219 CPA</a:t>
            </a:r>
          </a:p>
          <a:p>
            <a:pPr marL="0" indent="0" algn="just">
              <a:buNone/>
            </a:pPr>
            <a:r>
              <a:rPr lang="it-IT" sz="1800" dirty="0"/>
              <a:t>al termine dell’esecuzione</a:t>
            </a:r>
          </a:p>
        </p:txBody>
      </p:sp>
      <p:sp>
        <p:nvSpPr>
          <p:cNvPr id="2" name="Segnaposto piè di pagina 1">
            <a:extLst>
              <a:ext uri="{FF2B5EF4-FFF2-40B4-BE49-F238E27FC236}">
                <a16:creationId xmlns:a16="http://schemas.microsoft.com/office/drawing/2014/main" id="{EB142D3E-5571-7326-F953-FB930662A8AC}"/>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3A0B3CC7-E84B-05CB-5DCD-A2BC816CB4CE}"/>
              </a:ext>
            </a:extLst>
          </p:cNvPr>
          <p:cNvSpPr>
            <a:spLocks noGrp="1"/>
          </p:cNvSpPr>
          <p:nvPr>
            <p:ph type="dt" sz="half" idx="10"/>
          </p:nvPr>
        </p:nvSpPr>
        <p:spPr/>
        <p:txBody>
          <a:bodyPr/>
          <a:lstStyle/>
          <a:p>
            <a:fld id="{C02F3E7A-C047-6C44-8C72-4B84498E4D5A}" type="datetime1">
              <a:rPr lang="it-IT" smtClean="0"/>
              <a:t>21/06/23</a:t>
            </a:fld>
            <a:endParaRPr lang="it-IT"/>
          </a:p>
        </p:txBody>
      </p:sp>
      <p:sp>
        <p:nvSpPr>
          <p:cNvPr id="7" name="Segnaposto numero diapositiva 6">
            <a:extLst>
              <a:ext uri="{FF2B5EF4-FFF2-40B4-BE49-F238E27FC236}">
                <a16:creationId xmlns:a16="http://schemas.microsoft.com/office/drawing/2014/main" id="{CA6E8CFF-038B-E49C-0729-EC94EB6F5A5D}"/>
              </a:ext>
            </a:extLst>
          </p:cNvPr>
          <p:cNvSpPr>
            <a:spLocks noGrp="1"/>
          </p:cNvSpPr>
          <p:nvPr>
            <p:ph type="sldNum" sz="quarter" idx="12"/>
          </p:nvPr>
        </p:nvSpPr>
        <p:spPr/>
        <p:txBody>
          <a:bodyPr/>
          <a:lstStyle/>
          <a:p>
            <a:fld id="{2D461169-DEB1-6E45-A2CA-B6D74FF9440F}" type="slidenum">
              <a:rPr lang="it-IT" smtClean="0"/>
              <a:t>51</a:t>
            </a:fld>
            <a:endParaRPr lang="it-IT"/>
          </a:p>
        </p:txBody>
      </p:sp>
    </p:spTree>
    <p:extLst>
      <p:ext uri="{BB962C8B-B14F-4D97-AF65-F5344CB8AC3E}">
        <p14:creationId xmlns:p14="http://schemas.microsoft.com/office/powerpoint/2010/main" val="2591650184"/>
      </p:ext>
    </p:extLst>
  </p:cSld>
  <p:clrMapOvr>
    <a:masterClrMapping/>
  </p:clrMapOvr>
  <p:transition spd="slow">
    <p:push di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515599" cy="587374"/>
          </a:xfrm>
        </p:spPr>
        <p:txBody>
          <a:bodyPr>
            <a:normAutofit/>
          </a:bodyPr>
          <a:lstStyle/>
          <a:p>
            <a:r>
              <a:rPr lang="it-IT" sz="2800" b="1" dirty="0">
                <a:solidFill>
                  <a:schemeClr val="accent1"/>
                </a:solidFill>
              </a:rPr>
              <a:t>CCT Art. 216 CCP Pareri obbligatori</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i="0" u="none" strike="noStrike" dirty="0">
                <a:solidFill>
                  <a:schemeClr val="accent1"/>
                </a:solidFill>
                <a:effectLst/>
              </a:rPr>
              <a:t>Pareri obbligatori</a:t>
            </a:r>
            <a:endParaRPr lang="it-IT" sz="1800" dirty="0">
              <a:solidFill>
                <a:schemeClr val="accent1"/>
              </a:solidFill>
            </a:endParaRPr>
          </a:p>
          <a:p>
            <a:pPr algn="just">
              <a:buFont typeface="Wingdings" pitchFamily="2" charset="2"/>
              <a:buChar char="§"/>
            </a:pPr>
            <a:r>
              <a:rPr lang="it-IT" sz="1800" b="0" i="0" u="none" strike="noStrike" dirty="0">
                <a:effectLst/>
              </a:rPr>
              <a:t>in caso di sospensione, volontaria o coattiva, dell'esecuzione di lavori </a:t>
            </a:r>
            <a:r>
              <a:rPr lang="it-IT" sz="1800" dirty="0"/>
              <a:t> con</a:t>
            </a:r>
            <a:r>
              <a:rPr lang="it-IT" sz="1800" b="0" i="0" u="none" strike="noStrike" dirty="0">
                <a:effectLst/>
              </a:rPr>
              <a:t>  soglia europea, nonché nei casi di servizi e forniture di valore superiore a 1 m.</a:t>
            </a:r>
          </a:p>
          <a:p>
            <a:pPr algn="just">
              <a:buFont typeface="Wingdings" pitchFamily="2" charset="2"/>
              <a:buChar char="§"/>
            </a:pPr>
            <a:r>
              <a:rPr lang="it-IT" sz="1800" dirty="0"/>
              <a:t>prima di risolvere il contratto: </a:t>
            </a:r>
            <a:r>
              <a:rPr lang="it-IT" sz="1800" b="0" i="0" u="none" strike="noStrike" dirty="0">
                <a:effectLst/>
              </a:rPr>
              <a:t>possibilità che gravi motivi tecnici/economici rendano preferibile la prosecuzione</a:t>
            </a:r>
            <a:endParaRPr lang="it-IT" sz="1800" dirty="0"/>
          </a:p>
          <a:p>
            <a:pPr marL="0" indent="0" algn="just">
              <a:buNone/>
            </a:pPr>
            <a:r>
              <a:rPr lang="it-IT" sz="1800" b="1" i="0" u="none" strike="noStrike" dirty="0">
                <a:solidFill>
                  <a:schemeClr val="accent1"/>
                </a:solidFill>
                <a:effectLst/>
              </a:rPr>
              <a:t>Scelte demandate al CCT</a:t>
            </a:r>
            <a:endParaRPr lang="it-IT" sz="1800" b="1" dirty="0">
              <a:solidFill>
                <a:schemeClr val="accent1"/>
              </a:solidFill>
            </a:endParaRPr>
          </a:p>
          <a:p>
            <a:pPr algn="just">
              <a:buFont typeface="Wingdings" pitchFamily="2" charset="2"/>
              <a:buChar char="§"/>
            </a:pPr>
            <a:r>
              <a:rPr lang="it-IT" sz="1800" b="0" i="0" u="none" strike="noStrike" dirty="0">
                <a:effectLst/>
              </a:rPr>
              <a:t>esecuzione in via diretta dei lavori ( o con enti o società pubbliche)</a:t>
            </a:r>
          </a:p>
          <a:p>
            <a:pPr algn="just">
              <a:buFont typeface="Wingdings" pitchFamily="2" charset="2"/>
              <a:buChar char="§"/>
            </a:pPr>
            <a:r>
              <a:rPr lang="it-IT" sz="1800" dirty="0"/>
              <a:t>interpello </a:t>
            </a:r>
            <a:r>
              <a:rPr lang="it-IT" sz="1800" b="0" i="0" u="none" strike="noStrike" dirty="0">
                <a:effectLst/>
              </a:rPr>
              <a:t>progressivo nella graduatoria (alle condizioni proposte dall’interpellato)</a:t>
            </a:r>
            <a:endParaRPr lang="it-IT" sz="1800" dirty="0"/>
          </a:p>
          <a:p>
            <a:pPr algn="just">
              <a:buFont typeface="Wingdings" pitchFamily="2" charset="2"/>
              <a:buChar char="§"/>
            </a:pPr>
            <a:r>
              <a:rPr lang="it-IT" sz="1800" b="0" i="0" u="none" strike="noStrike" dirty="0">
                <a:effectLst/>
              </a:rPr>
              <a:t>indire una nuova procedura;</a:t>
            </a:r>
          </a:p>
          <a:p>
            <a:pPr algn="just">
              <a:buFont typeface="Wingdings" pitchFamily="2" charset="2"/>
              <a:buChar char="§"/>
            </a:pPr>
            <a:r>
              <a:rPr lang="it-IT" sz="1800" b="0" i="0" u="none" strike="noStrike" dirty="0">
                <a:effectLst/>
              </a:rPr>
              <a:t>proporre la nomina di un commissario straordinario</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dirty="0">
                <a:solidFill>
                  <a:srgbClr val="FF0000"/>
                </a:solidFill>
              </a:rPr>
              <a:t>Focus </a:t>
            </a:r>
          </a:p>
          <a:p>
            <a:pPr marL="0" indent="0" algn="just">
              <a:buNone/>
            </a:pPr>
            <a:r>
              <a:rPr lang="it-IT" sz="1800" b="1" dirty="0">
                <a:solidFill>
                  <a:srgbClr val="FF0000"/>
                </a:solidFill>
              </a:rPr>
              <a:t>Sospensione dell’esecuzione (art. 121 CCP)</a:t>
            </a:r>
          </a:p>
          <a:p>
            <a:pPr algn="just"/>
            <a:r>
              <a:rPr lang="it-IT" sz="1800" dirty="0"/>
              <a:t>da parte del DL con comunicazione al RUP (5 gg.) per </a:t>
            </a:r>
            <a:r>
              <a:rPr lang="it-IT" sz="1800" b="0" i="0" u="none" strike="noStrike" dirty="0">
                <a:effectLst/>
              </a:rPr>
              <a:t>circostanze speciali e non prevedibili, che impediscono in via temporanea che i lavori procedano utilmente a regola d'arte</a:t>
            </a:r>
          </a:p>
          <a:p>
            <a:pPr algn="just"/>
            <a:r>
              <a:rPr lang="it-IT" sz="1800" b="0" i="0" u="none" strike="noStrike" dirty="0">
                <a:effectLst/>
              </a:rPr>
              <a:t>dal RUP per ragioni di necessità o di pubblico interesse</a:t>
            </a:r>
          </a:p>
          <a:p>
            <a:pPr algn="just">
              <a:buFont typeface="Wingdings" pitchFamily="2" charset="2"/>
              <a:buChar char="§"/>
            </a:pPr>
            <a:r>
              <a:rPr lang="it-IT" sz="1800" b="0" i="0" u="none" strike="noStrike" dirty="0">
                <a:effectLst/>
              </a:rPr>
              <a:t>in caso di sospensione per gravi ragioni di ordine tecnico, se non vi è accordo sulle modalità di superamento, entro quindici giorni dalla comunicazione della sospensione, il CCT indica le modalità, tra quelle viste, con cui proseguire i lavori e le eventuali modifiche necessarie da apportare per la realizzazione dell'opera a regola d'arte. In questo caso se non escluso il parere ha efficacia ex art. 808 ter cpc</a:t>
            </a:r>
          </a:p>
          <a:p>
            <a:pPr marL="0" indent="0">
              <a:buNone/>
            </a:pPr>
            <a:endParaRPr lang="it-IT" sz="2000" dirty="0"/>
          </a:p>
        </p:txBody>
      </p:sp>
      <p:sp>
        <p:nvSpPr>
          <p:cNvPr id="2" name="Segnaposto piè di pagina 1">
            <a:extLst>
              <a:ext uri="{FF2B5EF4-FFF2-40B4-BE49-F238E27FC236}">
                <a16:creationId xmlns:a16="http://schemas.microsoft.com/office/drawing/2014/main" id="{9CBAA142-F1A8-A9DC-2F65-BC3FEFD1156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CC35D30E-EF53-A33A-4B2C-6606E2DB1DE9}"/>
              </a:ext>
            </a:extLst>
          </p:cNvPr>
          <p:cNvSpPr>
            <a:spLocks noGrp="1"/>
          </p:cNvSpPr>
          <p:nvPr>
            <p:ph type="dt" sz="half" idx="10"/>
          </p:nvPr>
        </p:nvSpPr>
        <p:spPr/>
        <p:txBody>
          <a:bodyPr/>
          <a:lstStyle/>
          <a:p>
            <a:fld id="{8578DF3D-BE5F-6540-AB68-1C39A8EA3EC9}" type="datetime1">
              <a:rPr lang="it-IT" smtClean="0"/>
              <a:t>21/06/23</a:t>
            </a:fld>
            <a:endParaRPr lang="it-IT"/>
          </a:p>
        </p:txBody>
      </p:sp>
      <p:sp>
        <p:nvSpPr>
          <p:cNvPr id="7" name="Segnaposto numero diapositiva 6">
            <a:extLst>
              <a:ext uri="{FF2B5EF4-FFF2-40B4-BE49-F238E27FC236}">
                <a16:creationId xmlns:a16="http://schemas.microsoft.com/office/drawing/2014/main" id="{B8EBB173-85FB-C019-7881-4E2E85BD4372}"/>
              </a:ext>
            </a:extLst>
          </p:cNvPr>
          <p:cNvSpPr>
            <a:spLocks noGrp="1"/>
          </p:cNvSpPr>
          <p:nvPr>
            <p:ph type="sldNum" sz="quarter" idx="12"/>
          </p:nvPr>
        </p:nvSpPr>
        <p:spPr/>
        <p:txBody>
          <a:bodyPr/>
          <a:lstStyle/>
          <a:p>
            <a:fld id="{2D461169-DEB1-6E45-A2CA-B6D74FF9440F}" type="slidenum">
              <a:rPr lang="it-IT" smtClean="0"/>
              <a:t>52</a:t>
            </a:fld>
            <a:endParaRPr lang="it-IT"/>
          </a:p>
        </p:txBody>
      </p:sp>
    </p:spTree>
    <p:extLst>
      <p:ext uri="{BB962C8B-B14F-4D97-AF65-F5344CB8AC3E}">
        <p14:creationId xmlns:p14="http://schemas.microsoft.com/office/powerpoint/2010/main" val="2687214778"/>
      </p:ext>
    </p:extLst>
  </p:cSld>
  <p:clrMapOvr>
    <a:masterClrMapping/>
  </p:clrMapOvr>
  <p:transition spd="slow">
    <p:push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10515599" cy="557664"/>
          </a:xfrm>
        </p:spPr>
        <p:txBody>
          <a:bodyPr>
            <a:normAutofit/>
          </a:bodyPr>
          <a:lstStyle/>
          <a:p>
            <a:r>
              <a:rPr lang="it-IT" sz="2800" b="1" dirty="0">
                <a:solidFill>
                  <a:schemeClr val="accent1"/>
                </a:solidFill>
              </a:rPr>
              <a:t>CCT - Art. 217 CCP Determinazioni</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kern="100" dirty="0">
                <a:solidFill>
                  <a:schemeClr val="accent1"/>
                </a:solidFill>
                <a:effectLst/>
                <a:ea typeface="Calibri" panose="020F0502020204030204" pitchFamily="34" charset="0"/>
                <a:cs typeface="Times New Roman" panose="02020603050405020304" pitchFamily="18" charset="0"/>
              </a:rPr>
              <a:t>Valore delle determinazioni </a:t>
            </a:r>
          </a:p>
          <a:p>
            <a:pPr marL="0" indent="0" algn="just">
              <a:buNone/>
            </a:pPr>
            <a:r>
              <a:rPr lang="it-IT" sz="1800" kern="100" dirty="0">
                <a:effectLst/>
                <a:ea typeface="Calibri" panose="020F0502020204030204" pitchFamily="34" charset="0"/>
                <a:cs typeface="Times New Roman" panose="02020603050405020304" pitchFamily="18" charset="0"/>
              </a:rPr>
              <a:t>quando l'acquisizione del parere </a:t>
            </a:r>
            <a:r>
              <a:rPr lang="it-IT" sz="1800" b="1" kern="100" dirty="0">
                <a:effectLst/>
                <a:ea typeface="Calibri" panose="020F0502020204030204" pitchFamily="34" charset="0"/>
                <a:cs typeface="Times New Roman" panose="02020603050405020304" pitchFamily="18" charset="0"/>
              </a:rPr>
              <a:t>non è obbligatoria</a:t>
            </a:r>
            <a:r>
              <a:rPr lang="it-IT" sz="1800" b="1" kern="100" dirty="0">
                <a:ea typeface="Calibri" panose="020F0502020204030204" pitchFamily="34" charset="0"/>
                <a:cs typeface="Times New Roman" panose="02020603050405020304" pitchFamily="18" charset="0"/>
              </a:rPr>
              <a:t> </a:t>
            </a:r>
            <a:r>
              <a:rPr lang="it-IT" sz="1800" kern="100" dirty="0">
                <a:effectLst/>
                <a:ea typeface="Calibri" panose="020F0502020204030204" pitchFamily="34" charset="0"/>
                <a:cs typeface="Times New Roman" panose="02020603050405020304" pitchFamily="18" charset="0"/>
              </a:rPr>
              <a:t>le determinazioni </a:t>
            </a: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hanno natura di lodo contrattuale se le parti (non oltre l’insediamento del CCT) non abbiano diversamente disposto</a:t>
            </a:r>
          </a:p>
          <a:p>
            <a:pPr marL="342900" lvl="0" indent="-342900" algn="just">
              <a:buFont typeface="Wingdings" pitchFamily="2" charset="2"/>
              <a:buChar char=""/>
            </a:pPr>
            <a:r>
              <a:rPr lang="it-IT" sz="1800" kern="100" dirty="0">
                <a:ea typeface="Calibri" panose="020F0502020204030204" pitchFamily="34" charset="0"/>
                <a:cs typeface="Times New Roman" panose="02020603050405020304" pitchFamily="18" charset="0"/>
              </a:rPr>
              <a:t>n</a:t>
            </a:r>
            <a:r>
              <a:rPr lang="it-IT" sz="1800" kern="100" dirty="0">
                <a:effectLst/>
                <a:ea typeface="Calibri" panose="020F0502020204030204" pitchFamily="34" charset="0"/>
                <a:cs typeface="Times New Roman" panose="02020603050405020304" pitchFamily="18" charset="0"/>
              </a:rPr>
              <a:t>on assumono valore di lodo contrattuale quando è reso il parere sulla sospensione coattiva e sulle modalità di prosecuzione dei lavori</a:t>
            </a:r>
            <a:endParaRPr lang="it-IT" sz="1800" kern="100" dirty="0">
              <a:ea typeface="Calibri" panose="020F0502020204030204" pitchFamily="34" charset="0"/>
              <a:cs typeface="Times New Roman" panose="02020603050405020304" pitchFamily="18" charset="0"/>
            </a:endParaRPr>
          </a:p>
          <a:p>
            <a:pPr marL="342900" lvl="0" indent="-342900" algn="just">
              <a:buFont typeface="Wingdings" pitchFamily="2" charset="2"/>
              <a:buChar char=""/>
            </a:pPr>
            <a:r>
              <a:rPr lang="it-IT" sz="1800" kern="100" dirty="0">
                <a:ea typeface="Calibri" panose="020F0502020204030204" pitchFamily="34" charset="0"/>
                <a:cs typeface="Times New Roman" panose="02020603050405020304" pitchFamily="18" charset="0"/>
              </a:rPr>
              <a:t>p</a:t>
            </a:r>
            <a:r>
              <a:rPr lang="it-IT" sz="1800" kern="100" dirty="0">
                <a:effectLst/>
                <a:ea typeface="Calibri" panose="020F0502020204030204" pitchFamily="34" charset="0"/>
                <a:cs typeface="Times New Roman" panose="02020603050405020304" pitchFamily="18" charset="0"/>
              </a:rPr>
              <a:t>ossono a</a:t>
            </a:r>
            <a:r>
              <a:rPr lang="it-IT" sz="1800" kern="100" dirty="0">
                <a:ea typeface="Calibri" panose="020F0502020204030204" pitchFamily="34" charset="0"/>
                <a:cs typeface="Times New Roman" panose="02020603050405020304" pitchFamily="18" charset="0"/>
              </a:rPr>
              <a:t>vere valore di lodo irrituale  </a:t>
            </a:r>
            <a:r>
              <a:rPr lang="it-IT" sz="1800" kern="100" dirty="0">
                <a:effectLst/>
                <a:ea typeface="Calibri" panose="020F0502020204030204" pitchFamily="34" charset="0"/>
                <a:cs typeface="Times New Roman" panose="02020603050405020304" pitchFamily="18" charset="0"/>
              </a:rPr>
              <a:t>nel caso di cui all’art. 216 visto sopra (sosp. per gravi ragioni tecniche) </a:t>
            </a:r>
          </a:p>
          <a:p>
            <a:pPr marL="0" indent="0" algn="l">
              <a:buNone/>
            </a:pPr>
            <a:endParaRPr lang="it-IT" b="0" i="0" u="none" strike="noStrike" dirty="0">
              <a:solidFill>
                <a:srgbClr val="333333"/>
              </a:solidFill>
              <a:effectLst/>
              <a:latin typeface="Titillium Web" pitchFamily="2" charset="77"/>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kern="100" dirty="0">
                <a:solidFill>
                  <a:srgbClr val="FF0000"/>
                </a:solidFill>
                <a:effectLst/>
                <a:ea typeface="Calibri" panose="020F0502020204030204" pitchFamily="34" charset="0"/>
                <a:cs typeface="Times New Roman" panose="02020603050405020304" pitchFamily="18" charset="0"/>
              </a:rPr>
              <a:t>Focus </a:t>
            </a:r>
          </a:p>
          <a:p>
            <a:pPr marL="0" indent="0" algn="just">
              <a:buNone/>
            </a:pPr>
            <a:r>
              <a:rPr lang="it-IT" sz="1800" b="1" kern="100" dirty="0">
                <a:solidFill>
                  <a:srgbClr val="FF0000"/>
                </a:solidFill>
                <a:effectLst/>
                <a:ea typeface="Calibri" panose="020F0502020204030204" pitchFamily="34" charset="0"/>
                <a:cs typeface="Times New Roman" panose="02020603050405020304" pitchFamily="18" charset="0"/>
              </a:rPr>
              <a:t>Valore</a:t>
            </a:r>
          </a:p>
          <a:p>
            <a:pPr marL="0" indent="0" algn="just">
              <a:buNone/>
            </a:pPr>
            <a:r>
              <a:rPr lang="it-IT" sz="1800" kern="100" dirty="0">
                <a:effectLst/>
                <a:ea typeface="Calibri" panose="020F0502020204030204" pitchFamily="34" charset="0"/>
                <a:cs typeface="Times New Roman" panose="02020603050405020304" pitchFamily="18" charset="0"/>
              </a:rPr>
              <a:t>se le parti escludono il valore di lodo irrituale, l’inosservanza produce comunque effetti per la responsabilità erariale </a:t>
            </a:r>
            <a:r>
              <a:rPr lang="it-IT" sz="1800" kern="100" dirty="0">
                <a:ea typeface="Calibri" panose="020F0502020204030204" pitchFamily="34" charset="0"/>
                <a:cs typeface="Times New Roman" panose="02020603050405020304" pitchFamily="18" charset="0"/>
              </a:rPr>
              <a:t>e </a:t>
            </a:r>
            <a:r>
              <a:rPr lang="it-IT" sz="1800" kern="100" dirty="0">
                <a:effectLst/>
                <a:ea typeface="Calibri" panose="020F0502020204030204" pitchFamily="34" charset="0"/>
                <a:cs typeface="Times New Roman" panose="02020603050405020304" pitchFamily="18" charset="0"/>
              </a:rPr>
              <a:t>per la colpa grave in relazione all’inadempimento</a:t>
            </a:r>
          </a:p>
          <a:p>
            <a:pPr marL="0" indent="0" algn="just">
              <a:buNone/>
            </a:pPr>
            <a:endParaRPr lang="it-IT" sz="1800" kern="100" dirty="0">
              <a:effectLst/>
              <a:ea typeface="Calibri" panose="020F0502020204030204" pitchFamily="34"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FECA6FBD-F4FD-23CA-764F-E05C1F3C7AEA}"/>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0DFB5C66-B173-4E22-2B41-0608FDFFFF60}"/>
              </a:ext>
            </a:extLst>
          </p:cNvPr>
          <p:cNvSpPr>
            <a:spLocks noGrp="1"/>
          </p:cNvSpPr>
          <p:nvPr>
            <p:ph type="dt" sz="half" idx="10"/>
          </p:nvPr>
        </p:nvSpPr>
        <p:spPr/>
        <p:txBody>
          <a:bodyPr/>
          <a:lstStyle/>
          <a:p>
            <a:fld id="{73587A65-C120-5840-B953-497C421EF363}" type="datetime1">
              <a:rPr lang="it-IT" smtClean="0"/>
              <a:t>21/06/23</a:t>
            </a:fld>
            <a:endParaRPr lang="it-IT"/>
          </a:p>
        </p:txBody>
      </p:sp>
      <p:sp>
        <p:nvSpPr>
          <p:cNvPr id="7" name="Segnaposto numero diapositiva 6">
            <a:extLst>
              <a:ext uri="{FF2B5EF4-FFF2-40B4-BE49-F238E27FC236}">
                <a16:creationId xmlns:a16="http://schemas.microsoft.com/office/drawing/2014/main" id="{7CDD299A-9C8F-1FB0-62CD-BD0F8B533DCC}"/>
              </a:ext>
            </a:extLst>
          </p:cNvPr>
          <p:cNvSpPr>
            <a:spLocks noGrp="1"/>
          </p:cNvSpPr>
          <p:nvPr>
            <p:ph type="sldNum" sz="quarter" idx="12"/>
          </p:nvPr>
        </p:nvSpPr>
        <p:spPr/>
        <p:txBody>
          <a:bodyPr/>
          <a:lstStyle/>
          <a:p>
            <a:fld id="{2D461169-DEB1-6E45-A2CA-B6D74FF9440F}" type="slidenum">
              <a:rPr lang="it-IT" smtClean="0"/>
              <a:t>53</a:t>
            </a:fld>
            <a:endParaRPr lang="it-IT"/>
          </a:p>
        </p:txBody>
      </p:sp>
    </p:spTree>
    <p:extLst>
      <p:ext uri="{BB962C8B-B14F-4D97-AF65-F5344CB8AC3E}">
        <p14:creationId xmlns:p14="http://schemas.microsoft.com/office/powerpoint/2010/main" val="3470371857"/>
      </p:ext>
    </p:extLst>
  </p:cSld>
  <p:clrMapOvr>
    <a:masterClrMapping/>
  </p:clrMapOvr>
  <p:transition spd="slow">
    <p:push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515599" cy="557664"/>
          </a:xfrm>
        </p:spPr>
        <p:txBody>
          <a:bodyPr>
            <a:normAutofit/>
          </a:bodyPr>
          <a:lstStyle/>
          <a:p>
            <a:r>
              <a:rPr lang="it-IT" sz="2800" b="1" dirty="0">
                <a:solidFill>
                  <a:schemeClr val="accent1"/>
                </a:solidFill>
              </a:rPr>
              <a:t>CCT - Art. 218 CCP</a:t>
            </a:r>
            <a:endParaRPr lang="it-IT" sz="28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i="0" u="none" strike="noStrike" dirty="0">
                <a:solidFill>
                  <a:schemeClr val="accent1"/>
                </a:solidFill>
                <a:effectLst/>
              </a:rPr>
              <a:t>CCT facoltativo</a:t>
            </a:r>
            <a:endParaRPr lang="it-IT" sz="1800" b="0" i="0" u="none" strike="noStrike" dirty="0">
              <a:solidFill>
                <a:schemeClr val="accent1"/>
              </a:solidFill>
              <a:effectLst/>
            </a:endParaRPr>
          </a:p>
          <a:p>
            <a:pPr marL="0" indent="0" algn="just">
              <a:buNone/>
            </a:pPr>
            <a:r>
              <a:rPr lang="it-IT" sz="1800" b="1" dirty="0">
                <a:solidFill>
                  <a:schemeClr val="accent1"/>
                </a:solidFill>
              </a:rPr>
              <a:t>C</a:t>
            </a:r>
            <a:r>
              <a:rPr lang="it-IT" sz="1800" b="1" i="0" u="none" strike="noStrike" dirty="0">
                <a:solidFill>
                  <a:schemeClr val="accent1"/>
                </a:solidFill>
                <a:effectLst/>
              </a:rPr>
              <a:t>ostituzione</a:t>
            </a:r>
          </a:p>
          <a:p>
            <a:pPr algn="just">
              <a:buFont typeface="Wingdings" pitchFamily="2" charset="2"/>
              <a:buChar char="§"/>
            </a:pPr>
            <a:r>
              <a:rPr lang="it-IT" sz="1800" dirty="0"/>
              <a:t>l</a:t>
            </a:r>
            <a:r>
              <a:rPr lang="it-IT" sz="1800" b="0" i="0" u="none" strike="noStrike" dirty="0">
                <a:effectLst/>
              </a:rPr>
              <a:t>e SA, tramite il RUP, possono costituire, un CCT, formato da tre componenti, per risolvere problemi tecnici o giuridici di ogni natura suscettibili di insorgere anche nella fase antecedente alla esecuzione del contratto, ivi comprese le determinazioni delle caratteristiche delle opere e le altre clausole e condizioni del bando o dell'invito, nonché la verifica del possesso dei requisiti di partecipazione e dei criteri di selezione e di aggiudicazione</a:t>
            </a:r>
          </a:p>
          <a:p>
            <a:pPr algn="just">
              <a:buFont typeface="Wingdings" pitchFamily="2" charset="2"/>
              <a:buChar char="§"/>
            </a:pPr>
            <a:endParaRPr lang="it-IT" sz="1900" b="0" i="0" u="none" strike="noStrike" dirty="0">
              <a:solidFill>
                <a:srgbClr val="333333"/>
              </a:solidFill>
              <a:effectLst/>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dirty="0">
                <a:solidFill>
                  <a:srgbClr val="FF0000"/>
                </a:solidFill>
              </a:rPr>
              <a:t>Focus</a:t>
            </a:r>
          </a:p>
          <a:p>
            <a:pPr marL="0" indent="0">
              <a:buNone/>
            </a:pPr>
            <a:r>
              <a:rPr lang="it-IT" sz="1800" b="1" dirty="0">
                <a:solidFill>
                  <a:srgbClr val="FF0000"/>
                </a:solidFill>
              </a:rPr>
              <a:t>Estensione</a:t>
            </a:r>
          </a:p>
          <a:p>
            <a:pPr>
              <a:buFont typeface="Wingdings" pitchFamily="2" charset="2"/>
              <a:buChar char="§"/>
            </a:pPr>
            <a:r>
              <a:rPr lang="it-IT" sz="1800" dirty="0"/>
              <a:t>pareri nella fase precedente all’esecuzione</a:t>
            </a:r>
          </a:p>
          <a:p>
            <a:pPr marL="0" indent="0">
              <a:buNone/>
            </a:pPr>
            <a:endParaRPr lang="it-IT" sz="1800" dirty="0"/>
          </a:p>
          <a:p>
            <a:pPr marL="0" indent="0">
              <a:buNone/>
            </a:pPr>
            <a:r>
              <a:rPr lang="it-IT" sz="1800" b="1" dirty="0">
                <a:solidFill>
                  <a:srgbClr val="FF0000"/>
                </a:solidFill>
              </a:rPr>
              <a:t>Scioglimento</a:t>
            </a:r>
          </a:p>
          <a:p>
            <a:pPr>
              <a:buFont typeface="Wingdings" pitchFamily="2" charset="2"/>
              <a:buChar char="§"/>
            </a:pPr>
            <a:r>
              <a:rPr lang="it-IT" sz="1800" dirty="0"/>
              <a:t>i</a:t>
            </a:r>
            <a:r>
              <a:rPr lang="it-IT" sz="1800" b="0" i="0" u="none" strike="noStrike" dirty="0">
                <a:effectLst/>
              </a:rPr>
              <a:t>l CCT è sciolto su accordo delle parti o al momento della conclusione dell’esecuzion</a:t>
            </a:r>
            <a:r>
              <a:rPr lang="it-IT" sz="1800" dirty="0"/>
              <a:t>e (art. 219 CCP)</a:t>
            </a:r>
            <a:endParaRPr lang="it-IT" sz="1800" b="0" i="0" u="none" strike="noStrike" dirty="0">
              <a:effectLst/>
            </a:endParaRPr>
          </a:p>
          <a:p>
            <a:pPr marL="0" indent="0">
              <a:buNone/>
            </a:pPr>
            <a:endParaRPr lang="it-IT" sz="2000" b="1" dirty="0">
              <a:solidFill>
                <a:srgbClr val="FF0000"/>
              </a:solidFill>
            </a:endParaRPr>
          </a:p>
        </p:txBody>
      </p:sp>
      <p:sp>
        <p:nvSpPr>
          <p:cNvPr id="2" name="Segnaposto piè di pagina 1">
            <a:extLst>
              <a:ext uri="{FF2B5EF4-FFF2-40B4-BE49-F238E27FC236}">
                <a16:creationId xmlns:a16="http://schemas.microsoft.com/office/drawing/2014/main" id="{355B4BC9-D906-6B17-4F3B-4D19B5B8272E}"/>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03547AD-01FC-BA68-0060-4828A1C8C8A3}"/>
              </a:ext>
            </a:extLst>
          </p:cNvPr>
          <p:cNvSpPr>
            <a:spLocks noGrp="1"/>
          </p:cNvSpPr>
          <p:nvPr>
            <p:ph type="dt" sz="half" idx="10"/>
          </p:nvPr>
        </p:nvSpPr>
        <p:spPr/>
        <p:txBody>
          <a:bodyPr/>
          <a:lstStyle/>
          <a:p>
            <a:fld id="{120C13C8-C0B6-804F-8310-ED48EF9A324F}" type="datetime1">
              <a:rPr lang="it-IT" smtClean="0"/>
              <a:t>21/06/23</a:t>
            </a:fld>
            <a:endParaRPr lang="it-IT"/>
          </a:p>
        </p:txBody>
      </p:sp>
      <p:sp>
        <p:nvSpPr>
          <p:cNvPr id="7" name="Segnaposto numero diapositiva 6">
            <a:extLst>
              <a:ext uri="{FF2B5EF4-FFF2-40B4-BE49-F238E27FC236}">
                <a16:creationId xmlns:a16="http://schemas.microsoft.com/office/drawing/2014/main" id="{B3392E97-4E2D-8953-5371-B47E24EE893A}"/>
              </a:ext>
            </a:extLst>
          </p:cNvPr>
          <p:cNvSpPr>
            <a:spLocks noGrp="1"/>
          </p:cNvSpPr>
          <p:nvPr>
            <p:ph type="sldNum" sz="quarter" idx="12"/>
          </p:nvPr>
        </p:nvSpPr>
        <p:spPr/>
        <p:txBody>
          <a:bodyPr/>
          <a:lstStyle/>
          <a:p>
            <a:fld id="{2D461169-DEB1-6E45-A2CA-B6D74FF9440F}" type="slidenum">
              <a:rPr lang="it-IT" smtClean="0"/>
              <a:t>54</a:t>
            </a:fld>
            <a:endParaRPr lang="it-IT"/>
          </a:p>
        </p:txBody>
      </p:sp>
    </p:spTree>
    <p:extLst>
      <p:ext uri="{BB962C8B-B14F-4D97-AF65-F5344CB8AC3E}">
        <p14:creationId xmlns:p14="http://schemas.microsoft.com/office/powerpoint/2010/main" val="1586374414"/>
      </p:ext>
    </p:extLst>
  </p:cSld>
  <p:clrMapOvr>
    <a:masterClrMapping/>
  </p:clrMapOvr>
  <p:transition spd="slow">
    <p:push di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363200" cy="557664"/>
          </a:xfrm>
        </p:spPr>
        <p:txBody>
          <a:bodyPr>
            <a:normAutofit/>
          </a:bodyPr>
          <a:lstStyle/>
          <a:p>
            <a:r>
              <a:rPr lang="it-IT" sz="2800" b="1" dirty="0">
                <a:solidFill>
                  <a:schemeClr val="accent1"/>
                </a:solidFill>
              </a:rPr>
              <a:t>ANAC - art. 220 CCP</a:t>
            </a:r>
            <a:endParaRPr lang="it-IT" sz="2800" b="1"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dirty="0">
                <a:solidFill>
                  <a:schemeClr val="accent1"/>
                </a:solidFill>
              </a:rPr>
              <a:t>Su impulso delle parti</a:t>
            </a:r>
          </a:p>
          <a:p>
            <a:pPr marL="0" indent="0" algn="just">
              <a:buNone/>
            </a:pPr>
            <a:r>
              <a:rPr lang="it-IT" sz="1800" b="1" dirty="0">
                <a:solidFill>
                  <a:schemeClr val="accent1"/>
                </a:solidFill>
              </a:rPr>
              <a:t>Parere di precontenzioso e legittimazione ad agire</a:t>
            </a:r>
            <a:endParaRPr lang="it-IT" sz="1800" b="1" i="0" u="none" strike="noStrike" dirty="0">
              <a:solidFill>
                <a:schemeClr val="accent1"/>
              </a:solidFill>
              <a:effectLst/>
            </a:endParaRPr>
          </a:p>
          <a:p>
            <a:pPr marL="0" indent="0" algn="just">
              <a:buNone/>
            </a:pPr>
            <a:r>
              <a:rPr lang="it-IT" sz="1800" b="1" i="0" u="none" strike="noStrike" dirty="0">
                <a:effectLst/>
              </a:rPr>
              <a:t>Comma 1</a:t>
            </a:r>
          </a:p>
          <a:p>
            <a:pPr algn="just">
              <a:buFont typeface="Wingdings" pitchFamily="2" charset="2"/>
              <a:buChar char="§"/>
            </a:pPr>
            <a:r>
              <a:rPr lang="it-IT" sz="1800" b="0" i="0" u="none" strike="noStrike" dirty="0">
                <a:effectLst/>
              </a:rPr>
              <a:t>su iniziativa della SA o di un concorrente, ANAC esprime parere, previo contraddittorio, su questioni insorte durante lo svolgimento delle procedure, entro 30 giorni dalla richiesta;</a:t>
            </a:r>
          </a:p>
          <a:p>
            <a:pPr algn="just">
              <a:buFont typeface="Wingdings" pitchFamily="2" charset="2"/>
              <a:buChar char="§"/>
            </a:pPr>
            <a:r>
              <a:rPr lang="it-IT" sz="1800" dirty="0"/>
              <a:t>l</a:t>
            </a:r>
            <a:r>
              <a:rPr lang="it-IT" sz="1800" b="0" i="0" u="none" strike="noStrike" dirty="0">
                <a:effectLst/>
              </a:rPr>
              <a:t>’operatore economico che abbia richiesto il parere o vi abbia aderito lo può impugnare esclusivamente per violazione delle regole di diritto relative al merito della controversia </a:t>
            </a:r>
            <a:r>
              <a:rPr lang="it-IT" sz="1800" dirty="0"/>
              <a:t>;</a:t>
            </a:r>
          </a:p>
          <a:p>
            <a:pPr algn="just">
              <a:buFont typeface="Wingdings" pitchFamily="2" charset="2"/>
              <a:buChar char="§"/>
            </a:pPr>
            <a:r>
              <a:rPr lang="it-IT" sz="1800" b="0" i="0" u="none" strike="noStrike" dirty="0">
                <a:effectLst/>
              </a:rPr>
              <a:t>la SA che non intenda conformarsi al parere comunica, con provvedimento, entro </a:t>
            </a:r>
            <a:r>
              <a:rPr lang="it-IT" sz="1800" dirty="0"/>
              <a:t>15</a:t>
            </a:r>
            <a:r>
              <a:rPr lang="it-IT" sz="1800" b="0" i="0" u="none" strike="noStrike" dirty="0">
                <a:effectLst/>
              </a:rPr>
              <a:t> gg., le motivazioni alle parti interessate e all’ANAC, che può proporre il ricorso ex art. 120 CPA.</a:t>
            </a: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dirty="0">
                <a:solidFill>
                  <a:srgbClr val="FF0000"/>
                </a:solidFill>
                <a:effectLst/>
                <a:ea typeface="Times New Roman" panose="02020603050405020304" pitchFamily="18" charset="0"/>
              </a:rPr>
              <a:t>Focus</a:t>
            </a:r>
          </a:p>
          <a:p>
            <a:pPr marL="0" indent="0">
              <a:buNone/>
            </a:pPr>
            <a:r>
              <a:rPr lang="it-IT" sz="1800" b="1" dirty="0">
                <a:solidFill>
                  <a:srgbClr val="FF0000"/>
                </a:solidFill>
                <a:effectLst/>
                <a:ea typeface="Times New Roman" panose="02020603050405020304" pitchFamily="18" charset="0"/>
              </a:rPr>
              <a:t>Innovazioni significative</a:t>
            </a:r>
            <a:r>
              <a:rPr lang="it-IT" sz="1800" dirty="0">
                <a:solidFill>
                  <a:srgbClr val="FF0000"/>
                </a:solidFill>
                <a:effectLst/>
                <a:ea typeface="Times New Roman" panose="02020603050405020304" pitchFamily="18" charset="0"/>
              </a:rPr>
              <a:t>.</a:t>
            </a:r>
          </a:p>
          <a:p>
            <a:pPr algn="just">
              <a:buFont typeface="Wingdings" pitchFamily="2" charset="2"/>
              <a:buChar char="§"/>
            </a:pPr>
            <a:r>
              <a:rPr lang="it-IT" sz="1800" dirty="0">
                <a:ea typeface="Times New Roman" panose="02020603050405020304" pitchFamily="18" charset="0"/>
              </a:rPr>
              <a:t>n</a:t>
            </a:r>
            <a:r>
              <a:rPr lang="it-IT" sz="1800" dirty="0">
                <a:effectLst/>
                <a:ea typeface="Times New Roman" panose="02020603050405020304" pitchFamily="18" charset="0"/>
              </a:rPr>
              <a:t>on è vincolante per le parti</a:t>
            </a:r>
          </a:p>
          <a:p>
            <a:pPr algn="just">
              <a:buFont typeface="Wingdings" pitchFamily="2" charset="2"/>
              <a:buChar char="§"/>
            </a:pPr>
            <a:r>
              <a:rPr lang="it-IT" sz="1800" dirty="0">
                <a:ea typeface="Times New Roman" panose="02020603050405020304" pitchFamily="18" charset="0"/>
              </a:rPr>
              <a:t>è </a:t>
            </a:r>
            <a:r>
              <a:rPr lang="it-IT" sz="1800" dirty="0">
                <a:effectLst/>
                <a:ea typeface="Times New Roman" panose="02020603050405020304" pitchFamily="18" charset="0"/>
              </a:rPr>
              <a:t>consentita  l’impugnazione solo per profili sostanziali e non formali (art.. 21-</a:t>
            </a:r>
            <a:r>
              <a:rPr lang="it-IT" sz="1800" i="1" dirty="0">
                <a:effectLst/>
                <a:ea typeface="Times New Roman" panose="02020603050405020304" pitchFamily="18" charset="0"/>
              </a:rPr>
              <a:t>octies</a:t>
            </a:r>
            <a:r>
              <a:rPr lang="it-IT" sz="1800" dirty="0">
                <a:effectLst/>
                <a:ea typeface="Times New Roman" panose="02020603050405020304" pitchFamily="18" charset="0"/>
              </a:rPr>
              <a:t>, comma 2) </a:t>
            </a:r>
            <a:endParaRPr lang="it-IT" sz="1800" dirty="0">
              <a:ea typeface="Times New Roman" panose="02020603050405020304" pitchFamily="18" charset="0"/>
            </a:endParaRPr>
          </a:p>
          <a:p>
            <a:pPr algn="just">
              <a:buFont typeface="Wingdings" pitchFamily="2" charset="2"/>
              <a:buChar char="§"/>
            </a:pPr>
            <a:r>
              <a:rPr lang="it-IT" sz="1800" dirty="0">
                <a:ea typeface="Times New Roman" panose="02020603050405020304" pitchFamily="18" charset="0"/>
              </a:rPr>
              <a:t>la SA, </a:t>
            </a:r>
            <a:r>
              <a:rPr lang="it-IT" sz="1800" dirty="0">
                <a:effectLst/>
                <a:ea typeface="Times New Roman" panose="02020603050405020304" pitchFamily="18" charset="0"/>
              </a:rPr>
              <a:t>che non intenda conformarsi al parere, deve motivare. </a:t>
            </a:r>
            <a:r>
              <a:rPr lang="it-IT" sz="1800" dirty="0">
                <a:ea typeface="Times New Roman" panose="02020603050405020304" pitchFamily="18" charset="0"/>
              </a:rPr>
              <a:t>L</a:t>
            </a:r>
            <a:r>
              <a:rPr lang="it-IT" sz="1800" dirty="0">
                <a:effectLst/>
                <a:ea typeface="Times New Roman" panose="02020603050405020304" pitchFamily="18" charset="0"/>
              </a:rPr>
              <a:t>a ratio è rafforzare lo strumento in coerenza con la regola generale dell’art. 3 della </a:t>
            </a:r>
            <a:r>
              <a:rPr lang="it-IT" sz="1800" dirty="0">
                <a:ea typeface="Times New Roman" panose="02020603050405020304" pitchFamily="18" charset="0"/>
              </a:rPr>
              <a:t>L. </a:t>
            </a:r>
            <a:r>
              <a:rPr lang="it-IT" sz="1800" dirty="0">
                <a:effectLst/>
                <a:ea typeface="Times New Roman" panose="02020603050405020304" pitchFamily="18" charset="0"/>
              </a:rPr>
              <a:t>241/1990. </a:t>
            </a:r>
          </a:p>
          <a:p>
            <a:pPr marL="0" indent="0" algn="just">
              <a:buNone/>
            </a:pPr>
            <a:r>
              <a:rPr lang="it-IT" sz="1800" b="1" dirty="0">
                <a:solidFill>
                  <a:srgbClr val="FF0000"/>
                </a:solidFill>
                <a:effectLst/>
                <a:ea typeface="Times New Roman" panose="02020603050405020304" pitchFamily="18" charset="0"/>
              </a:rPr>
              <a:t>Similitudini significative.</a:t>
            </a:r>
          </a:p>
          <a:p>
            <a:pPr algn="just">
              <a:buFont typeface="Wingdings" pitchFamily="2" charset="2"/>
              <a:buChar char="§"/>
            </a:pPr>
            <a:r>
              <a:rPr lang="it-IT" sz="1800" dirty="0">
                <a:effectLst/>
                <a:ea typeface="Times New Roman" panose="02020603050405020304" pitchFamily="18" charset="0"/>
              </a:rPr>
              <a:t>Trascorsi 30 gg. giorni dalla recezione della richiesta per esprimere il parere, </a:t>
            </a:r>
            <a:r>
              <a:rPr lang="it-IT" sz="1800" dirty="0">
                <a:ea typeface="Times New Roman" panose="02020603050405020304" pitchFamily="18" charset="0"/>
              </a:rPr>
              <a:t>s</a:t>
            </a:r>
            <a:r>
              <a:rPr lang="it-IT" sz="1800" dirty="0">
                <a:effectLst/>
                <a:ea typeface="Times New Roman" panose="02020603050405020304" pitchFamily="18" charset="0"/>
              </a:rPr>
              <a:t>i forma un silenzio inadempimento, con il corollario dell’esperibilità̀ del ricorso ex art. 116 CPA.</a:t>
            </a:r>
            <a:endParaRPr lang="it-IT" sz="1800" dirty="0"/>
          </a:p>
        </p:txBody>
      </p:sp>
      <p:sp>
        <p:nvSpPr>
          <p:cNvPr id="2" name="Segnaposto piè di pagina 1">
            <a:extLst>
              <a:ext uri="{FF2B5EF4-FFF2-40B4-BE49-F238E27FC236}">
                <a16:creationId xmlns:a16="http://schemas.microsoft.com/office/drawing/2014/main" id="{7440DC58-B81B-D0C4-97AD-D70A7ED1D68D}"/>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0836B60-B407-2570-A0B5-F25CCF2F49B1}"/>
              </a:ext>
            </a:extLst>
          </p:cNvPr>
          <p:cNvSpPr>
            <a:spLocks noGrp="1"/>
          </p:cNvSpPr>
          <p:nvPr>
            <p:ph type="dt" sz="half" idx="10"/>
          </p:nvPr>
        </p:nvSpPr>
        <p:spPr/>
        <p:txBody>
          <a:bodyPr/>
          <a:lstStyle/>
          <a:p>
            <a:fld id="{BFB06956-0446-7A42-B4D2-9D97362191C8}" type="datetime1">
              <a:rPr lang="it-IT" smtClean="0"/>
              <a:t>21/06/23</a:t>
            </a:fld>
            <a:endParaRPr lang="it-IT"/>
          </a:p>
        </p:txBody>
      </p:sp>
      <p:sp>
        <p:nvSpPr>
          <p:cNvPr id="7" name="Segnaposto numero diapositiva 6">
            <a:extLst>
              <a:ext uri="{FF2B5EF4-FFF2-40B4-BE49-F238E27FC236}">
                <a16:creationId xmlns:a16="http://schemas.microsoft.com/office/drawing/2014/main" id="{628FE6DA-CFF3-B702-F71C-1CC7A45D78D9}"/>
              </a:ext>
            </a:extLst>
          </p:cNvPr>
          <p:cNvSpPr>
            <a:spLocks noGrp="1"/>
          </p:cNvSpPr>
          <p:nvPr>
            <p:ph type="sldNum" sz="quarter" idx="12"/>
          </p:nvPr>
        </p:nvSpPr>
        <p:spPr/>
        <p:txBody>
          <a:bodyPr/>
          <a:lstStyle/>
          <a:p>
            <a:fld id="{2D461169-DEB1-6E45-A2CA-B6D74FF9440F}" type="slidenum">
              <a:rPr lang="it-IT" smtClean="0"/>
              <a:t>55</a:t>
            </a:fld>
            <a:endParaRPr lang="it-IT"/>
          </a:p>
        </p:txBody>
      </p:sp>
    </p:spTree>
    <p:extLst>
      <p:ext uri="{BB962C8B-B14F-4D97-AF65-F5344CB8AC3E}">
        <p14:creationId xmlns:p14="http://schemas.microsoft.com/office/powerpoint/2010/main" val="1371467021"/>
      </p:ext>
    </p:extLst>
  </p:cSld>
  <p:clrMapOvr>
    <a:masterClrMapping/>
  </p:clrMapOvr>
  <p:transition spd="slow">
    <p:push di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287000" cy="557664"/>
          </a:xfrm>
        </p:spPr>
        <p:txBody>
          <a:bodyPr>
            <a:normAutofit/>
          </a:bodyPr>
          <a:lstStyle/>
          <a:p>
            <a:r>
              <a:rPr lang="it-IT" sz="2800" b="1" dirty="0">
                <a:solidFill>
                  <a:schemeClr val="accent1"/>
                </a:solidFill>
              </a:rPr>
              <a:t>ANAC - art. 220 CCP</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kern="100" dirty="0">
                <a:solidFill>
                  <a:schemeClr val="accent1"/>
                </a:solidFill>
                <a:effectLst/>
                <a:ea typeface="Calibri" panose="020F0502020204030204" pitchFamily="34" charset="0"/>
                <a:cs typeface="Times New Roman" panose="02020603050405020304" pitchFamily="18" charset="0"/>
              </a:rPr>
              <a:t>Rimedio alternativo</a:t>
            </a:r>
            <a:endParaRPr lang="it-IT" sz="1800" kern="100" dirty="0">
              <a:solidFill>
                <a:schemeClr val="accent1"/>
              </a:solidFill>
              <a:effectLst/>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a</a:t>
            </a:r>
            <a:r>
              <a:rPr lang="it-IT" sz="1800" kern="100" dirty="0">
                <a:effectLst/>
                <a:ea typeface="Calibri" panose="020F0502020204030204" pitchFamily="34" charset="0"/>
                <a:cs typeface="Times New Roman" panose="02020603050405020304" pitchFamily="18" charset="0"/>
              </a:rPr>
              <a:t>i metodi alternativi (ADR) ben può essere assimilato, dunque, il parere di precontenzioso dell’ANAC, che ha funzione di prevenzione della causa, e dunque condivide con i citati ADR la finalità deflattiva rispetto al contenzioso giurisdizionale</a:t>
            </a:r>
            <a:endParaRPr lang="it-IT" sz="1800" kern="100" dirty="0">
              <a:solidFill>
                <a:schemeClr val="accent1"/>
              </a:solidFill>
              <a:ea typeface="Calibri" panose="020F0502020204030204" pitchFamily="34" charset="0"/>
              <a:cs typeface="Times New Roman" panose="02020603050405020304" pitchFamily="18" charset="0"/>
            </a:endParaRPr>
          </a:p>
          <a:p>
            <a:pPr marL="0" indent="0" algn="just">
              <a:buNone/>
            </a:pPr>
            <a:r>
              <a:rPr lang="it-IT" sz="1800" b="1" kern="100" dirty="0">
                <a:solidFill>
                  <a:schemeClr val="accent1"/>
                </a:solidFill>
                <a:ea typeface="Calibri" panose="020F0502020204030204" pitchFamily="34" charset="0"/>
                <a:cs typeface="Times New Roman" panose="02020603050405020304" pitchFamily="18" charset="0"/>
              </a:rPr>
              <a:t>De iure condendo </a:t>
            </a:r>
            <a:endParaRPr lang="it-IT" sz="1800" b="1" kern="100" dirty="0">
              <a:solidFill>
                <a:schemeClr val="accent1"/>
              </a:solidFill>
              <a:effectLst/>
              <a:ea typeface="Calibri" panose="020F0502020204030204" pitchFamily="34" charset="0"/>
              <a:cs typeface="Times New Roman" panose="02020603050405020304" pitchFamily="18" charset="0"/>
            </a:endParaRPr>
          </a:p>
          <a:p>
            <a:pPr algn="just">
              <a:buFont typeface="Wingdings" pitchFamily="2" charset="2"/>
              <a:buChar char="§"/>
            </a:pPr>
            <a:r>
              <a:rPr lang="it-IT" sz="1800" dirty="0"/>
              <a:t>c</a:t>
            </a:r>
            <a:r>
              <a:rPr lang="it-IT" sz="1800" b="0" i="0" u="none" strike="noStrike" dirty="0">
                <a:effectLst/>
              </a:rPr>
              <a:t>oncentrazione presso l’ANAC di una «mediazione pubblicistica» sulla scorta della mediazione civile ex D.Lgs. 28/2010.</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dirty="0">
                <a:solidFill>
                  <a:srgbClr val="FF0000"/>
                </a:solidFill>
                <a:effectLst/>
                <a:ea typeface="Times New Roman" panose="02020603050405020304" pitchFamily="18" charset="0"/>
              </a:rPr>
              <a:t>FOCUS</a:t>
            </a:r>
          </a:p>
          <a:p>
            <a:pPr marL="0" indent="0" algn="just">
              <a:buNone/>
            </a:pPr>
            <a:r>
              <a:rPr lang="it-IT" sz="1800" b="1" i="0" dirty="0">
                <a:solidFill>
                  <a:srgbClr val="FF0000"/>
                </a:solidFill>
                <a:effectLst/>
              </a:rPr>
              <a:t>Nuovo ruolo</a:t>
            </a:r>
          </a:p>
          <a:p>
            <a:pPr algn="just">
              <a:buFont typeface="Wingdings" pitchFamily="2" charset="2"/>
              <a:buChar char="§"/>
            </a:pPr>
            <a:r>
              <a:rPr lang="it-IT" sz="1800" dirty="0"/>
              <a:t>e</a:t>
            </a:r>
            <a:r>
              <a:rPr lang="it-IT" sz="1800" b="0" i="0" dirty="0">
                <a:effectLst/>
              </a:rPr>
              <a:t>liminazione delle Linee guida</a:t>
            </a:r>
          </a:p>
          <a:p>
            <a:pPr algn="just">
              <a:buFont typeface="Wingdings" pitchFamily="2" charset="2"/>
              <a:buChar char="§"/>
            </a:pPr>
            <a:r>
              <a:rPr lang="it-IT" sz="1800" dirty="0"/>
              <a:t>r</a:t>
            </a:r>
            <a:r>
              <a:rPr lang="it-IT" sz="1800" b="0" i="0" dirty="0">
                <a:effectLst/>
              </a:rPr>
              <a:t>afforzamento delle funzioni sanzionatorie e la titolarità in via esclusiva della Banca dati nazionale dei contratti pubblici, con l'anagrafe unica delle stazioni appaltanti, compreso l'elenco dei soggetti aggregatori, nonché l'anagrafe degli operatori economici</a:t>
            </a:r>
          </a:p>
          <a:p>
            <a:pPr marL="0" indent="0">
              <a:buNone/>
            </a:pPr>
            <a:endParaRPr lang="it-IT" sz="1800" dirty="0">
              <a:effectLst/>
              <a:latin typeface="TimesNewRomanPSMT"/>
              <a:ea typeface="Times New Roman" panose="02020603050405020304" pitchFamily="18" charset="0"/>
            </a:endParaRPr>
          </a:p>
        </p:txBody>
      </p:sp>
      <p:sp>
        <p:nvSpPr>
          <p:cNvPr id="2" name="Segnaposto piè di pagina 1">
            <a:extLst>
              <a:ext uri="{FF2B5EF4-FFF2-40B4-BE49-F238E27FC236}">
                <a16:creationId xmlns:a16="http://schemas.microsoft.com/office/drawing/2014/main" id="{01030AC4-5C49-0C63-D8E6-C7C469EC6DCE}"/>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5DD60DF9-C425-A547-F430-0FA926374FD6}"/>
              </a:ext>
            </a:extLst>
          </p:cNvPr>
          <p:cNvSpPr>
            <a:spLocks noGrp="1"/>
          </p:cNvSpPr>
          <p:nvPr>
            <p:ph type="dt" sz="half" idx="10"/>
          </p:nvPr>
        </p:nvSpPr>
        <p:spPr/>
        <p:txBody>
          <a:bodyPr/>
          <a:lstStyle/>
          <a:p>
            <a:fld id="{731DA531-A48B-DF49-880A-37D3C922CB27}" type="datetime1">
              <a:rPr lang="it-IT" smtClean="0"/>
              <a:t>21/06/23</a:t>
            </a:fld>
            <a:endParaRPr lang="it-IT"/>
          </a:p>
        </p:txBody>
      </p:sp>
      <p:sp>
        <p:nvSpPr>
          <p:cNvPr id="7" name="Segnaposto numero diapositiva 6">
            <a:extLst>
              <a:ext uri="{FF2B5EF4-FFF2-40B4-BE49-F238E27FC236}">
                <a16:creationId xmlns:a16="http://schemas.microsoft.com/office/drawing/2014/main" id="{136FEA0B-E45F-81BF-9AEE-164759A0DA1F}"/>
              </a:ext>
            </a:extLst>
          </p:cNvPr>
          <p:cNvSpPr>
            <a:spLocks noGrp="1"/>
          </p:cNvSpPr>
          <p:nvPr>
            <p:ph type="sldNum" sz="quarter" idx="12"/>
          </p:nvPr>
        </p:nvSpPr>
        <p:spPr/>
        <p:txBody>
          <a:bodyPr/>
          <a:lstStyle/>
          <a:p>
            <a:fld id="{2D461169-DEB1-6E45-A2CA-B6D74FF9440F}" type="slidenum">
              <a:rPr lang="it-IT" smtClean="0"/>
              <a:t>56</a:t>
            </a:fld>
            <a:endParaRPr lang="it-IT"/>
          </a:p>
        </p:txBody>
      </p:sp>
    </p:spTree>
    <p:extLst>
      <p:ext uri="{BB962C8B-B14F-4D97-AF65-F5344CB8AC3E}">
        <p14:creationId xmlns:p14="http://schemas.microsoft.com/office/powerpoint/2010/main" val="2028742459"/>
      </p:ext>
    </p:extLst>
  </p:cSld>
  <p:clrMapOvr>
    <a:masterClrMapping/>
  </p:clrMapOvr>
  <p:transition spd="slow">
    <p:push di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10287000" cy="557664"/>
          </a:xfrm>
        </p:spPr>
        <p:txBody>
          <a:bodyPr>
            <a:normAutofit fontScale="90000"/>
          </a:bodyPr>
          <a:lstStyle/>
          <a:p>
            <a:r>
              <a:rPr lang="it-IT" sz="3600" b="1" dirty="0">
                <a:solidFill>
                  <a:schemeClr val="accent1"/>
                </a:solidFill>
              </a:rPr>
              <a:t>ANAC - art. </a:t>
            </a:r>
            <a:r>
              <a:rPr lang="it-IT" sz="3600" b="1">
                <a:solidFill>
                  <a:schemeClr val="accent1"/>
                </a:solidFill>
              </a:rPr>
              <a:t>220 CCP</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62500" lnSpcReduction="20000"/>
          </a:bodyPr>
          <a:lstStyle/>
          <a:p>
            <a:pPr marL="0" indent="0" algn="l">
              <a:buNone/>
            </a:pPr>
            <a:r>
              <a:rPr lang="it-IT" b="1" i="0" u="none" strike="noStrike" dirty="0">
                <a:solidFill>
                  <a:schemeClr val="accent1"/>
                </a:solidFill>
                <a:effectLst/>
              </a:rPr>
              <a:t>Azione di «ufficio»</a:t>
            </a:r>
          </a:p>
          <a:p>
            <a:pPr marL="0" indent="0" algn="l">
              <a:buNone/>
            </a:pPr>
            <a:r>
              <a:rPr lang="it-IT" b="1" i="0" u="none" strike="noStrike" dirty="0">
                <a:solidFill>
                  <a:schemeClr val="accent1"/>
                </a:solidFill>
                <a:effectLst/>
              </a:rPr>
              <a:t>Potere di impugnazione </a:t>
            </a:r>
          </a:p>
          <a:p>
            <a:pPr algn="just">
              <a:buFont typeface="Wingdings" pitchFamily="2" charset="2"/>
              <a:buChar char="§"/>
            </a:pPr>
            <a:r>
              <a:rPr lang="it-IT" dirty="0"/>
              <a:t>ANAC, per violazioni di diritto, può impugnare </a:t>
            </a:r>
            <a:r>
              <a:rPr lang="it-IT" b="0" i="0" u="none" strike="noStrike" dirty="0">
                <a:effectLst/>
              </a:rPr>
              <a:t> bandi, atti generali e  provvedimenti relativi a contratti di rilevante impatto </a:t>
            </a:r>
            <a:endParaRPr lang="it-IT" dirty="0"/>
          </a:p>
          <a:p>
            <a:pPr marL="0" indent="0" algn="just">
              <a:buNone/>
            </a:pPr>
            <a:r>
              <a:rPr lang="it-IT" b="1" i="0" u="none" strike="noStrike" dirty="0">
                <a:solidFill>
                  <a:schemeClr val="accent1"/>
                </a:solidFill>
                <a:effectLst/>
              </a:rPr>
              <a:t>Parere per gravi violazioni</a:t>
            </a:r>
          </a:p>
          <a:p>
            <a:pPr algn="just">
              <a:buFont typeface="Wingdings" pitchFamily="2" charset="2"/>
              <a:buChar char="§"/>
            </a:pPr>
            <a:r>
              <a:rPr lang="it-IT" dirty="0"/>
              <a:t>a</a:t>
            </a:r>
            <a:r>
              <a:rPr lang="it-IT" b="0" i="0" u="none" strike="noStrike" dirty="0">
                <a:effectLst/>
              </a:rPr>
              <a:t> fronte di gravi violazioni, ANAC</a:t>
            </a:r>
            <a:r>
              <a:rPr lang="it-IT" dirty="0"/>
              <a:t> </a:t>
            </a:r>
            <a:r>
              <a:rPr lang="it-IT" b="0" i="0" u="none" strike="noStrike" dirty="0">
                <a:effectLst/>
              </a:rPr>
              <a:t>emette, entro sessanta giorni dalla notizia, un parere con indicazione specifica dei vizi. La procedura può essere attivata i</a:t>
            </a:r>
            <a:r>
              <a:rPr lang="it-IT" dirty="0"/>
              <a:t>n </a:t>
            </a:r>
            <a:r>
              <a:rPr lang="it-IT" b="0" i="0" u="none" strike="noStrike" dirty="0">
                <a:effectLst/>
              </a:rPr>
              <a:t>un termine massimo, decorrente dall’adozione o dalla pubblicazione dell’atto e sancito da un regolamento ANAC</a:t>
            </a:r>
            <a:r>
              <a:rPr lang="it-IT" dirty="0"/>
              <a:t>. </a:t>
            </a:r>
          </a:p>
          <a:p>
            <a:pPr algn="just">
              <a:buFont typeface="Wingdings" pitchFamily="2" charset="2"/>
              <a:buChar char="§"/>
            </a:pPr>
            <a:r>
              <a:rPr lang="it-IT" dirty="0"/>
              <a:t>s</a:t>
            </a:r>
            <a:r>
              <a:rPr lang="it-IT" b="0" i="0" u="none" strike="noStrike" dirty="0">
                <a:effectLst/>
              </a:rPr>
              <a:t>e la S.P. non si conforma entro il termine assegnato, mai superiore a 30, ANAC può ricorrere al TAR, entro i successivi 30 gg. ex art. 120 c.p.a..</a:t>
            </a:r>
          </a:p>
          <a:p>
            <a:pPr marL="0" indent="0" algn="just">
              <a:buNone/>
            </a:pPr>
            <a:r>
              <a:rPr lang="it-IT" b="1" i="0" u="none" strike="noStrike" dirty="0">
                <a:solidFill>
                  <a:schemeClr val="accent1"/>
                </a:solidFill>
                <a:effectLst/>
              </a:rPr>
              <a:t>Regolamento e fase esecutiva</a:t>
            </a:r>
          </a:p>
          <a:p>
            <a:pPr algn="just">
              <a:buFont typeface="Wingdings" pitchFamily="2" charset="2"/>
              <a:buChar char="§"/>
            </a:pPr>
            <a:r>
              <a:rPr lang="it-IT" b="0" i="0" u="none" strike="noStrike" dirty="0">
                <a:effectLst/>
              </a:rPr>
              <a:t>ANAC si dota di un regolamento</a:t>
            </a:r>
            <a:r>
              <a:rPr lang="it-IT" dirty="0"/>
              <a:t> e</a:t>
            </a:r>
            <a:r>
              <a:rPr lang="it-IT" b="0" i="0" u="none" strike="noStrike" dirty="0">
                <a:effectLst/>
              </a:rPr>
              <a:t> individua casi e tipologie di provvedimenti, anche relativi alla fase esecutiva, con riferimento ai quali esercita i suoi poteri, giustiziabili ex art. 120 c.p.a..</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62500" lnSpcReduction="20000"/>
          </a:bodyPr>
          <a:lstStyle/>
          <a:p>
            <a:pPr marL="0" indent="0" algn="ctr">
              <a:buNone/>
            </a:pPr>
            <a:r>
              <a:rPr lang="it-IT" sz="2900" b="1" dirty="0">
                <a:solidFill>
                  <a:srgbClr val="FF0000"/>
                </a:solidFill>
                <a:effectLst/>
                <a:ea typeface="Times New Roman" panose="02020603050405020304" pitchFamily="18" charset="0"/>
              </a:rPr>
              <a:t>FOCUS</a:t>
            </a:r>
          </a:p>
          <a:p>
            <a:pPr marL="0" indent="0">
              <a:buNone/>
            </a:pPr>
            <a:r>
              <a:rPr lang="it-IT" sz="2900" b="1" dirty="0">
                <a:solidFill>
                  <a:srgbClr val="FF0000"/>
                </a:solidFill>
                <a:effectLst/>
                <a:ea typeface="Times New Roman" panose="02020603050405020304" pitchFamily="18" charset="0"/>
              </a:rPr>
              <a:t>Le conferme e le novità</a:t>
            </a:r>
          </a:p>
          <a:p>
            <a:pPr algn="just">
              <a:buFont typeface="Wingdings" pitchFamily="2" charset="2"/>
              <a:buChar char="§"/>
            </a:pPr>
            <a:r>
              <a:rPr lang="it-IT" sz="2900" dirty="0">
                <a:ea typeface="Times New Roman" panose="02020603050405020304" pitchFamily="18" charset="0"/>
              </a:rPr>
              <a:t>c</a:t>
            </a:r>
            <a:r>
              <a:rPr lang="it-IT" sz="2900" dirty="0">
                <a:effectLst/>
                <a:ea typeface="Times New Roman" panose="02020603050405020304" pitchFamily="18" charset="0"/>
              </a:rPr>
              <a:t>onferma del potere dell’ANAC di </a:t>
            </a:r>
            <a:r>
              <a:rPr lang="it-IT" sz="2900" b="1" dirty="0">
                <a:effectLst/>
                <a:ea typeface="Times New Roman" panose="02020603050405020304" pitchFamily="18" charset="0"/>
              </a:rPr>
              <a:t>esprimere un parere motivato </a:t>
            </a:r>
            <a:r>
              <a:rPr lang="it-IT" sz="2900" dirty="0">
                <a:effectLst/>
                <a:ea typeface="Times New Roman" panose="02020603050405020304" pitchFamily="18" charset="0"/>
              </a:rPr>
              <a:t>quando ravvisi che la stazione appaltante abbia adottato un provvedimento affetto da gravi violazioni del C</a:t>
            </a:r>
            <a:r>
              <a:rPr lang="it-IT" sz="2900" dirty="0">
                <a:ea typeface="Times New Roman" panose="02020603050405020304" pitchFamily="18" charset="0"/>
              </a:rPr>
              <a:t>CP</a:t>
            </a:r>
            <a:endParaRPr lang="it-IT" sz="2900" dirty="0">
              <a:effectLst/>
              <a:ea typeface="Times New Roman" panose="02020603050405020304" pitchFamily="18" charset="0"/>
            </a:endParaRPr>
          </a:p>
          <a:p>
            <a:pPr algn="just">
              <a:buFont typeface="Wingdings" pitchFamily="2" charset="2"/>
              <a:buChar char="§"/>
            </a:pPr>
            <a:r>
              <a:rPr lang="it-IT" sz="2900" dirty="0">
                <a:ea typeface="Times New Roman" panose="02020603050405020304" pitchFamily="18" charset="0"/>
              </a:rPr>
              <a:t>novità della </a:t>
            </a:r>
            <a:r>
              <a:rPr lang="it-IT" sz="2900" dirty="0">
                <a:effectLst/>
                <a:ea typeface="Times New Roman" panose="02020603050405020304" pitchFamily="18" charset="0"/>
              </a:rPr>
              <a:t>previsione di un potere di stabilire con proprio regolamento il termine massimo, comunque decorrente dall’adozione o pubblicazione dell’atto che contiene la violazione, per emettere il parere</a:t>
            </a:r>
          </a:p>
          <a:p>
            <a:pPr algn="just">
              <a:buFont typeface="Wingdings" pitchFamily="2" charset="2"/>
              <a:buChar char="§"/>
            </a:pPr>
            <a:r>
              <a:rPr lang="it-IT" sz="2900" dirty="0">
                <a:effectLst/>
                <a:ea typeface="Times New Roman" panose="02020603050405020304" pitchFamily="18" charset="0"/>
              </a:rPr>
              <a:t>novità</a:t>
            </a:r>
            <a:r>
              <a:rPr lang="it-IT" sz="2900" dirty="0">
                <a:ea typeface="Times New Roman" panose="02020603050405020304" pitchFamily="18" charset="0"/>
              </a:rPr>
              <a:t> del </a:t>
            </a:r>
            <a:r>
              <a:rPr lang="it-IT" sz="2900" dirty="0">
                <a:effectLst/>
                <a:ea typeface="Times New Roman" panose="02020603050405020304" pitchFamily="18" charset="0"/>
              </a:rPr>
              <a:t>termine assegnato alla </a:t>
            </a:r>
            <a:r>
              <a:rPr lang="it-IT" sz="2900" b="1" dirty="0">
                <a:effectLst/>
                <a:ea typeface="Times New Roman" panose="02020603050405020304" pitchFamily="18" charset="0"/>
              </a:rPr>
              <a:t>stazione appaltante per conformarsi al parere</a:t>
            </a:r>
            <a:r>
              <a:rPr lang="it-IT" sz="2900" dirty="0">
                <a:effectLst/>
                <a:ea typeface="Times New Roman" panose="02020603050405020304" pitchFamily="18" charset="0"/>
              </a:rPr>
              <a:t>, che è dimezzato rispetto a quello previsto dall’art. 211 (non più 60 </a:t>
            </a:r>
            <a:r>
              <a:rPr lang="it-IT" sz="2900" b="1" dirty="0">
                <a:effectLst/>
                <a:ea typeface="Times New Roman" panose="02020603050405020304" pitchFamily="18" charset="0"/>
              </a:rPr>
              <a:t>ma 30 giorni</a:t>
            </a:r>
            <a:r>
              <a:rPr lang="it-IT" sz="2900" dirty="0">
                <a:effectLst/>
                <a:ea typeface="Times New Roman" panose="02020603050405020304" pitchFamily="18" charset="0"/>
              </a:rPr>
              <a:t>), secondo una logica di velocizzazione dei tempi del procedimento</a:t>
            </a:r>
          </a:p>
          <a:p>
            <a:pPr marL="0" indent="0">
              <a:buNone/>
            </a:pPr>
            <a:endParaRPr lang="it-IT" sz="1800" dirty="0">
              <a:effectLst/>
              <a:latin typeface="TimesNewRomanPSMT"/>
              <a:ea typeface="Times New Roman" panose="02020603050405020304" pitchFamily="18" charset="0"/>
            </a:endParaRPr>
          </a:p>
        </p:txBody>
      </p:sp>
      <p:sp>
        <p:nvSpPr>
          <p:cNvPr id="2" name="Segnaposto piè di pagina 1">
            <a:extLst>
              <a:ext uri="{FF2B5EF4-FFF2-40B4-BE49-F238E27FC236}">
                <a16:creationId xmlns:a16="http://schemas.microsoft.com/office/drawing/2014/main" id="{D84276F2-7E6A-646B-E4A8-0456EB19C39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B89078F4-D92C-EA6B-B109-71D31E0EC7D9}"/>
              </a:ext>
            </a:extLst>
          </p:cNvPr>
          <p:cNvSpPr>
            <a:spLocks noGrp="1"/>
          </p:cNvSpPr>
          <p:nvPr>
            <p:ph type="dt" sz="half" idx="10"/>
          </p:nvPr>
        </p:nvSpPr>
        <p:spPr/>
        <p:txBody>
          <a:bodyPr/>
          <a:lstStyle/>
          <a:p>
            <a:fld id="{97738332-80C5-684A-BD8B-BBF7A99DE875}" type="datetime1">
              <a:rPr lang="it-IT" smtClean="0"/>
              <a:t>21/06/23</a:t>
            </a:fld>
            <a:endParaRPr lang="it-IT"/>
          </a:p>
        </p:txBody>
      </p:sp>
      <p:sp>
        <p:nvSpPr>
          <p:cNvPr id="7" name="Segnaposto numero diapositiva 6">
            <a:extLst>
              <a:ext uri="{FF2B5EF4-FFF2-40B4-BE49-F238E27FC236}">
                <a16:creationId xmlns:a16="http://schemas.microsoft.com/office/drawing/2014/main" id="{F981EE86-1142-7FB1-18CD-9C901FFD9337}"/>
              </a:ext>
            </a:extLst>
          </p:cNvPr>
          <p:cNvSpPr>
            <a:spLocks noGrp="1"/>
          </p:cNvSpPr>
          <p:nvPr>
            <p:ph type="sldNum" sz="quarter" idx="12"/>
          </p:nvPr>
        </p:nvSpPr>
        <p:spPr/>
        <p:txBody>
          <a:bodyPr/>
          <a:lstStyle/>
          <a:p>
            <a:fld id="{2D461169-DEB1-6E45-A2CA-B6D74FF9440F}" type="slidenum">
              <a:rPr lang="it-IT" smtClean="0"/>
              <a:t>57</a:t>
            </a:fld>
            <a:endParaRPr lang="it-IT"/>
          </a:p>
        </p:txBody>
      </p:sp>
    </p:spTree>
    <p:extLst>
      <p:ext uri="{BB962C8B-B14F-4D97-AF65-F5344CB8AC3E}">
        <p14:creationId xmlns:p14="http://schemas.microsoft.com/office/powerpoint/2010/main" val="2770578101"/>
      </p:ext>
    </p:extLst>
  </p:cSld>
  <p:clrMapOvr>
    <a:masterClrMapping/>
  </p:clrMapOvr>
  <p:transition spd="slow">
    <p:push di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Disposizioni finali 224 a 299</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fontScale="92500" lnSpcReduction="20000"/>
          </a:bodyPr>
          <a:lstStyle/>
          <a:p>
            <a:pPr marL="0" indent="0" algn="ctr">
              <a:buNone/>
            </a:pPr>
            <a:r>
              <a:rPr lang="it-IT" sz="1900" b="1" kern="0" dirty="0">
                <a:solidFill>
                  <a:schemeClr val="accent1"/>
                </a:solidFill>
                <a:effectLst/>
                <a:ea typeface="Calibri" panose="020F0502020204030204" pitchFamily="34" charset="0"/>
                <a:cs typeface="Times New Roman" panose="02020603050405020304" pitchFamily="18" charset="0"/>
              </a:rPr>
              <a:t>Da segnalare</a:t>
            </a:r>
          </a:p>
          <a:p>
            <a:pPr marL="0" indent="0" algn="just">
              <a:buNone/>
            </a:pPr>
            <a:r>
              <a:rPr lang="it-IT" sz="1900" b="1" kern="0" dirty="0">
                <a:solidFill>
                  <a:schemeClr val="accent1"/>
                </a:solidFill>
                <a:effectLst/>
                <a:ea typeface="Calibri" panose="020F0502020204030204" pitchFamily="34" charset="0"/>
                <a:cs typeface="Times New Roman" panose="02020603050405020304" pitchFamily="18" charset="0"/>
              </a:rPr>
              <a:t>Art. 224 CCP Disposizioni ulteriori</a:t>
            </a:r>
          </a:p>
          <a:p>
            <a:pPr marL="0" indent="0" algn="just">
              <a:buNone/>
            </a:pPr>
            <a:r>
              <a:rPr lang="it-IT" sz="1900" b="1" kern="100" dirty="0">
                <a:solidFill>
                  <a:schemeClr val="accent1"/>
                </a:solidFill>
                <a:effectLst/>
                <a:ea typeface="Calibri" panose="020F0502020204030204" pitchFamily="34" charset="0"/>
                <a:cs typeface="Times New Roman" panose="02020603050405020304" pitchFamily="18" charset="0"/>
              </a:rPr>
              <a:t>Art. 225 CCP </a:t>
            </a:r>
            <a:r>
              <a:rPr lang="it-IT" sz="1900" b="1" kern="0" dirty="0">
                <a:solidFill>
                  <a:schemeClr val="accent1"/>
                </a:solidFill>
                <a:effectLst/>
                <a:ea typeface="Calibri" panose="020F0502020204030204" pitchFamily="34" charset="0"/>
                <a:cs typeface="Times New Roman" panose="02020603050405020304" pitchFamily="18" charset="0"/>
              </a:rPr>
              <a:t>Disposizioni transitorie e di coordinamento</a:t>
            </a:r>
          </a:p>
          <a:p>
            <a:pPr marL="0" indent="0" algn="just">
              <a:buNone/>
            </a:pPr>
            <a:r>
              <a:rPr lang="it-IT" sz="1900" b="1" kern="0" dirty="0">
                <a:solidFill>
                  <a:schemeClr val="accent1"/>
                </a:solidFill>
                <a:effectLst/>
                <a:ea typeface="Calibri" panose="020F0502020204030204" pitchFamily="34" charset="0"/>
                <a:cs typeface="Times New Roman" panose="02020603050405020304" pitchFamily="18" charset="0"/>
              </a:rPr>
              <a:t>Art. 226 CCP Abrogazioni e disposizioni finali</a:t>
            </a:r>
            <a:endParaRPr lang="it-IT" sz="1900" b="1" kern="100" dirty="0">
              <a:solidFill>
                <a:schemeClr val="accent1"/>
              </a:solidFill>
              <a:effectLst/>
              <a:ea typeface="Calibri" panose="020F0502020204030204" pitchFamily="34" charset="0"/>
              <a:cs typeface="Times New Roman" panose="02020603050405020304" pitchFamily="18" charset="0"/>
            </a:endParaRPr>
          </a:p>
          <a:p>
            <a:pPr algn="just">
              <a:buFont typeface="Wingdings" pitchFamily="2" charset="2"/>
              <a:buChar char="§"/>
            </a:pPr>
            <a:r>
              <a:rPr lang="it-IT" sz="1900" kern="0" dirty="0">
                <a:effectLst/>
                <a:ea typeface="Calibri" panose="020F0502020204030204" pitchFamily="34" charset="0"/>
                <a:cs typeface="Times New Roman" panose="02020603050405020304" pitchFamily="18" charset="0"/>
              </a:rPr>
              <a:t>disciplinano il coordinamento della nuova disciplina a quella attualmente vigente (D.Lgs. 50/2016), dettando una serie di abrogazioni di articoli, sostituzioni di articoli</a:t>
            </a:r>
            <a:r>
              <a:rPr lang="it-IT" sz="1900" kern="0" dirty="0">
                <a:ea typeface="Calibri" panose="020F0502020204030204" pitchFamily="34" charset="0"/>
                <a:cs typeface="Times New Roman" panose="02020603050405020304" pitchFamily="18" charset="0"/>
              </a:rPr>
              <a:t> e</a:t>
            </a:r>
            <a:r>
              <a:rPr lang="it-IT" sz="1900" kern="0" dirty="0">
                <a:effectLst/>
                <a:ea typeface="Calibri" panose="020F0502020204030204" pitchFamily="34" charset="0"/>
                <a:cs typeface="Times New Roman" panose="02020603050405020304" pitchFamily="18" charset="0"/>
              </a:rPr>
              <a:t> parole, soppressioni e aggiunte di periodi</a:t>
            </a:r>
            <a:endParaRPr lang="it-IT" sz="1900" kern="100" dirty="0">
              <a:ea typeface="Calibri" panose="020F0502020204030204" pitchFamily="34" charset="0"/>
              <a:cs typeface="Times New Roman" panose="02020603050405020304" pitchFamily="18" charset="0"/>
            </a:endParaRPr>
          </a:p>
          <a:p>
            <a:pPr algn="just">
              <a:buFont typeface="Wingdings" pitchFamily="2" charset="2"/>
              <a:buChar char="§"/>
            </a:pPr>
            <a:r>
              <a:rPr lang="it-IT" sz="1900" kern="0" dirty="0">
                <a:effectLst/>
                <a:ea typeface="Calibri" panose="020F0502020204030204" pitchFamily="34" charset="0"/>
                <a:cs typeface="Times New Roman" panose="02020603050405020304" pitchFamily="18" charset="0"/>
              </a:rPr>
              <a:t>contengono un’articolata disciplina transitoria e di</a:t>
            </a:r>
          </a:p>
          <a:p>
            <a:pPr marL="0" indent="0" algn="just">
              <a:buNone/>
            </a:pPr>
            <a:r>
              <a:rPr lang="it-IT" sz="1900" b="1" kern="0" dirty="0">
                <a:solidFill>
                  <a:srgbClr val="0070C0"/>
                </a:solidFill>
                <a:cs typeface="Times New Roman" panose="02020603050405020304" pitchFamily="18" charset="0"/>
              </a:rPr>
              <a:t>Da segnalare</a:t>
            </a:r>
          </a:p>
          <a:p>
            <a:pPr algn="just">
              <a:buFont typeface="Wingdings" pitchFamily="2" charset="2"/>
              <a:buChar char="§"/>
            </a:pPr>
            <a:r>
              <a:rPr lang="it-IT" sz="1900" dirty="0"/>
              <a:t>u</a:t>
            </a:r>
            <a:r>
              <a:rPr lang="it-IT" sz="1900" dirty="0">
                <a:effectLst/>
              </a:rPr>
              <a:t>na corposa disciplina sulla tempistica della digitalizzazione e ne prevede </a:t>
            </a:r>
            <a:r>
              <a:rPr lang="it-IT" sz="1900" b="1" dirty="0">
                <a:solidFill>
                  <a:srgbClr val="FF0000"/>
                </a:solidFill>
                <a:effectLst/>
              </a:rPr>
              <a:t>l’efficacia dal 1° gennaio 2024</a:t>
            </a:r>
          </a:p>
          <a:p>
            <a:pPr algn="just">
              <a:buFont typeface="Wingdings" pitchFamily="2" charset="2"/>
              <a:buChar char="§"/>
            </a:pPr>
            <a:r>
              <a:rPr lang="it-IT" sz="1900" kern="0" dirty="0">
                <a:effectLst/>
                <a:ea typeface="Calibri" panose="020F0502020204030204" pitchFamily="34" charset="0"/>
                <a:cs typeface="Times New Roman" panose="02020603050405020304" pitchFamily="18" charset="0"/>
              </a:rPr>
              <a:t>l’immediata applicabilità della nuova disciplina di cui agli articoli da 215 a 219 ai CCT, già costituiti ed operanti alla data di entrata in vigore: per questi non è previsto un regime transitori</a:t>
            </a:r>
          </a:p>
          <a:p>
            <a:pPr algn="just">
              <a:buFont typeface="Wingdings" pitchFamily="2" charset="2"/>
              <a:buChar char="§"/>
            </a:pPr>
            <a:endParaRPr lang="it-IT" sz="1800" i="1" dirty="0">
              <a:effectLst/>
            </a:endParaRPr>
          </a:p>
          <a:p>
            <a:pPr algn="just">
              <a:buFont typeface="Wingdings" pitchFamily="2" charset="2"/>
              <a:buChar char="§"/>
            </a:pPr>
            <a:endParaRPr lang="it-IT" sz="1800" kern="100" dirty="0">
              <a:effectLst/>
              <a:ea typeface="Calibri" panose="020F0502020204030204" pitchFamily="34" charset="0"/>
              <a:cs typeface="Times New Roman" panose="02020603050405020304" pitchFamily="18" charset="0"/>
            </a:endParaRPr>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92500" lnSpcReduction="20000"/>
          </a:bodyPr>
          <a:lstStyle/>
          <a:p>
            <a:pPr marL="0" indent="0" algn="ctr">
              <a:buNone/>
            </a:pPr>
            <a:r>
              <a:rPr lang="it-IT" sz="1900" b="1" kern="0" dirty="0">
                <a:solidFill>
                  <a:srgbClr val="FF0000"/>
                </a:solidFill>
                <a:ea typeface="Calibri" panose="020F0502020204030204" pitchFamily="34" charset="0"/>
                <a:cs typeface="Times New Roman" panose="02020603050405020304" pitchFamily="18" charset="0"/>
              </a:rPr>
              <a:t>Focus</a:t>
            </a:r>
          </a:p>
          <a:p>
            <a:pPr marL="0" indent="0" algn="just">
              <a:buNone/>
            </a:pPr>
            <a:r>
              <a:rPr lang="it-IT" sz="1900" b="1" kern="0" dirty="0">
                <a:solidFill>
                  <a:schemeClr val="accent1"/>
                </a:solidFill>
                <a:ea typeface="Calibri" panose="020F0502020204030204" pitchFamily="34" charset="0"/>
                <a:cs typeface="Times New Roman" panose="02020603050405020304" pitchFamily="18" charset="0"/>
              </a:rPr>
              <a:t>Delegificazione</a:t>
            </a:r>
          </a:p>
          <a:p>
            <a:pPr algn="just">
              <a:buFont typeface="Wingdings" pitchFamily="2" charset="2"/>
              <a:buChar char="§"/>
            </a:pPr>
            <a:r>
              <a:rPr lang="it-IT" sz="1900" kern="0" dirty="0">
                <a:ea typeface="Calibri" panose="020F0502020204030204" pitchFamily="34" charset="0"/>
                <a:cs typeface="Times New Roman" panose="02020603050405020304" pitchFamily="18" charset="0"/>
              </a:rPr>
              <a:t>a</a:t>
            </a:r>
            <a:r>
              <a:rPr lang="it-IT" sz="1900" kern="0" dirty="0">
                <a:effectLst/>
                <a:ea typeface="Calibri" panose="020F0502020204030204" pitchFamily="34" charset="0"/>
                <a:cs typeface="Times New Roman" panose="02020603050405020304" pitchFamily="18" charset="0"/>
              </a:rPr>
              <a:t>ttua una delegificazione speciale in relazione agli allegati con la finalità di ottenere un codice immediatamente auto esecutivo</a:t>
            </a:r>
            <a:r>
              <a:rPr lang="it-IT" sz="1900" kern="0" dirty="0">
                <a:ea typeface="Calibri" panose="020F0502020204030204" pitchFamily="34" charset="0"/>
                <a:cs typeface="Times New Roman" panose="02020603050405020304" pitchFamily="18" charset="0"/>
              </a:rPr>
              <a:t>. </a:t>
            </a:r>
            <a:r>
              <a:rPr lang="it-IT" sz="1900" i="1" kern="0" dirty="0">
                <a:ea typeface="Calibri" panose="020F0502020204030204" pitchFamily="34" charset="0"/>
                <a:cs typeface="Times New Roman" panose="02020603050405020304" pitchFamily="18" charset="0"/>
              </a:rPr>
              <a:t>«O</a:t>
            </a:r>
            <a:r>
              <a:rPr lang="it-IT" sz="1900" i="1" kern="0" dirty="0">
                <a:effectLst/>
                <a:ea typeface="Calibri" panose="020F0502020204030204" pitchFamily="34" charset="0"/>
                <a:cs typeface="Times New Roman" panose="02020603050405020304" pitchFamily="18" charset="0"/>
              </a:rPr>
              <a:t>gni norma del Codice che fa riferimento a un allegato prevede che l’allegato è di rango legislativo e poi è abrogato, dettando una disciplina di prima applicazione di questo modello di delegificazione, precisando che entro tre mesi dalla data di entrata in vigore del codice (1° aprile 2023), è possibile procedere alla sostituzione degli allegati con un regolamento in forma semplificata meramente riproduttivo dello stesso. Il principio di cedevolezza degli allegati al codice rispetto alla fonte regolamentare consente una maggiore snellezza e celerità nell’approntare la disciplina di dettaglio»</a:t>
            </a:r>
            <a:endParaRPr lang="it-IT" sz="1900" i="1" kern="100" dirty="0">
              <a:effectLst/>
              <a:ea typeface="Calibri" panose="020F0502020204030204" pitchFamily="34" charset="0"/>
              <a:cs typeface="Times New Roman" panose="02020603050405020304" pitchFamily="18" charset="0"/>
            </a:endParaRPr>
          </a:p>
          <a:p>
            <a:pPr marL="0" indent="0">
              <a:buNone/>
            </a:pPr>
            <a:endParaRPr lang="it-IT" sz="2000" dirty="0"/>
          </a:p>
        </p:txBody>
      </p:sp>
      <p:sp>
        <p:nvSpPr>
          <p:cNvPr id="2" name="Segnaposto piè di pagina 1">
            <a:extLst>
              <a:ext uri="{FF2B5EF4-FFF2-40B4-BE49-F238E27FC236}">
                <a16:creationId xmlns:a16="http://schemas.microsoft.com/office/drawing/2014/main" id="{564BCEC0-B774-87E6-C923-F68F968212CC}"/>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7691B8EC-DE9C-5E0F-FD34-FFBA9170B381}"/>
              </a:ext>
            </a:extLst>
          </p:cNvPr>
          <p:cNvSpPr>
            <a:spLocks noGrp="1"/>
          </p:cNvSpPr>
          <p:nvPr>
            <p:ph type="dt" sz="half" idx="10"/>
          </p:nvPr>
        </p:nvSpPr>
        <p:spPr/>
        <p:txBody>
          <a:bodyPr/>
          <a:lstStyle/>
          <a:p>
            <a:fld id="{6EEC942C-5864-EE43-86E1-0E860719C007}" type="datetime1">
              <a:rPr lang="it-IT" smtClean="0"/>
              <a:t>21/06/23</a:t>
            </a:fld>
            <a:endParaRPr lang="it-IT"/>
          </a:p>
        </p:txBody>
      </p:sp>
      <p:sp>
        <p:nvSpPr>
          <p:cNvPr id="7" name="Segnaposto numero diapositiva 6">
            <a:extLst>
              <a:ext uri="{FF2B5EF4-FFF2-40B4-BE49-F238E27FC236}">
                <a16:creationId xmlns:a16="http://schemas.microsoft.com/office/drawing/2014/main" id="{C42D2A8F-956B-7499-1218-CCD2EE8EBB00}"/>
              </a:ext>
            </a:extLst>
          </p:cNvPr>
          <p:cNvSpPr>
            <a:spLocks noGrp="1"/>
          </p:cNvSpPr>
          <p:nvPr>
            <p:ph type="sldNum" sz="quarter" idx="12"/>
          </p:nvPr>
        </p:nvSpPr>
        <p:spPr/>
        <p:txBody>
          <a:bodyPr/>
          <a:lstStyle/>
          <a:p>
            <a:fld id="{2D461169-DEB1-6E45-A2CA-B6D74FF9440F}" type="slidenum">
              <a:rPr lang="it-IT" smtClean="0"/>
              <a:t>58</a:t>
            </a:fld>
            <a:endParaRPr lang="it-IT"/>
          </a:p>
        </p:txBody>
      </p:sp>
    </p:spTree>
    <p:extLst>
      <p:ext uri="{BB962C8B-B14F-4D97-AF65-F5344CB8AC3E}">
        <p14:creationId xmlns:p14="http://schemas.microsoft.com/office/powerpoint/2010/main" val="11387883"/>
      </p:ext>
    </p:extLst>
  </p:cSld>
  <p:clrMapOvr>
    <a:masterClrMapping/>
  </p:clrMapOvr>
  <p:transition spd="slow">
    <p:push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200" y="365126"/>
            <a:ext cx="5334000" cy="557664"/>
          </a:xfrm>
        </p:spPr>
        <p:txBody>
          <a:bodyPr>
            <a:normAutofit fontScale="90000"/>
          </a:bodyPr>
          <a:lstStyle/>
          <a:p>
            <a:r>
              <a:rPr lang="it-IT" sz="3600" b="1" dirty="0">
                <a:solidFill>
                  <a:schemeClr val="accent1"/>
                </a:solidFill>
              </a:rPr>
              <a:t>Disposizioni Conclusive</a:t>
            </a:r>
            <a:endParaRPr lang="it-IT" sz="3600" dirty="0"/>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dirty="0">
                <a:solidFill>
                  <a:srgbClr val="0070C0"/>
                </a:solidFill>
              </a:rPr>
              <a:t>Art. 227 CCP Aggiornamenti</a:t>
            </a:r>
          </a:p>
          <a:p>
            <a:pPr algn="just">
              <a:buFont typeface="Wingdings" pitchFamily="2" charset="2"/>
              <a:buChar char="§"/>
            </a:pPr>
            <a:r>
              <a:rPr lang="it-IT" sz="1800" b="0" u="none" strike="noStrike" dirty="0">
                <a:effectLst/>
              </a:rPr>
              <a:t>«Ogni intervento normativo incidente sulle disposizioni del codice e dei suoi allegati, o sulle materie dagli stessi disciplinate, è attuato mediante esplicita modifica, integrazione, deroga o sospensione delle specifiche disposizioni in essi contenute»</a:t>
            </a:r>
          </a:p>
          <a:p>
            <a:pPr algn="just">
              <a:buFont typeface="Wingdings" pitchFamily="2" charset="2"/>
              <a:buChar char="§"/>
            </a:pPr>
            <a:r>
              <a:rPr lang="it-IT" sz="1800" dirty="0"/>
              <a:t>è</a:t>
            </a:r>
            <a:r>
              <a:rPr lang="it-IT" sz="1800" dirty="0">
                <a:effectLst/>
              </a:rPr>
              <a:t> il principio </a:t>
            </a:r>
            <a:r>
              <a:rPr lang="it-IT" sz="1800" b="1" dirty="0">
                <a:solidFill>
                  <a:schemeClr val="accent1"/>
                </a:solidFill>
                <a:effectLst/>
              </a:rPr>
              <a:t>di modificabilità solo esplicita </a:t>
            </a:r>
            <a:r>
              <a:rPr lang="it-IT" sz="1800" dirty="0">
                <a:effectLst/>
              </a:rPr>
              <a:t>delle</a:t>
            </a:r>
            <a:r>
              <a:rPr lang="it-IT" sz="1800" dirty="0"/>
              <a:t> </a:t>
            </a:r>
            <a:r>
              <a:rPr lang="it-IT" sz="1800" dirty="0">
                <a:effectLst/>
              </a:rPr>
              <a:t>disposizioni contenute nel codice e nei suoi allegati: per queste, dunque, vale il criterio ermeneutico che, nei</a:t>
            </a:r>
            <a:r>
              <a:rPr lang="it-IT" sz="1800" dirty="0"/>
              <a:t> </a:t>
            </a:r>
            <a:r>
              <a:rPr lang="it-IT" sz="1800" dirty="0">
                <a:effectLst/>
              </a:rPr>
              <a:t>casi dubbi, impone di escludere l’ammissibilità di ipotesi di abrogazione implicita</a:t>
            </a:r>
          </a:p>
          <a:p>
            <a:pPr marL="0" indent="0" algn="just">
              <a:buNone/>
            </a:pPr>
            <a:r>
              <a:rPr lang="it-IT" sz="1800" b="1" dirty="0">
                <a:solidFill>
                  <a:schemeClr val="accent1"/>
                </a:solidFill>
              </a:rPr>
              <a:t>Art. 229 CCP Entrata in vigore</a:t>
            </a:r>
          </a:p>
          <a:p>
            <a:pPr algn="just"/>
            <a:r>
              <a:rPr lang="it-IT" sz="1800" dirty="0"/>
              <a:t>entrata in vigore il 1° aprile 2023</a:t>
            </a:r>
          </a:p>
          <a:p>
            <a:pPr algn="just"/>
            <a:r>
              <a:rPr lang="it-IT" sz="1800" dirty="0"/>
              <a:t>efficacia del codice e degli allegati </a:t>
            </a:r>
            <a:r>
              <a:rPr lang="it-IT" sz="1800" b="1" dirty="0">
                <a:solidFill>
                  <a:srgbClr val="FF0000"/>
                </a:solidFill>
              </a:rPr>
              <a:t>1° luglio 2023</a:t>
            </a: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1371600" lvl="3" indent="0">
              <a:buNone/>
            </a:pPr>
            <a:endParaRPr lang="it-IT" sz="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DF7C58E4-89ED-2AD7-4AFC-FA9F8EC15CE4}"/>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7CAE7E89-AC18-A200-E3A5-209B442FF58A}"/>
              </a:ext>
            </a:extLst>
          </p:cNvPr>
          <p:cNvSpPr>
            <a:spLocks noGrp="1"/>
          </p:cNvSpPr>
          <p:nvPr>
            <p:ph type="dt" sz="half" idx="10"/>
          </p:nvPr>
        </p:nvSpPr>
        <p:spPr/>
        <p:txBody>
          <a:bodyPr/>
          <a:lstStyle/>
          <a:p>
            <a:fld id="{B05B6F90-D9D2-4443-A6A8-8E61FCA75FAC}" type="datetime1">
              <a:rPr lang="it-IT" smtClean="0"/>
              <a:t>21/06/23</a:t>
            </a:fld>
            <a:endParaRPr lang="it-IT"/>
          </a:p>
        </p:txBody>
      </p:sp>
      <p:sp>
        <p:nvSpPr>
          <p:cNvPr id="7" name="Segnaposto numero diapositiva 6">
            <a:extLst>
              <a:ext uri="{FF2B5EF4-FFF2-40B4-BE49-F238E27FC236}">
                <a16:creationId xmlns:a16="http://schemas.microsoft.com/office/drawing/2014/main" id="{1A92D5BC-D196-30E3-9690-6E6519C810FD}"/>
              </a:ext>
            </a:extLst>
          </p:cNvPr>
          <p:cNvSpPr>
            <a:spLocks noGrp="1"/>
          </p:cNvSpPr>
          <p:nvPr>
            <p:ph type="sldNum" sz="quarter" idx="12"/>
          </p:nvPr>
        </p:nvSpPr>
        <p:spPr/>
        <p:txBody>
          <a:bodyPr/>
          <a:lstStyle/>
          <a:p>
            <a:fld id="{2D461169-DEB1-6E45-A2CA-B6D74FF9440F}" type="slidenum">
              <a:rPr lang="it-IT" smtClean="0"/>
              <a:t>59</a:t>
            </a:fld>
            <a:endParaRPr lang="it-IT"/>
          </a:p>
        </p:txBody>
      </p:sp>
    </p:spTree>
    <p:extLst>
      <p:ext uri="{BB962C8B-B14F-4D97-AF65-F5344CB8AC3E}">
        <p14:creationId xmlns:p14="http://schemas.microsoft.com/office/powerpoint/2010/main" val="24901001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Il contenzioso. Gli articoli sostanziali del CCP</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Autofit/>
          </a:bodyPr>
          <a:lstStyle/>
          <a:p>
            <a:pPr marL="0" indent="0" algn="just">
              <a:buNone/>
            </a:pPr>
            <a:r>
              <a:rPr lang="it-IT" sz="1800" b="1" kern="100" dirty="0">
                <a:solidFill>
                  <a:schemeClr val="accent1"/>
                </a:solidFill>
                <a:effectLst/>
                <a:ea typeface="Calibri" panose="020F0502020204030204" pitchFamily="34" charset="0"/>
                <a:cs typeface="Times New Roman" panose="02020603050405020304" pitchFamily="18" charset="0"/>
              </a:rPr>
              <a:t>Principio del risultato (art. 1 CCP)</a:t>
            </a:r>
          </a:p>
          <a:p>
            <a:pPr marL="0" indent="0" algn="just">
              <a:buNone/>
            </a:pPr>
            <a:r>
              <a:rPr lang="it-IT" sz="1800" kern="100" dirty="0">
                <a:effectLst/>
                <a:ea typeface="Calibri" panose="020F0502020204030204" pitchFamily="34" charset="0"/>
                <a:cs typeface="Times New Roman" panose="02020603050405020304" pitchFamily="18" charset="0"/>
              </a:rPr>
              <a:t>interesse pubblico per </a:t>
            </a:r>
            <a:r>
              <a:rPr lang="it-IT" sz="1800" b="1" kern="100" dirty="0">
                <a:effectLst/>
                <a:ea typeface="Calibri" panose="020F0502020204030204" pitchFamily="34" charset="0"/>
                <a:cs typeface="Times New Roman" panose="02020603050405020304" pitchFamily="18" charset="0"/>
              </a:rPr>
              <a:t>l'affidamento del contratto e la sua esecuzione</a:t>
            </a:r>
            <a:r>
              <a:rPr lang="it-IT" sz="1800" kern="100" dirty="0">
                <a:effectLst/>
                <a:ea typeface="Calibri" panose="020F0502020204030204" pitchFamily="34" charset="0"/>
                <a:cs typeface="Times New Roman" panose="02020603050405020304" pitchFamily="18" charset="0"/>
              </a:rPr>
              <a:t> con la massima </a:t>
            </a:r>
            <a:r>
              <a:rPr lang="it-IT" sz="1800" b="1" kern="100" dirty="0">
                <a:effectLst/>
                <a:ea typeface="Calibri" panose="020F0502020204030204" pitchFamily="34" charset="0"/>
                <a:cs typeface="Times New Roman" panose="02020603050405020304" pitchFamily="18" charset="0"/>
              </a:rPr>
              <a:t>tempestività</a:t>
            </a:r>
            <a:r>
              <a:rPr lang="it-IT" sz="1800" kern="100" dirty="0">
                <a:effectLst/>
                <a:ea typeface="Calibri" panose="020F0502020204030204" pitchFamily="34" charset="0"/>
                <a:cs typeface="Times New Roman" panose="02020603050405020304" pitchFamily="18" charset="0"/>
              </a:rPr>
              <a:t> e il </a:t>
            </a:r>
            <a:r>
              <a:rPr lang="it-IT" sz="1800" b="1" kern="100" dirty="0">
                <a:effectLst/>
                <a:ea typeface="Calibri" panose="020F0502020204030204" pitchFamily="34" charset="0"/>
                <a:cs typeface="Times New Roman" panose="02020603050405020304" pitchFamily="18" charset="0"/>
              </a:rPr>
              <a:t>migliore rapporto </a:t>
            </a:r>
            <a:r>
              <a:rPr lang="it-IT" sz="1800" kern="100" dirty="0">
                <a:effectLst/>
                <a:ea typeface="Calibri" panose="020F0502020204030204" pitchFamily="34" charset="0"/>
                <a:cs typeface="Times New Roman" panose="02020603050405020304" pitchFamily="18" charset="0"/>
              </a:rPr>
              <a:t>tra qualità e prezzo nel rispetto dei principi di legalità, trasparenza e concorrenza</a:t>
            </a:r>
          </a:p>
          <a:p>
            <a:pPr marL="0" indent="0" algn="just">
              <a:lnSpc>
                <a:spcPct val="107000"/>
              </a:lnSpc>
              <a:spcAft>
                <a:spcPts val="800"/>
              </a:spcAft>
              <a:buNone/>
            </a:pPr>
            <a:r>
              <a:rPr lang="it-IT" sz="1800" b="1" dirty="0">
                <a:solidFill>
                  <a:schemeClr val="accent1"/>
                </a:solidFill>
                <a:effectLst/>
                <a:ea typeface="Calibri" panose="020F0502020204030204" pitchFamily="34" charset="0"/>
                <a:cs typeface="Times New Roman" panose="02020603050405020304" pitchFamily="18" charset="0"/>
              </a:rPr>
              <a:t>Principio della fiducia (art. 2 CCP)</a:t>
            </a:r>
            <a:endParaRPr lang="it-IT" sz="1800" b="1" dirty="0">
              <a:solidFill>
                <a:schemeClr val="accent1"/>
              </a:solidFill>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800" dirty="0">
                <a:ea typeface="Calibri" panose="020F0502020204030204" pitchFamily="34" charset="0"/>
                <a:cs typeface="Times New Roman" panose="02020603050405020304" pitchFamily="18" charset="0"/>
              </a:rPr>
              <a:t>i</a:t>
            </a:r>
            <a:r>
              <a:rPr lang="it-IT" sz="1800" dirty="0">
                <a:effectLst/>
                <a:ea typeface="Calibri" panose="020F0502020204030204" pitchFamily="34" charset="0"/>
                <a:cs typeface="Times New Roman" panose="02020603050405020304" pitchFamily="18" charset="0"/>
              </a:rPr>
              <a:t>nteresse pubblico all’azione </a:t>
            </a:r>
            <a:r>
              <a:rPr lang="it-IT" sz="1800" b="1" dirty="0">
                <a:effectLst/>
                <a:ea typeface="Calibri" panose="020F0502020204030204" pitchFamily="34" charset="0"/>
                <a:cs typeface="Times New Roman" panose="02020603050405020304" pitchFamily="18" charset="0"/>
              </a:rPr>
              <a:t>legittima</a:t>
            </a:r>
            <a:r>
              <a:rPr lang="it-IT" sz="1800" dirty="0">
                <a:effectLst/>
                <a:ea typeface="Calibri" panose="020F0502020204030204" pitchFamily="34" charset="0"/>
                <a:cs typeface="Times New Roman" panose="02020603050405020304" pitchFamily="18" charset="0"/>
              </a:rPr>
              <a:t>, </a:t>
            </a:r>
            <a:r>
              <a:rPr lang="it-IT" sz="1800" b="1" dirty="0">
                <a:effectLst/>
                <a:ea typeface="Calibri" panose="020F0502020204030204" pitchFamily="34" charset="0"/>
                <a:cs typeface="Times New Roman" panose="02020603050405020304" pitchFamily="18" charset="0"/>
              </a:rPr>
              <a:t>trasparente</a:t>
            </a:r>
            <a:r>
              <a:rPr lang="it-IT" sz="1800" dirty="0">
                <a:effectLst/>
                <a:ea typeface="Calibri" panose="020F0502020204030204" pitchFamily="34" charset="0"/>
                <a:cs typeface="Times New Roman" panose="02020603050405020304" pitchFamily="18" charset="0"/>
              </a:rPr>
              <a:t> e </a:t>
            </a:r>
            <a:r>
              <a:rPr lang="it-IT" sz="1800" b="1" dirty="0">
                <a:effectLst/>
                <a:ea typeface="Calibri" panose="020F0502020204030204" pitchFamily="34" charset="0"/>
                <a:cs typeface="Times New Roman" panose="02020603050405020304" pitchFamily="18" charset="0"/>
              </a:rPr>
              <a:t>corretta</a:t>
            </a:r>
            <a:r>
              <a:rPr lang="it-IT" sz="1800" dirty="0">
                <a:effectLst/>
                <a:ea typeface="Calibri" panose="020F0502020204030204" pitchFamily="34" charset="0"/>
                <a:cs typeface="Times New Roman" panose="02020603050405020304" pitchFamily="18" charset="0"/>
              </a:rPr>
              <a:t> della pubblica amministrazione, dei suoi </a:t>
            </a:r>
            <a:r>
              <a:rPr lang="it-IT" sz="1800" dirty="0">
                <a:solidFill>
                  <a:schemeClr val="accent1"/>
                </a:solidFill>
                <a:effectLst/>
                <a:ea typeface="Calibri" panose="020F0502020204030204" pitchFamily="34" charset="0"/>
                <a:cs typeface="Times New Roman" panose="02020603050405020304" pitchFamily="18" charset="0"/>
              </a:rPr>
              <a:t>funzionari </a:t>
            </a:r>
            <a:r>
              <a:rPr lang="it-IT" sz="1800" dirty="0">
                <a:effectLst/>
                <a:ea typeface="Calibri" panose="020F0502020204030204" pitchFamily="34" charset="0"/>
                <a:cs typeface="Times New Roman" panose="02020603050405020304" pitchFamily="18" charset="0"/>
              </a:rPr>
              <a:t>e degli </a:t>
            </a:r>
            <a:r>
              <a:rPr lang="it-IT" sz="1800" dirty="0">
                <a:solidFill>
                  <a:schemeClr val="accent1"/>
                </a:solidFill>
                <a:effectLst/>
                <a:ea typeface="Calibri" panose="020F0502020204030204" pitchFamily="34" charset="0"/>
                <a:cs typeface="Times New Roman" panose="02020603050405020304" pitchFamily="18" charset="0"/>
              </a:rPr>
              <a:t>operatori economici</a:t>
            </a:r>
            <a:endParaRPr lang="it-IT"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800" b="1" dirty="0">
                <a:solidFill>
                  <a:schemeClr val="accent1"/>
                </a:solidFill>
                <a:ea typeface="Calibri" panose="020F0502020204030204" pitchFamily="34" charset="0"/>
                <a:cs typeface="Times New Roman" panose="02020603050405020304" pitchFamily="18" charset="0"/>
              </a:rPr>
              <a:t>Principio dell’accesso al mercato (art. 3 CCP)</a:t>
            </a:r>
          </a:p>
          <a:p>
            <a:pPr marL="0" indent="0" algn="just">
              <a:lnSpc>
                <a:spcPct val="107000"/>
              </a:lnSpc>
              <a:spcAft>
                <a:spcPts val="800"/>
              </a:spcAft>
              <a:buNone/>
            </a:pPr>
            <a:r>
              <a:rPr lang="it-IT" sz="1800" dirty="0">
                <a:ea typeface="Calibri" panose="020F0502020204030204" pitchFamily="34" charset="0"/>
                <a:cs typeface="Times New Roman" panose="02020603050405020304" pitchFamily="18" charset="0"/>
              </a:rPr>
              <a:t>i</a:t>
            </a:r>
            <a:r>
              <a:rPr lang="it-IT" sz="1800" dirty="0">
                <a:effectLst/>
                <a:ea typeface="Calibri" panose="020F0502020204030204" pitchFamily="34" charset="0"/>
                <a:cs typeface="Times New Roman" panose="02020603050405020304" pitchFamily="18" charset="0"/>
              </a:rPr>
              <a:t>nteresse pubblico all’accesso al mercato </a:t>
            </a:r>
            <a:r>
              <a:rPr lang="it-IT" sz="1800" i="1" dirty="0">
                <a:effectLst/>
                <a:ea typeface="Calibri" panose="020F0502020204030204" pitchFamily="34" charset="0"/>
                <a:cs typeface="Times New Roman" panose="02020603050405020304" pitchFamily="18" charset="0"/>
              </a:rPr>
              <a:t>«pubblico» </a:t>
            </a:r>
            <a:r>
              <a:rPr lang="it-IT" sz="1800" dirty="0">
                <a:effectLst/>
                <a:ea typeface="Calibri" panose="020F0502020204030204" pitchFamily="34" charset="0"/>
                <a:cs typeface="Times New Roman" panose="02020603050405020304" pitchFamily="18" charset="0"/>
              </a:rPr>
              <a:t>degli operatori economici nel rispetto dei principi di concorrenza, di imparzialità, di non discriminazione, di pubblicità e trasparenza, di proporzionalità</a:t>
            </a:r>
          </a:p>
          <a:p>
            <a:pPr marL="0" indent="0" algn="just">
              <a:lnSpc>
                <a:spcPct val="107000"/>
              </a:lnSpc>
              <a:spcAft>
                <a:spcPts val="800"/>
              </a:spcAft>
              <a:buNone/>
            </a:pPr>
            <a:endParaRPr lang="it-IT" sz="1800" dirty="0">
              <a:effectLst/>
              <a:ea typeface="Calibri" panose="020F0502020204030204" pitchFamily="34" charset="0"/>
              <a:cs typeface="Times New Roman" panose="02020603050405020304" pitchFamily="18" charset="0"/>
            </a:endParaRPr>
          </a:p>
          <a:p>
            <a:pPr marL="0" indent="0" algn="just">
              <a:buNone/>
            </a:pPr>
            <a:endParaRPr lang="it-IT" sz="1800" kern="100" dirty="0">
              <a:effectLst/>
              <a:ea typeface="Calibri" panose="020F0502020204030204" pitchFamily="34" charset="0"/>
              <a:cs typeface="Times New Roman" panose="02020603050405020304" pitchFamily="18" charset="0"/>
            </a:endParaRPr>
          </a:p>
          <a:p>
            <a:pPr marL="0" indent="0" algn="just">
              <a:buNone/>
            </a:pPr>
            <a:endParaRPr lang="it-IT" sz="1800" kern="0" dirty="0">
              <a:solidFill>
                <a:srgbClr val="474747"/>
              </a:solidFill>
              <a:effectLst/>
              <a:ea typeface="Times New Roman" panose="02020603050405020304" pitchFamily="18" charset="0"/>
              <a:cs typeface="Times New Roman" panose="02020603050405020304" pitchFamily="18" charset="0"/>
            </a:endParaRPr>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fontScale="47500" lnSpcReduction="20000"/>
          </a:bodyPr>
          <a:lstStyle/>
          <a:p>
            <a:pPr marL="0" indent="0" algn="ctr">
              <a:buNone/>
            </a:pPr>
            <a:r>
              <a:rPr lang="it-IT" sz="3800" b="1" kern="100" dirty="0">
                <a:solidFill>
                  <a:srgbClr val="FF0000"/>
                </a:solidFill>
                <a:ea typeface="Calibri" panose="020F0502020204030204" pitchFamily="34" charset="0"/>
                <a:cs typeface="Times New Roman" panose="02020603050405020304" pitchFamily="18" charset="0"/>
              </a:rPr>
              <a:t>Focus</a:t>
            </a:r>
            <a:endParaRPr lang="it-IT" sz="3800" b="1" kern="100" dirty="0">
              <a:solidFill>
                <a:srgbClr val="474747"/>
              </a:solidFill>
              <a:ea typeface="Calibri" panose="020F0502020204030204" pitchFamily="34" charset="0"/>
              <a:cs typeface="Times New Roman" panose="02020603050405020304" pitchFamily="18" charset="0"/>
            </a:endParaRPr>
          </a:p>
          <a:p>
            <a:pPr marL="0" indent="0" algn="just">
              <a:buNone/>
            </a:pPr>
            <a:r>
              <a:rPr lang="it-IT" sz="3800" b="1" dirty="0">
                <a:solidFill>
                  <a:srgbClr val="FF0000"/>
                </a:solidFill>
              </a:rPr>
              <a:t>La responsabilità amministrativa (art. 2 CCP)</a:t>
            </a:r>
            <a:r>
              <a:rPr lang="it-IT" sz="3800" dirty="0">
                <a:solidFill>
                  <a:srgbClr val="474747"/>
                </a:solidFill>
              </a:rPr>
              <a:t>:</a:t>
            </a:r>
          </a:p>
          <a:p>
            <a:pPr algn="just">
              <a:buFont typeface="Wingdings" pitchFamily="2" charset="2"/>
              <a:buChar char="§"/>
            </a:pPr>
            <a:r>
              <a:rPr lang="it-IT" sz="3800" dirty="0"/>
              <a:t>è</a:t>
            </a:r>
            <a:r>
              <a:rPr lang="it-IT" sz="3800" b="0" i="0" u="none" strike="noStrike" dirty="0">
                <a:effectLst/>
              </a:rPr>
              <a:t> colpa grave la violazione di norme e di </a:t>
            </a:r>
            <a:r>
              <a:rPr lang="it-IT" sz="3800" b="0" i="0" u="none" strike="noStrike" dirty="0" err="1">
                <a:effectLst/>
              </a:rPr>
              <a:t>autovincoli</a:t>
            </a:r>
            <a:r>
              <a:rPr lang="it-IT" sz="3800" b="0" i="0" u="none" strike="noStrike" dirty="0">
                <a:effectLst/>
              </a:rPr>
              <a:t> amministrativi, nonché la palese violazione di regole di </a:t>
            </a:r>
            <a:r>
              <a:rPr lang="it-IT" sz="3800" b="1" i="0" u="none" strike="noStrike" dirty="0">
                <a:effectLst/>
              </a:rPr>
              <a:t>prudenza, perizia e diligenza</a:t>
            </a:r>
            <a:r>
              <a:rPr lang="it-IT" sz="3800" b="0" i="0" u="none" strike="noStrike" dirty="0">
                <a:effectLst/>
              </a:rPr>
              <a:t> e </a:t>
            </a:r>
            <a:r>
              <a:rPr lang="it-IT" sz="3800" b="1" i="0" u="none" strike="noStrike" dirty="0">
                <a:effectLst/>
              </a:rPr>
              <a:t>l'omissione delle cautele</a:t>
            </a:r>
            <a:r>
              <a:rPr lang="it-IT" sz="3800" b="0" i="0" u="none" strike="noStrike" dirty="0">
                <a:effectLst/>
              </a:rPr>
              <a:t>, verifiche ed informazioni preventive normalmente richieste nell'attività amministrativa, in base alle </a:t>
            </a:r>
            <a:r>
              <a:rPr lang="it-IT" sz="3800" b="1" i="0" u="none" strike="noStrike" dirty="0">
                <a:effectLst/>
              </a:rPr>
              <a:t>specifiche competenze </a:t>
            </a:r>
            <a:r>
              <a:rPr lang="it-IT" sz="3800" b="0" i="0" u="none" strike="noStrike" dirty="0">
                <a:effectLst/>
              </a:rPr>
              <a:t>e in relazione al </a:t>
            </a:r>
            <a:r>
              <a:rPr lang="it-IT" sz="3800" b="1" i="0" u="none" strike="noStrike" dirty="0">
                <a:effectLst/>
              </a:rPr>
              <a:t>caso</a:t>
            </a:r>
          </a:p>
          <a:p>
            <a:pPr algn="just">
              <a:buFont typeface="Wingdings" pitchFamily="2" charset="2"/>
              <a:buChar char="§"/>
            </a:pPr>
            <a:r>
              <a:rPr lang="it-IT" sz="3800" dirty="0">
                <a:solidFill>
                  <a:srgbClr val="FF0000"/>
                </a:solidFill>
              </a:rPr>
              <a:t>n</a:t>
            </a:r>
            <a:r>
              <a:rPr lang="it-IT" sz="3800" b="0" i="0" u="none" strike="noStrike" dirty="0">
                <a:solidFill>
                  <a:srgbClr val="FF0000"/>
                </a:solidFill>
                <a:effectLst/>
              </a:rPr>
              <a:t>on è colpa grave </a:t>
            </a:r>
            <a:r>
              <a:rPr lang="it-IT" sz="3800" b="0" i="0" u="none" strike="noStrike" dirty="0">
                <a:effectLst/>
              </a:rPr>
              <a:t>la violazione o l'omissione determinata da </a:t>
            </a:r>
            <a:r>
              <a:rPr lang="it-IT" sz="3800" b="1" i="0" u="none" strike="noStrike" dirty="0">
                <a:effectLst/>
              </a:rPr>
              <a:t>indirizzi giurisprudenziali prevalenti</a:t>
            </a:r>
            <a:r>
              <a:rPr lang="it-IT" sz="3800" b="0" i="0" u="none" strike="noStrike" dirty="0">
                <a:effectLst/>
              </a:rPr>
              <a:t> o a </a:t>
            </a:r>
            <a:r>
              <a:rPr lang="it-IT" sz="3800" b="1" i="0" u="none" strike="noStrike" dirty="0">
                <a:effectLst/>
              </a:rPr>
              <a:t>pareri delle autorità competenti</a:t>
            </a:r>
            <a:endParaRPr lang="it-IT" sz="3800" b="1" kern="100" dirty="0">
              <a:ea typeface="Calibri" panose="020F0502020204030204" pitchFamily="34" charset="0"/>
              <a:cs typeface="Times New Roman" panose="02020603050405020304" pitchFamily="18" charset="0"/>
            </a:endParaRPr>
          </a:p>
          <a:p>
            <a:pPr marL="0" indent="0" algn="just">
              <a:buNone/>
            </a:pPr>
            <a:r>
              <a:rPr lang="it-IT" sz="3800" b="1" kern="100" dirty="0">
                <a:solidFill>
                  <a:srgbClr val="FF0000"/>
                </a:solidFill>
                <a:ea typeface="Calibri" panose="020F0502020204030204" pitchFamily="34" charset="0"/>
                <a:cs typeface="Times New Roman" panose="02020603050405020304" pitchFamily="18" charset="0"/>
              </a:rPr>
              <a:t>La forza dei tre principi:</a:t>
            </a:r>
          </a:p>
          <a:p>
            <a:pPr algn="just">
              <a:buFont typeface="Wingdings" pitchFamily="2" charset="2"/>
              <a:buChar char="§"/>
            </a:pPr>
            <a:r>
              <a:rPr lang="it-IT" sz="3800" kern="100" dirty="0">
                <a:effectLst/>
                <a:ea typeface="Calibri" panose="020F0502020204030204" pitchFamily="34" charset="0"/>
                <a:cs typeface="Times New Roman" panose="02020603050405020304" pitchFamily="18" charset="0"/>
              </a:rPr>
              <a:t>secondo l’art. 4 CCP le disposizioni del codice si interpretano e si applicano in base ai principi di cui agli articoli 1, 2 e 3.</a:t>
            </a:r>
          </a:p>
          <a:p>
            <a:pPr algn="just">
              <a:buFont typeface="Wingdings" pitchFamily="2" charset="2"/>
              <a:buChar char="§"/>
            </a:pPr>
            <a:r>
              <a:rPr lang="it-IT" sz="3800" kern="100" dirty="0">
                <a:effectLst/>
                <a:ea typeface="Calibri" panose="020F0502020204030204" pitchFamily="34" charset="0"/>
                <a:cs typeface="Times New Roman" panose="02020603050405020304" pitchFamily="18" charset="0"/>
              </a:rPr>
              <a:t>secondo l’art. 13 CCP </a:t>
            </a:r>
            <a:r>
              <a:rPr lang="it-IT" sz="3800" kern="100" dirty="0">
                <a:ea typeface="Calibri" panose="020F0502020204030204" pitchFamily="34" charset="0"/>
                <a:cs typeface="Times New Roman" panose="02020603050405020304" pitchFamily="18" charset="0"/>
              </a:rPr>
              <a:t>anche ai contratti esclusi, ed ai contratti attivi, </a:t>
            </a:r>
            <a:r>
              <a:rPr lang="it-IT" sz="3800" kern="100" dirty="0">
                <a:effectLst/>
                <a:ea typeface="Calibri" panose="020F0502020204030204" pitchFamily="34" charset="0"/>
                <a:cs typeface="Times New Roman" panose="02020603050405020304" pitchFamily="18" charset="0"/>
              </a:rPr>
              <a:t>che offrono opportunità di guadagno economico, anche indiretto, si applicano i principi di cui agli articoli 1, 2 e 3</a:t>
            </a:r>
          </a:p>
          <a:p>
            <a:pPr marL="0" indent="0" algn="just">
              <a:buNone/>
            </a:pPr>
            <a:endParaRPr lang="it-IT" sz="3800" kern="100" dirty="0">
              <a:solidFill>
                <a:srgbClr val="474747"/>
              </a:solidFill>
              <a:ea typeface="Calibri" panose="020F0502020204030204" pitchFamily="34" charset="0"/>
              <a:cs typeface="Times New Roman" panose="02020603050405020304" pitchFamily="18" charset="0"/>
            </a:endParaRPr>
          </a:p>
          <a:p>
            <a:pPr marL="0" indent="0" algn="just">
              <a:buNone/>
            </a:pP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FD665566-961E-7DA1-6F75-34753DDE86D0}"/>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E4EAB92A-E08B-199E-3F93-3AFB5B4AF091}"/>
              </a:ext>
            </a:extLst>
          </p:cNvPr>
          <p:cNvSpPr>
            <a:spLocks noGrp="1"/>
          </p:cNvSpPr>
          <p:nvPr>
            <p:ph type="dt" sz="half" idx="10"/>
          </p:nvPr>
        </p:nvSpPr>
        <p:spPr/>
        <p:txBody>
          <a:bodyPr/>
          <a:lstStyle/>
          <a:p>
            <a:fld id="{94C25183-E65A-0A49-95D5-5D5033C89B8E}" type="datetime1">
              <a:rPr lang="it-IT" smtClean="0"/>
              <a:t>21/06/23</a:t>
            </a:fld>
            <a:endParaRPr lang="it-IT"/>
          </a:p>
        </p:txBody>
      </p:sp>
      <p:sp>
        <p:nvSpPr>
          <p:cNvPr id="7" name="Segnaposto numero diapositiva 6">
            <a:extLst>
              <a:ext uri="{FF2B5EF4-FFF2-40B4-BE49-F238E27FC236}">
                <a16:creationId xmlns:a16="http://schemas.microsoft.com/office/drawing/2014/main" id="{CE0E85B2-7A07-E567-CFAD-72826CA3C156}"/>
              </a:ext>
            </a:extLst>
          </p:cNvPr>
          <p:cNvSpPr>
            <a:spLocks noGrp="1"/>
          </p:cNvSpPr>
          <p:nvPr>
            <p:ph type="sldNum" sz="quarter" idx="12"/>
          </p:nvPr>
        </p:nvSpPr>
        <p:spPr/>
        <p:txBody>
          <a:bodyPr/>
          <a:lstStyle/>
          <a:p>
            <a:fld id="{2D461169-DEB1-6E45-A2CA-B6D74FF9440F}" type="slidenum">
              <a:rPr lang="it-IT" smtClean="0"/>
              <a:t>6</a:t>
            </a:fld>
            <a:endParaRPr lang="it-IT"/>
          </a:p>
        </p:txBody>
      </p:sp>
    </p:spTree>
    <p:extLst>
      <p:ext uri="{BB962C8B-B14F-4D97-AF65-F5344CB8AC3E}">
        <p14:creationId xmlns:p14="http://schemas.microsoft.com/office/powerpoint/2010/main" val="221918512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Il contenzioso. Gli articoli sostanziali del CCP</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200" y="1166069"/>
            <a:ext cx="5181600" cy="5010893"/>
          </a:xfrm>
        </p:spPr>
        <p:txBody>
          <a:bodyPr>
            <a:normAutofit/>
          </a:bodyPr>
          <a:lstStyle/>
          <a:p>
            <a:pPr marL="0" indent="0" algn="just">
              <a:buNone/>
            </a:pPr>
            <a:r>
              <a:rPr lang="it-IT" sz="1800" b="1" i="0" u="none" strike="noStrike" dirty="0">
                <a:solidFill>
                  <a:srgbClr val="0070C0"/>
                </a:solidFill>
                <a:effectLst/>
              </a:rPr>
              <a:t>Principi di buona fede e di tutela dell'affidamento (art. 5 CCP)</a:t>
            </a:r>
            <a:r>
              <a:rPr lang="it-IT" sz="1800" b="0" i="0" u="none" strike="noStrike" dirty="0">
                <a:solidFill>
                  <a:srgbClr val="0070C0"/>
                </a:solidFill>
                <a:effectLst/>
              </a:rPr>
              <a:t>: </a:t>
            </a:r>
          </a:p>
          <a:p>
            <a:pPr marL="0" indent="0" algn="just">
              <a:buNone/>
            </a:pPr>
            <a:endParaRPr lang="it-IT" sz="1800" dirty="0">
              <a:solidFill>
                <a:srgbClr val="474747"/>
              </a:solidFill>
            </a:endParaRPr>
          </a:p>
          <a:p>
            <a:pPr algn="just">
              <a:buFont typeface="Wingdings" pitchFamily="2" charset="2"/>
              <a:buChar char="§"/>
            </a:pPr>
            <a:r>
              <a:rPr lang="it-IT" sz="1800" dirty="0"/>
              <a:t>n</a:t>
            </a:r>
            <a:r>
              <a:rPr lang="it-IT" sz="1800" b="0" i="0" u="none" strike="noStrike" dirty="0">
                <a:effectLst/>
              </a:rPr>
              <a:t>ella procedura le SA e gli operatori economici si comportano </a:t>
            </a:r>
            <a:r>
              <a:rPr lang="it-IT" sz="1800" b="0" i="0" u="none" strike="noStrike" dirty="0">
                <a:solidFill>
                  <a:schemeClr val="accent1"/>
                </a:solidFill>
                <a:effectLst/>
              </a:rPr>
              <a:t>reciprocamente</a:t>
            </a:r>
            <a:r>
              <a:rPr lang="it-IT" sz="1800" b="0" i="0" u="none" strike="noStrike" dirty="0">
                <a:effectLst/>
              </a:rPr>
              <a:t> nel rispetto dei principi di buona fede e di tutela dell'affidamento</a:t>
            </a:r>
          </a:p>
          <a:p>
            <a:pPr algn="just">
              <a:buFont typeface="Wingdings" pitchFamily="2" charset="2"/>
              <a:buChar char="§"/>
            </a:pPr>
            <a:endParaRPr lang="it-IT" sz="1800" dirty="0"/>
          </a:p>
          <a:p>
            <a:pPr algn="just">
              <a:buFont typeface="Wingdings" pitchFamily="2" charset="2"/>
              <a:buChar char="§"/>
            </a:pPr>
            <a:r>
              <a:rPr lang="it-IT" sz="1800" dirty="0"/>
              <a:t>n</a:t>
            </a:r>
            <a:r>
              <a:rPr lang="it-IT" sz="1800" b="0" i="0" u="none" strike="noStrike" dirty="0">
                <a:effectLst/>
              </a:rPr>
              <a:t>ell'ambito del procedimento sussiste un </a:t>
            </a:r>
            <a:r>
              <a:rPr lang="it-IT" sz="1800" b="0" i="0" u="none" strike="noStrike" dirty="0">
                <a:solidFill>
                  <a:schemeClr val="accent1"/>
                </a:solidFill>
                <a:effectLst/>
              </a:rPr>
              <a:t>affidamento dell'operatore economico sul legittimo esercizio </a:t>
            </a:r>
            <a:r>
              <a:rPr lang="it-IT" sz="1800" b="0" i="0" u="none" strike="noStrike" dirty="0">
                <a:effectLst/>
              </a:rPr>
              <a:t>del potere e sulla conformità del comportamento amministrativo al principio di buona fede.</a:t>
            </a:r>
          </a:p>
          <a:p>
            <a:pPr marL="0" indent="0" algn="just">
              <a:buNone/>
            </a:pPr>
            <a:endParaRPr lang="it-IT" sz="1800" b="0" i="0" u="none" strike="noStrike" dirty="0">
              <a:effectLst/>
            </a:endParaRPr>
          </a:p>
          <a:p>
            <a:pPr marL="0" indent="0" algn="just">
              <a:buNone/>
            </a:pPr>
            <a:r>
              <a:rPr lang="it-IT" sz="1800" kern="100" dirty="0">
                <a:solidFill>
                  <a:schemeClr val="accent1"/>
                </a:solidFill>
                <a:effectLst/>
                <a:ea typeface="Calibri" panose="020F0502020204030204" pitchFamily="34" charset="0"/>
                <a:cs typeface="Times New Roman" panose="02020603050405020304" pitchFamily="18" charset="0"/>
              </a:rPr>
              <a:t>Recepimento dei principi </a:t>
            </a:r>
            <a:r>
              <a:rPr lang="it-IT" sz="1800" b="1" kern="100" dirty="0">
                <a:solidFill>
                  <a:schemeClr val="accent1"/>
                </a:solidFill>
                <a:effectLst/>
                <a:ea typeface="Calibri" panose="020F0502020204030204" pitchFamily="34" charset="0"/>
                <a:cs typeface="Times New Roman" panose="02020603050405020304" pitchFamily="18" charset="0"/>
              </a:rPr>
              <a:t>Ad. Plenaria 19/20 del 2021 </a:t>
            </a:r>
            <a:r>
              <a:rPr lang="it-IT" sz="1800" kern="100" dirty="0">
                <a:solidFill>
                  <a:schemeClr val="accent1"/>
                </a:solidFill>
                <a:effectLst/>
                <a:ea typeface="Calibri" panose="020F0502020204030204" pitchFamily="34" charset="0"/>
                <a:cs typeface="Times New Roman" panose="02020603050405020304" pitchFamily="18" charset="0"/>
              </a:rPr>
              <a:t>(riferimento al danno da provvedimento favorevole poi annullato) </a:t>
            </a:r>
          </a:p>
          <a:p>
            <a:pPr marL="0" indent="0" algn="just">
              <a:buNone/>
            </a:pPr>
            <a:endParaRPr lang="it-IT" sz="2100" b="0" i="0" u="none" strike="noStrike" dirty="0">
              <a:effectLst/>
              <a:latin typeface="Fira Sans" panose="020B0503050000020004" pitchFamily="34" charset="0"/>
            </a:endParaRPr>
          </a:p>
          <a:p>
            <a:pPr marL="0" indent="0" algn="just">
              <a:buNone/>
            </a:pPr>
            <a:endParaRPr lang="it-IT" sz="2100" b="0" i="0" u="none" strike="noStrike" dirty="0">
              <a:effectLst/>
              <a:latin typeface="Fira Sans" panose="020B0503050000020004" pitchFamily="34" charset="0"/>
            </a:endParaRPr>
          </a:p>
          <a:p>
            <a:pPr algn="just"/>
            <a:endParaRPr lang="it-IT" b="0" i="0" u="none" strike="noStrike" dirty="0">
              <a:solidFill>
                <a:srgbClr val="474747"/>
              </a:solidFill>
              <a:effectLst/>
              <a:latin typeface="Fira Sans" panose="020B0503050000020004" pitchFamily="34" charset="0"/>
            </a:endParaRPr>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i="0" u="none" strike="noStrike" kern="100" dirty="0">
                <a:solidFill>
                  <a:srgbClr val="FF0000"/>
                </a:solidFill>
                <a:effectLst/>
                <a:cs typeface="Times New Roman" panose="02020603050405020304" pitchFamily="18" charset="0"/>
              </a:rPr>
              <a:t>Focus</a:t>
            </a:r>
          </a:p>
          <a:p>
            <a:pPr algn="just">
              <a:buFont typeface="Wingdings" pitchFamily="2" charset="2"/>
              <a:buChar char="§"/>
            </a:pPr>
            <a:r>
              <a:rPr lang="it-IT" sz="1800" b="0" i="0" u="none" strike="noStrike" dirty="0">
                <a:effectLst/>
              </a:rPr>
              <a:t>l'affidamento non è incolpevole se l'illegittimità è</a:t>
            </a:r>
            <a:r>
              <a:rPr lang="it-IT" sz="1800" b="0" i="0" u="none" strike="noStrike" dirty="0">
                <a:solidFill>
                  <a:srgbClr val="474747"/>
                </a:solidFill>
                <a:effectLst/>
              </a:rPr>
              <a:t> </a:t>
            </a:r>
            <a:r>
              <a:rPr lang="it-IT" sz="1800" b="1" i="0" strike="noStrike" dirty="0">
                <a:solidFill>
                  <a:srgbClr val="FF0000"/>
                </a:solidFill>
                <a:effectLst/>
              </a:rPr>
              <a:t>agevolmente rilevabile </a:t>
            </a:r>
            <a:r>
              <a:rPr lang="it-IT" sz="1800" b="0" i="0" u="none" strike="noStrike" dirty="0">
                <a:effectLst/>
              </a:rPr>
              <a:t>in base alla diligenza professionale richiesta ai concorrenti</a:t>
            </a:r>
            <a:endParaRPr lang="it-IT" sz="1800" dirty="0"/>
          </a:p>
          <a:p>
            <a:pPr algn="just">
              <a:buFont typeface="Wingdings" pitchFamily="2" charset="2"/>
              <a:buChar char="§"/>
            </a:pPr>
            <a:r>
              <a:rPr lang="it-IT" sz="1800" dirty="0"/>
              <a:t>s</a:t>
            </a:r>
            <a:r>
              <a:rPr lang="it-IT" sz="1800" b="0" i="0" u="none" strike="noStrike" dirty="0">
                <a:effectLst/>
              </a:rPr>
              <a:t>e non spetta l'aggiudicazione, il danno da lesione dell’affidamento è limitato ai pregiudizi economici effettivamente </a:t>
            </a:r>
            <a:r>
              <a:rPr lang="it-IT" sz="1800" b="1" i="0" u="none" strike="noStrike" dirty="0">
                <a:solidFill>
                  <a:srgbClr val="FF0000"/>
                </a:solidFill>
                <a:effectLst/>
              </a:rPr>
              <a:t>subiti e provati</a:t>
            </a:r>
            <a:r>
              <a:rPr lang="it-IT" sz="1800" b="0" i="0" u="none" strike="noStrike" dirty="0">
                <a:solidFill>
                  <a:srgbClr val="474747"/>
                </a:solidFill>
                <a:effectLst/>
              </a:rPr>
              <a:t>, </a:t>
            </a:r>
            <a:r>
              <a:rPr lang="it-IT" sz="1800" b="1" i="0" u="none" strike="noStrike" dirty="0">
                <a:effectLst/>
              </a:rPr>
              <a:t>derivanti dai comportamenti scorretti </a:t>
            </a:r>
            <a:r>
              <a:rPr lang="it-IT" sz="1800" b="0" i="0" u="none" strike="noStrike" dirty="0">
                <a:effectLst/>
              </a:rPr>
              <a:t>sulle scelte contrattuali dell'operatore economico;</a:t>
            </a:r>
            <a:endParaRPr lang="it-IT" sz="1800" dirty="0"/>
          </a:p>
          <a:p>
            <a:pPr algn="just">
              <a:buFont typeface="Wingdings" pitchFamily="2" charset="2"/>
              <a:buChar char="§"/>
            </a:pPr>
            <a:r>
              <a:rPr lang="it-IT" sz="1800" dirty="0"/>
              <a:t>per l’azione </a:t>
            </a:r>
            <a:r>
              <a:rPr lang="it-IT" sz="1800" b="0" i="0" u="none" strike="noStrike" dirty="0">
                <a:effectLst/>
              </a:rPr>
              <a:t>di rivalsa della SA, condannata al risarcimento del danno a favore del terzo pretermesso, resta ferma la </a:t>
            </a:r>
            <a:r>
              <a:rPr lang="it-IT" sz="1800" b="1" i="0" u="none" strike="noStrike" dirty="0">
                <a:solidFill>
                  <a:srgbClr val="FF0000"/>
                </a:solidFill>
                <a:effectLst/>
              </a:rPr>
              <a:t>concorrente responsabilità</a:t>
            </a:r>
            <a:r>
              <a:rPr lang="it-IT" sz="1800" b="0" i="0" u="none" strike="noStrike" dirty="0">
                <a:solidFill>
                  <a:srgbClr val="474747"/>
                </a:solidFill>
                <a:effectLst/>
              </a:rPr>
              <a:t> </a:t>
            </a:r>
            <a:r>
              <a:rPr lang="it-IT" sz="1800" b="0" i="0" u="none" strike="noStrike" dirty="0">
                <a:solidFill>
                  <a:srgbClr val="FF0000"/>
                </a:solidFill>
                <a:effectLst/>
              </a:rPr>
              <a:t>dell'operatore economico che ha conseguito l'aggiudicazione illegittima </a:t>
            </a:r>
            <a:r>
              <a:rPr lang="it-IT" sz="1800" b="0" i="0" u="none" strike="noStrike" dirty="0">
                <a:effectLst/>
              </a:rPr>
              <a:t>con un comportamento illecito</a:t>
            </a:r>
            <a:r>
              <a:rPr lang="it-IT" sz="1800" dirty="0"/>
              <a:t> (</a:t>
            </a:r>
            <a:r>
              <a:rPr lang="it-IT" sz="1800" dirty="0">
                <a:solidFill>
                  <a:srgbClr val="FF0000"/>
                </a:solidFill>
              </a:rPr>
              <a:t>Ad. Plenaria n. 2/2017</a:t>
            </a:r>
            <a:r>
              <a:rPr lang="it-IT" sz="1800" dirty="0"/>
              <a:t>)</a:t>
            </a:r>
            <a:endParaRPr lang="it-IT" sz="1800" b="0" i="0" u="none" strike="noStrike" dirty="0">
              <a:effectLst/>
            </a:endParaRPr>
          </a:p>
        </p:txBody>
      </p:sp>
      <p:sp>
        <p:nvSpPr>
          <p:cNvPr id="2" name="Segnaposto piè di pagina 1">
            <a:extLst>
              <a:ext uri="{FF2B5EF4-FFF2-40B4-BE49-F238E27FC236}">
                <a16:creationId xmlns:a16="http://schemas.microsoft.com/office/drawing/2014/main" id="{4EFEB76B-E497-2E60-1CB7-B9244E3F4A0B}"/>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D09A8E83-F7E5-7E61-FC52-857B01FD3C71}"/>
              </a:ext>
            </a:extLst>
          </p:cNvPr>
          <p:cNvSpPr>
            <a:spLocks noGrp="1"/>
          </p:cNvSpPr>
          <p:nvPr>
            <p:ph type="dt" sz="half" idx="10"/>
          </p:nvPr>
        </p:nvSpPr>
        <p:spPr/>
        <p:txBody>
          <a:bodyPr/>
          <a:lstStyle/>
          <a:p>
            <a:fld id="{449B764C-9150-7046-9E4F-BE71EA003DC4}" type="datetime1">
              <a:rPr lang="it-IT" smtClean="0"/>
              <a:t>21/06/23</a:t>
            </a:fld>
            <a:endParaRPr lang="it-IT"/>
          </a:p>
        </p:txBody>
      </p:sp>
      <p:sp>
        <p:nvSpPr>
          <p:cNvPr id="7" name="Segnaposto numero diapositiva 6">
            <a:extLst>
              <a:ext uri="{FF2B5EF4-FFF2-40B4-BE49-F238E27FC236}">
                <a16:creationId xmlns:a16="http://schemas.microsoft.com/office/drawing/2014/main" id="{B403A6F1-C332-2233-61BC-2898C02294A8}"/>
              </a:ext>
            </a:extLst>
          </p:cNvPr>
          <p:cNvSpPr>
            <a:spLocks noGrp="1"/>
          </p:cNvSpPr>
          <p:nvPr>
            <p:ph type="sldNum" sz="quarter" idx="12"/>
          </p:nvPr>
        </p:nvSpPr>
        <p:spPr/>
        <p:txBody>
          <a:bodyPr/>
          <a:lstStyle/>
          <a:p>
            <a:fld id="{2D461169-DEB1-6E45-A2CA-B6D74FF9440F}" type="slidenum">
              <a:rPr lang="it-IT" smtClean="0"/>
              <a:t>7</a:t>
            </a:fld>
            <a:endParaRPr lang="it-IT"/>
          </a:p>
        </p:txBody>
      </p:sp>
    </p:spTree>
    <p:extLst>
      <p:ext uri="{BB962C8B-B14F-4D97-AF65-F5344CB8AC3E}">
        <p14:creationId xmlns:p14="http://schemas.microsoft.com/office/powerpoint/2010/main" val="19274502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838199" y="1166070"/>
            <a:ext cx="5181600" cy="5010893"/>
          </a:xfrm>
        </p:spPr>
        <p:txBody>
          <a:bodyPr>
            <a:normAutofit/>
          </a:bodyPr>
          <a:lstStyle/>
          <a:p>
            <a:pPr marL="0" indent="0" algn="just">
              <a:buNone/>
            </a:pPr>
            <a:r>
              <a:rPr lang="it-IT" sz="1800" b="1" kern="0" dirty="0">
                <a:solidFill>
                  <a:schemeClr val="accent1"/>
                </a:solidFill>
                <a:effectLst/>
                <a:ea typeface="Times New Roman" panose="02020603050405020304" pitchFamily="18" charset="0"/>
                <a:cs typeface="Times New Roman" panose="02020603050405020304" pitchFamily="18" charset="0"/>
              </a:rPr>
              <a:t>Art. 17 Fasi della procedura di affidamento</a:t>
            </a:r>
            <a:endParaRPr lang="it-IT" sz="1800" kern="100" dirty="0">
              <a:effectLst/>
              <a:ea typeface="Calibri" panose="020F0502020204030204" pitchFamily="34" charset="0"/>
              <a:cs typeface="Times New Roman" panose="02020603050405020304" pitchFamily="18" charset="0"/>
            </a:endParaRPr>
          </a:p>
          <a:p>
            <a:pPr marL="0" indent="0" algn="just">
              <a:buNone/>
            </a:pPr>
            <a:r>
              <a:rPr lang="it-IT" sz="1800" b="1" kern="100" dirty="0">
                <a:solidFill>
                  <a:schemeClr val="accent1"/>
                </a:solidFill>
                <a:effectLst/>
                <a:ea typeface="Calibri" panose="020F0502020204030204" pitchFamily="34" charset="0"/>
                <a:cs typeface="Times New Roman" panose="02020603050405020304" pitchFamily="18" charset="0"/>
              </a:rPr>
              <a:t>Le fasi</a:t>
            </a:r>
          </a:p>
          <a:p>
            <a:pPr algn="just">
              <a:buFont typeface="Wingdings" pitchFamily="2" charset="2"/>
              <a:buChar char="§"/>
            </a:pPr>
            <a:r>
              <a:rPr lang="it-IT" sz="1800" b="1" kern="100" dirty="0">
                <a:effectLst/>
                <a:ea typeface="Calibri" panose="020F0502020204030204" pitchFamily="34" charset="0"/>
                <a:cs typeface="Times New Roman" panose="02020603050405020304" pitchFamily="18" charset="0"/>
              </a:rPr>
              <a:t>decisione di contrarre </a:t>
            </a:r>
            <a:r>
              <a:rPr lang="it-IT" sz="1800" kern="100" dirty="0">
                <a:effectLst/>
                <a:ea typeface="Calibri" panose="020F0502020204030204" pitchFamily="34" charset="0"/>
                <a:cs typeface="Times New Roman" panose="02020603050405020304" pitchFamily="18" charset="0"/>
              </a:rPr>
              <a:t>(elementi del contratto e della procedura ovvero nel caso di affidamento diretto, l'oggetto, l'importo e il contraente, unitamente alle ragioni della scelta, ai requisiti di carattere generale e a quelli economico-finanziari e tecnico-professionali</a:t>
            </a: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le SA concludono le procedure di selezione nei </a:t>
            </a:r>
            <a:r>
              <a:rPr lang="it-IT" sz="1800" b="1" kern="100" dirty="0">
                <a:effectLst/>
                <a:ea typeface="Calibri" panose="020F0502020204030204" pitchFamily="34" charset="0"/>
                <a:cs typeface="Times New Roman" panose="02020603050405020304" pitchFamily="18" charset="0"/>
              </a:rPr>
              <a:t>termini</a:t>
            </a:r>
            <a:r>
              <a:rPr lang="it-IT" sz="1800" kern="100" dirty="0">
                <a:effectLst/>
                <a:ea typeface="Calibri" panose="020F0502020204030204" pitchFamily="34" charset="0"/>
                <a:cs typeface="Times New Roman" panose="02020603050405020304" pitchFamily="18" charset="0"/>
              </a:rPr>
              <a:t> indicati nell'allegato I.3</a:t>
            </a:r>
          </a:p>
          <a:p>
            <a:pPr algn="just">
              <a:buFont typeface="Wingdings" pitchFamily="2" charset="2"/>
              <a:buChar char="§"/>
            </a:pPr>
            <a:r>
              <a:rPr lang="it-IT" sz="1800" b="1" kern="100" dirty="0">
                <a:ea typeface="Calibri" panose="020F0502020204030204" pitchFamily="34" charset="0"/>
                <a:cs typeface="Times New Roman" panose="02020603050405020304" pitchFamily="18" charset="0"/>
              </a:rPr>
              <a:t>p</a:t>
            </a:r>
            <a:r>
              <a:rPr lang="it-IT" sz="1800" b="1" kern="100" dirty="0">
                <a:effectLst/>
                <a:ea typeface="Calibri" panose="020F0502020204030204" pitchFamily="34" charset="0"/>
                <a:cs typeface="Times New Roman" panose="02020603050405020304" pitchFamily="18" charset="0"/>
              </a:rPr>
              <a:t>roposta di aggiudicazione</a:t>
            </a:r>
            <a:endParaRPr lang="it-IT" sz="1800" kern="100" dirty="0">
              <a:effectLst/>
              <a:ea typeface="Calibri" panose="020F0502020204030204" pitchFamily="34" charset="0"/>
              <a:cs typeface="Times New Roman" panose="02020603050405020304" pitchFamily="18" charset="0"/>
            </a:endParaRPr>
          </a:p>
          <a:p>
            <a:pPr algn="just">
              <a:buFont typeface="Wingdings" pitchFamily="2" charset="2"/>
              <a:buChar char="§"/>
            </a:pPr>
            <a:r>
              <a:rPr lang="it-IT" sz="1800" kern="100" dirty="0">
                <a:effectLst/>
                <a:ea typeface="Calibri" panose="020F0502020204030204" pitchFamily="34" charset="0"/>
                <a:cs typeface="Times New Roman" panose="02020603050405020304" pitchFamily="18" charset="0"/>
              </a:rPr>
              <a:t>dopo  la verifica dei requisiti, l’ </a:t>
            </a:r>
            <a:r>
              <a:rPr lang="it-IT" sz="1800" b="1" kern="100" dirty="0">
                <a:effectLst/>
                <a:ea typeface="Calibri" panose="020F0502020204030204" pitchFamily="34" charset="0"/>
                <a:cs typeface="Times New Roman" panose="02020603050405020304" pitchFamily="18" charset="0"/>
              </a:rPr>
              <a:t>aggiudicazione</a:t>
            </a:r>
            <a:endParaRPr lang="it-IT" sz="1800" dirty="0"/>
          </a:p>
          <a:p>
            <a:pPr marL="0" indent="0" algn="just">
              <a:buNone/>
            </a:pPr>
            <a:endParaRPr lang="it-IT" sz="1800"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rmAutofit/>
          </a:bodyPr>
          <a:lstStyle/>
          <a:p>
            <a:pPr marL="0" indent="0" algn="ctr">
              <a:buNone/>
            </a:pPr>
            <a:r>
              <a:rPr lang="it-IT" sz="1800" b="1" kern="100" dirty="0">
                <a:solidFill>
                  <a:srgbClr val="FF0000"/>
                </a:solidFill>
                <a:ea typeface="Calibri" panose="020F0502020204030204" pitchFamily="34" charset="0"/>
                <a:cs typeface="Times New Roman" panose="02020603050405020304" pitchFamily="18" charset="0"/>
              </a:rPr>
              <a:t>Focus</a:t>
            </a:r>
            <a:endParaRPr lang="it-IT" sz="1800" b="1" kern="100" dirty="0">
              <a:solidFill>
                <a:srgbClr val="FF0000"/>
              </a:solidFill>
              <a:effectLst/>
              <a:ea typeface="Calibri" panose="020F0502020204030204" pitchFamily="34" charset="0"/>
              <a:cs typeface="Times New Roman" panose="02020603050405020304" pitchFamily="18" charset="0"/>
            </a:endParaRPr>
          </a:p>
          <a:p>
            <a:pPr marL="0" indent="0" algn="just">
              <a:buNone/>
            </a:pPr>
            <a:r>
              <a:rPr lang="it-IT" sz="1800" b="1" kern="100" dirty="0">
                <a:solidFill>
                  <a:srgbClr val="FF0000"/>
                </a:solidFill>
                <a:ea typeface="Calibri" panose="020F0502020204030204" pitchFamily="34" charset="0"/>
                <a:cs typeface="Times New Roman" panose="02020603050405020304" pitchFamily="18" charset="0"/>
              </a:rPr>
              <a:t>conseguenze</a:t>
            </a: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i</a:t>
            </a:r>
            <a:r>
              <a:rPr lang="it-IT" sz="1800" kern="100" dirty="0">
                <a:effectLst/>
                <a:ea typeface="Calibri" panose="020F0502020204030204" pitchFamily="34" charset="0"/>
                <a:cs typeface="Times New Roman" panose="02020603050405020304" pitchFamily="18" charset="0"/>
              </a:rPr>
              <a:t>l superamento dei termini costituisce </a:t>
            </a:r>
            <a:r>
              <a:rPr lang="it-IT" sz="1800" b="1" kern="100" dirty="0">
                <a:solidFill>
                  <a:srgbClr val="FF0000"/>
                </a:solidFill>
                <a:effectLst/>
                <a:ea typeface="Calibri" panose="020F0502020204030204" pitchFamily="34" charset="0"/>
                <a:cs typeface="Times New Roman" panose="02020603050405020304" pitchFamily="18" charset="0"/>
              </a:rPr>
              <a:t>silenzio inadempimento </a:t>
            </a:r>
            <a:r>
              <a:rPr lang="it-IT" sz="1800" kern="100" dirty="0">
                <a:effectLst/>
                <a:ea typeface="Calibri" panose="020F0502020204030204" pitchFamily="34" charset="0"/>
                <a:cs typeface="Times New Roman" panose="02020603050405020304" pitchFamily="18" charset="0"/>
              </a:rPr>
              <a:t>e rileva anche al fine della verifica del rispetto del dovere di </a:t>
            </a:r>
            <a:r>
              <a:rPr lang="it-IT" sz="1800" b="1" kern="100" dirty="0">
                <a:solidFill>
                  <a:srgbClr val="FF0000"/>
                </a:solidFill>
                <a:effectLst/>
                <a:ea typeface="Calibri" panose="020F0502020204030204" pitchFamily="34" charset="0"/>
                <a:cs typeface="Times New Roman" panose="02020603050405020304" pitchFamily="18" charset="0"/>
              </a:rPr>
              <a:t>buona fede</a:t>
            </a:r>
            <a:r>
              <a:rPr lang="it-IT" sz="1800" kern="100" dirty="0">
                <a:effectLst/>
                <a:ea typeface="Calibri" panose="020F0502020204030204" pitchFamily="34" charset="0"/>
                <a:cs typeface="Times New Roman" panose="02020603050405020304" pitchFamily="18" charset="0"/>
              </a:rPr>
              <a:t>, anche in pendenza di contenzioso (silenzio art. 116 CPA e contenzioso 120 CPA)</a:t>
            </a:r>
          </a:p>
          <a:p>
            <a:pPr marL="0" indent="0" algn="just">
              <a:buNone/>
            </a:pPr>
            <a:r>
              <a:rPr lang="it-IT" sz="1800" b="1" kern="100" dirty="0">
                <a:solidFill>
                  <a:srgbClr val="FF0000"/>
                </a:solidFill>
                <a:ea typeface="Calibri" panose="020F0502020204030204" pitchFamily="34" charset="0"/>
                <a:cs typeface="Times New Roman" panose="02020603050405020304" pitchFamily="18" charset="0"/>
              </a:rPr>
              <a:t>pendenza del contenzioso</a:t>
            </a: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l</a:t>
            </a:r>
            <a:r>
              <a:rPr lang="it-IT" sz="1800" kern="100" dirty="0">
                <a:effectLst/>
                <a:ea typeface="Calibri" panose="020F0502020204030204" pitchFamily="34" charset="0"/>
                <a:cs typeface="Times New Roman" panose="02020603050405020304" pitchFamily="18" charset="0"/>
              </a:rPr>
              <a:t>a pendenza di un contenzioso non può mai giustificare la sospensione della procedura o dell'aggiudicazione, salvi i poteri cautelari del giudice amministrativo e quelli di autotutela della SA.</a:t>
            </a:r>
          </a:p>
        </p:txBody>
      </p:sp>
      <p:sp>
        <p:nvSpPr>
          <p:cNvPr id="2" name="Segnaposto piè di pagina 1">
            <a:extLst>
              <a:ext uri="{FF2B5EF4-FFF2-40B4-BE49-F238E27FC236}">
                <a16:creationId xmlns:a16="http://schemas.microsoft.com/office/drawing/2014/main" id="{1BF23272-9ECF-E09D-366F-5245A747F7E3}"/>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3CC91EE9-5222-62F7-9783-4D85B889FE8B}"/>
              </a:ext>
            </a:extLst>
          </p:cNvPr>
          <p:cNvSpPr>
            <a:spLocks noGrp="1"/>
          </p:cNvSpPr>
          <p:nvPr>
            <p:ph type="dt" sz="half" idx="10"/>
          </p:nvPr>
        </p:nvSpPr>
        <p:spPr/>
        <p:txBody>
          <a:bodyPr/>
          <a:lstStyle/>
          <a:p>
            <a:fld id="{88F690CE-07C1-DC42-AB74-E36D6E7CD383}" type="datetime1">
              <a:rPr lang="it-IT" smtClean="0"/>
              <a:t>21/06/23</a:t>
            </a:fld>
            <a:endParaRPr lang="it-IT"/>
          </a:p>
        </p:txBody>
      </p:sp>
      <p:sp>
        <p:nvSpPr>
          <p:cNvPr id="7" name="Segnaposto numero diapositiva 6">
            <a:extLst>
              <a:ext uri="{FF2B5EF4-FFF2-40B4-BE49-F238E27FC236}">
                <a16:creationId xmlns:a16="http://schemas.microsoft.com/office/drawing/2014/main" id="{A8BEA719-7C9D-847B-4FE8-49202BE9F3F6}"/>
              </a:ext>
            </a:extLst>
          </p:cNvPr>
          <p:cNvSpPr>
            <a:spLocks noGrp="1"/>
          </p:cNvSpPr>
          <p:nvPr>
            <p:ph type="sldNum" sz="quarter" idx="12"/>
          </p:nvPr>
        </p:nvSpPr>
        <p:spPr/>
        <p:txBody>
          <a:bodyPr/>
          <a:lstStyle/>
          <a:p>
            <a:fld id="{2D461169-DEB1-6E45-A2CA-B6D74FF9440F}" type="slidenum">
              <a:rPr lang="it-IT" smtClean="0"/>
              <a:t>8</a:t>
            </a:fld>
            <a:endParaRPr lang="it-IT"/>
          </a:p>
        </p:txBody>
      </p:sp>
    </p:spTree>
    <p:extLst>
      <p:ext uri="{BB962C8B-B14F-4D97-AF65-F5344CB8AC3E}">
        <p14:creationId xmlns:p14="http://schemas.microsoft.com/office/powerpoint/2010/main" val="126735102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E9D0955-9E52-0287-B2B5-AC24A040101D}"/>
              </a:ext>
            </a:extLst>
          </p:cNvPr>
          <p:cNvSpPr>
            <a:spLocks noGrp="1"/>
          </p:cNvSpPr>
          <p:nvPr>
            <p:ph type="title"/>
          </p:nvPr>
        </p:nvSpPr>
        <p:spPr>
          <a:xfrm>
            <a:off x="838199" y="365126"/>
            <a:ext cx="9813053" cy="557664"/>
          </a:xfrm>
        </p:spPr>
        <p:txBody>
          <a:bodyPr>
            <a:noAutofit/>
          </a:bodyPr>
          <a:lstStyle/>
          <a:p>
            <a:pPr algn="just"/>
            <a:r>
              <a:rPr lang="it-IT" sz="2800" b="1" dirty="0">
                <a:solidFill>
                  <a:schemeClr val="accent1"/>
                </a:solidFill>
              </a:rPr>
              <a:t>Gli articoli del CCP interferenti con la tutela</a:t>
            </a:r>
          </a:p>
        </p:txBody>
      </p:sp>
      <p:sp>
        <p:nvSpPr>
          <p:cNvPr id="5" name="Segnaposto contenuto 4">
            <a:extLst>
              <a:ext uri="{FF2B5EF4-FFF2-40B4-BE49-F238E27FC236}">
                <a16:creationId xmlns:a16="http://schemas.microsoft.com/office/drawing/2014/main" id="{3C071F6A-A56C-10BC-8ADF-3360DEC81C03}"/>
              </a:ext>
            </a:extLst>
          </p:cNvPr>
          <p:cNvSpPr>
            <a:spLocks noGrp="1"/>
          </p:cNvSpPr>
          <p:nvPr>
            <p:ph sz="half" idx="1"/>
          </p:nvPr>
        </p:nvSpPr>
        <p:spPr>
          <a:xfrm>
            <a:off x="914400" y="1166069"/>
            <a:ext cx="5181600" cy="5010893"/>
          </a:xfrm>
        </p:spPr>
        <p:txBody>
          <a:bodyPr>
            <a:normAutofit/>
          </a:bodyPr>
          <a:lstStyle/>
          <a:p>
            <a:pPr marL="0" indent="0" algn="just">
              <a:buNone/>
            </a:pPr>
            <a:r>
              <a:rPr lang="it-IT" sz="1900" b="1" kern="0" dirty="0">
                <a:solidFill>
                  <a:schemeClr val="accent1"/>
                </a:solidFill>
                <a:effectLst/>
                <a:ea typeface="Times New Roman" panose="02020603050405020304" pitchFamily="18" charset="0"/>
                <a:cs typeface="Times New Roman" panose="02020603050405020304" pitchFamily="18" charset="0"/>
              </a:rPr>
              <a:t>Art. 18 Il contratto e la sua stipulazione</a:t>
            </a:r>
          </a:p>
          <a:p>
            <a:pPr algn="just">
              <a:buFont typeface="Wingdings" pitchFamily="2" charset="2"/>
              <a:buChar char="§"/>
            </a:pPr>
            <a:r>
              <a:rPr lang="it-IT" sz="1900" kern="0" dirty="0">
                <a:effectLst/>
                <a:ea typeface="Times New Roman" panose="02020603050405020304" pitchFamily="18" charset="0"/>
                <a:cs typeface="Times New Roman" panose="02020603050405020304" pitchFamily="18" charset="0"/>
              </a:rPr>
              <a:t>deve essere stipulato entro 60 giorni (salvo disposizioni del bando o differimento concordato)</a:t>
            </a:r>
          </a:p>
          <a:p>
            <a:pPr algn="just">
              <a:buFont typeface="Wingdings" pitchFamily="2" charset="2"/>
              <a:buChar char="§"/>
            </a:pPr>
            <a:r>
              <a:rPr lang="it-IT" sz="1900" kern="0" dirty="0">
                <a:effectLst/>
                <a:ea typeface="Times New Roman" panose="02020603050405020304" pitchFamily="18" charset="0"/>
                <a:cs typeface="Times New Roman" panose="02020603050405020304" pitchFamily="18" charset="0"/>
              </a:rPr>
              <a:t>termine soprassessorio di 35 giorni dall’invio dell’ultima comunicazione di aggiudicazione (eccezioni: una sola offerta, …. ) - </a:t>
            </a:r>
            <a:r>
              <a:rPr lang="it-IT" sz="1900" b="1" kern="0" dirty="0">
                <a:solidFill>
                  <a:schemeClr val="accent1"/>
                </a:solidFill>
                <a:effectLst/>
                <a:ea typeface="Times New Roman" panose="02020603050405020304" pitchFamily="18" charset="0"/>
                <a:cs typeface="Times New Roman" panose="02020603050405020304" pitchFamily="18" charset="0"/>
              </a:rPr>
              <a:t>«stand and still» sostanziale</a:t>
            </a:r>
          </a:p>
          <a:p>
            <a:pPr algn="just">
              <a:buFont typeface="Wingdings" pitchFamily="2" charset="2"/>
              <a:buChar char="§"/>
            </a:pPr>
            <a:r>
              <a:rPr lang="it-IT" sz="1900" kern="0" dirty="0">
                <a:effectLst/>
                <a:ea typeface="Times New Roman" panose="02020603050405020304" pitchFamily="18" charset="0"/>
                <a:cs typeface="Times New Roman" panose="02020603050405020304" pitchFamily="18" charset="0"/>
              </a:rPr>
              <a:t>per i contratti sotto soglia è escluso lo «stand and still» (art. 55 CPA)</a:t>
            </a:r>
          </a:p>
          <a:p>
            <a:pPr algn="just">
              <a:buFont typeface="Wingdings" pitchFamily="2" charset="2"/>
              <a:buChar char="§"/>
            </a:pPr>
            <a:r>
              <a:rPr lang="it-IT" sz="1900" kern="0" dirty="0">
                <a:effectLst/>
                <a:ea typeface="Times New Roman" panose="02020603050405020304" pitchFamily="18" charset="0"/>
                <a:cs typeface="Times New Roman" panose="02020603050405020304" pitchFamily="18" charset="0"/>
              </a:rPr>
              <a:t>l'aggiudicatario può farne constatare il silenzio inadempimento o, in alternativa, può sciogliersi da ogni vincolo mediante atto notificato con rimborso delle spese contrattuali</a:t>
            </a:r>
            <a:endParaRPr lang="it-IT" sz="1900" kern="100" dirty="0">
              <a:ea typeface="Times New Roman" panose="02020603050405020304" pitchFamily="18" charset="0"/>
              <a:cs typeface="Times New Roman" panose="02020603050405020304" pitchFamily="18" charset="0"/>
            </a:endParaRPr>
          </a:p>
          <a:p>
            <a:pPr algn="just">
              <a:buFont typeface="Wingdings" pitchFamily="2" charset="2"/>
              <a:buChar char="§"/>
            </a:pPr>
            <a:r>
              <a:rPr lang="it-IT" sz="1900" kern="0" dirty="0">
                <a:ea typeface="Times New Roman" panose="02020603050405020304" pitchFamily="18" charset="0"/>
                <a:cs typeface="Times New Roman" panose="02020603050405020304" pitchFamily="18" charset="0"/>
              </a:rPr>
              <a:t>s</a:t>
            </a:r>
            <a:r>
              <a:rPr lang="it-IT" sz="1900" kern="0" dirty="0">
                <a:effectLst/>
                <a:ea typeface="Times New Roman" panose="02020603050405020304" pitchFamily="18" charset="0"/>
                <a:cs typeface="Times New Roman" panose="02020603050405020304" pitchFamily="18" charset="0"/>
              </a:rPr>
              <a:t>e il ritardo è dell’aggiudicatario la SA può revocare l'aggiudicazione</a:t>
            </a:r>
            <a:endParaRPr lang="it-IT" sz="1900" kern="100" dirty="0">
              <a:effectLst/>
              <a:ea typeface="Calibri" panose="020F0502020204030204" pitchFamily="34" charset="0"/>
              <a:cs typeface="Times New Roman" panose="02020603050405020304" pitchFamily="18" charset="0"/>
            </a:endParaRPr>
          </a:p>
          <a:p>
            <a:pPr marL="0" indent="0" algn="just">
              <a:buNone/>
            </a:pPr>
            <a:endParaRPr lang="it-IT" dirty="0"/>
          </a:p>
          <a:p>
            <a:pPr marL="0" indent="0" algn="just">
              <a:buNone/>
            </a:pPr>
            <a:endParaRPr lang="it-IT" dirty="0"/>
          </a:p>
          <a:p>
            <a:pPr marL="0" indent="0" algn="just">
              <a:buNone/>
            </a:pPr>
            <a:endParaRPr lang="it-IT" dirty="0"/>
          </a:p>
        </p:txBody>
      </p:sp>
      <p:sp>
        <p:nvSpPr>
          <p:cNvPr id="6" name="Segnaposto contenuto 5">
            <a:extLst>
              <a:ext uri="{FF2B5EF4-FFF2-40B4-BE49-F238E27FC236}">
                <a16:creationId xmlns:a16="http://schemas.microsoft.com/office/drawing/2014/main" id="{B2EE2746-A885-B6ED-3501-C9388CEEA82E}"/>
              </a:ext>
            </a:extLst>
          </p:cNvPr>
          <p:cNvSpPr>
            <a:spLocks noGrp="1"/>
          </p:cNvSpPr>
          <p:nvPr>
            <p:ph sz="half" idx="2"/>
          </p:nvPr>
        </p:nvSpPr>
        <p:spPr>
          <a:xfrm>
            <a:off x="6476300" y="1166069"/>
            <a:ext cx="4877499" cy="5010894"/>
          </a:xfrm>
        </p:spPr>
        <p:txBody>
          <a:bodyPr>
            <a:noAutofit/>
          </a:bodyPr>
          <a:lstStyle/>
          <a:p>
            <a:pPr marL="0" indent="0" algn="ctr">
              <a:buNone/>
            </a:pPr>
            <a:r>
              <a:rPr lang="it-IT" sz="1800" b="1" kern="0" dirty="0">
                <a:solidFill>
                  <a:srgbClr val="FF0000"/>
                </a:solidFill>
                <a:effectLst/>
                <a:ea typeface="Times New Roman" panose="02020603050405020304" pitchFamily="18" charset="0"/>
                <a:cs typeface="Times New Roman" panose="02020603050405020304" pitchFamily="18" charset="0"/>
              </a:rPr>
              <a:t>Focus </a:t>
            </a:r>
          </a:p>
          <a:p>
            <a:pPr marL="0" indent="0" algn="just">
              <a:buNone/>
            </a:pPr>
            <a:r>
              <a:rPr lang="it-IT" sz="1800" b="1" kern="0" dirty="0">
                <a:solidFill>
                  <a:srgbClr val="FF0000"/>
                </a:solidFill>
                <a:effectLst/>
                <a:ea typeface="Times New Roman" panose="02020603050405020304" pitchFamily="18" charset="0"/>
                <a:cs typeface="Times New Roman" panose="02020603050405020304" pitchFamily="18" charset="0"/>
              </a:rPr>
              <a:t>«stand and still» processuale </a:t>
            </a:r>
            <a:r>
              <a:rPr lang="it-IT" sz="1800" kern="0" dirty="0">
                <a:effectLst/>
                <a:ea typeface="Times New Roman" panose="02020603050405020304" pitchFamily="18" charset="0"/>
                <a:cs typeface="Times New Roman" panose="02020603050405020304" pitchFamily="18" charset="0"/>
              </a:rPr>
              <a:t>(comma 4)</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il contratto non può essere stipulato dalla notificazione dell'istanza cautelare fino alla pubblicazione del </a:t>
            </a:r>
            <a:r>
              <a:rPr lang="it-IT" sz="1800" b="1" kern="0" dirty="0">
                <a:effectLst/>
                <a:ea typeface="Times New Roman" panose="02020603050405020304" pitchFamily="18" charset="0"/>
                <a:cs typeface="Times New Roman" panose="02020603050405020304" pitchFamily="18" charset="0"/>
              </a:rPr>
              <a:t>provvedimento cautelare </a:t>
            </a:r>
            <a:r>
              <a:rPr lang="it-IT" sz="1800" kern="0" dirty="0">
                <a:effectLst/>
                <a:ea typeface="Times New Roman" panose="02020603050405020304" pitchFamily="18" charset="0"/>
                <a:cs typeface="Times New Roman" panose="02020603050405020304" pitchFamily="18" charset="0"/>
              </a:rPr>
              <a:t>o del dispositivo o della sentenza, in caso di decisione del merito </a:t>
            </a:r>
            <a:r>
              <a:rPr lang="it-IT" sz="1800" b="1" kern="0" dirty="0">
                <a:solidFill>
                  <a:srgbClr val="FF0000"/>
                </a:solidFill>
                <a:effectLst/>
                <a:ea typeface="Times New Roman" panose="02020603050405020304" pitchFamily="18" charset="0"/>
                <a:cs typeface="Times New Roman" panose="02020603050405020304" pitchFamily="18" charset="0"/>
              </a:rPr>
              <a:t>all’udienza camerale</a:t>
            </a:r>
          </a:p>
          <a:p>
            <a:pPr algn="just">
              <a:buFont typeface="Wingdings" pitchFamily="2" charset="2"/>
              <a:buChar char="§"/>
            </a:pPr>
            <a:r>
              <a:rPr lang="it-IT" sz="1800" kern="0" dirty="0">
                <a:ea typeface="Times New Roman" panose="02020603050405020304" pitchFamily="18" charset="0"/>
                <a:cs typeface="Times New Roman" panose="02020603050405020304" pitchFamily="18" charset="0"/>
              </a:rPr>
              <a:t>la sospensione </a:t>
            </a:r>
            <a:r>
              <a:rPr lang="it-IT" sz="1800" kern="0" dirty="0">
                <a:effectLst/>
                <a:ea typeface="Times New Roman" panose="02020603050405020304" pitchFamily="18" charset="0"/>
                <a:cs typeface="Times New Roman" panose="02020603050405020304" pitchFamily="18" charset="0"/>
              </a:rPr>
              <a:t>cessa per incompetenza del TAR o quando è fissata la data del merito, </a:t>
            </a:r>
            <a:r>
              <a:rPr lang="it-IT" sz="1800" b="1" kern="0" dirty="0">
                <a:solidFill>
                  <a:srgbClr val="FF0000"/>
                </a:solidFill>
                <a:effectLst/>
                <a:ea typeface="Times New Roman" panose="02020603050405020304" pitchFamily="18" charset="0"/>
                <a:cs typeface="Times New Roman" panose="02020603050405020304" pitchFamily="18" charset="0"/>
              </a:rPr>
              <a:t>senza pronuncia sulle misure cautelari con il consenso delle parti (implicita rinuncia)</a:t>
            </a:r>
          </a:p>
          <a:p>
            <a:pPr algn="just">
              <a:buFont typeface="Wingdings" pitchFamily="2" charset="2"/>
              <a:buChar char="§"/>
            </a:pPr>
            <a:r>
              <a:rPr lang="it-IT" sz="1800" kern="0" dirty="0">
                <a:effectLst/>
                <a:ea typeface="Times New Roman" panose="02020603050405020304" pitchFamily="18" charset="0"/>
                <a:cs typeface="Times New Roman" panose="02020603050405020304" pitchFamily="18" charset="0"/>
              </a:rPr>
              <a:t>la </a:t>
            </a:r>
            <a:r>
              <a:rPr lang="it-IT" sz="1800" b="1" kern="0" dirty="0">
                <a:effectLst/>
                <a:ea typeface="Times New Roman" panose="02020603050405020304" pitchFamily="18" charset="0"/>
                <a:cs typeface="Times New Roman" panose="02020603050405020304" pitchFamily="18" charset="0"/>
              </a:rPr>
              <a:t>mancata o tardiva stipula</a:t>
            </a:r>
            <a:r>
              <a:rPr lang="it-IT" sz="1800" kern="0" dirty="0">
                <a:effectLst/>
                <a:ea typeface="Times New Roman" panose="02020603050405020304" pitchFamily="18" charset="0"/>
                <a:cs typeface="Times New Roman" panose="02020603050405020304" pitchFamily="18" charset="0"/>
              </a:rPr>
              <a:t>, al di fuori di dette ipotesi, è </a:t>
            </a:r>
            <a:r>
              <a:rPr lang="it-IT" sz="1800" b="1" kern="0" dirty="0">
                <a:effectLst/>
                <a:ea typeface="Times New Roman" panose="02020603050405020304" pitchFamily="18" charset="0"/>
                <a:cs typeface="Times New Roman" panose="02020603050405020304" pitchFamily="18" charset="0"/>
              </a:rPr>
              <a:t>violazione della buona fede</a:t>
            </a:r>
            <a:r>
              <a:rPr lang="it-IT" sz="1800" kern="0" dirty="0">
                <a:effectLst/>
                <a:ea typeface="Times New Roman" panose="02020603050405020304" pitchFamily="18" charset="0"/>
                <a:cs typeface="Times New Roman" panose="02020603050405020304" pitchFamily="18" charset="0"/>
              </a:rPr>
              <a:t>, anche in pendenza di contenzioso</a:t>
            </a:r>
          </a:p>
          <a:p>
            <a:pPr algn="just">
              <a:buFont typeface="Wingdings" pitchFamily="2" charset="2"/>
              <a:buChar char="§"/>
            </a:pPr>
            <a:r>
              <a:rPr lang="it-IT" sz="1800" kern="100" dirty="0">
                <a:ea typeface="Calibri" panose="020F0502020204030204" pitchFamily="34" charset="0"/>
                <a:cs typeface="Times New Roman" panose="02020603050405020304" pitchFamily="18" charset="0"/>
              </a:rPr>
              <a:t>Lo «stand and still» processuale non si applica ai contratti sottosoglia (art. 55 CPA)</a:t>
            </a:r>
          </a:p>
        </p:txBody>
      </p:sp>
      <p:sp>
        <p:nvSpPr>
          <p:cNvPr id="2" name="Segnaposto piè di pagina 1">
            <a:extLst>
              <a:ext uri="{FF2B5EF4-FFF2-40B4-BE49-F238E27FC236}">
                <a16:creationId xmlns:a16="http://schemas.microsoft.com/office/drawing/2014/main" id="{327AD724-4D37-CC50-E99A-98AEA4165678}"/>
              </a:ext>
            </a:extLst>
          </p:cNvPr>
          <p:cNvSpPr>
            <a:spLocks noGrp="1"/>
          </p:cNvSpPr>
          <p:nvPr>
            <p:ph type="ftr" sz="quarter" idx="11"/>
          </p:nvPr>
        </p:nvSpPr>
        <p:spPr/>
        <p:txBody>
          <a:bodyPr/>
          <a:lstStyle/>
          <a:p>
            <a:r>
              <a:rPr lang="it-IT"/>
              <a:t>Avv. Luca Manetti</a:t>
            </a:r>
          </a:p>
        </p:txBody>
      </p:sp>
      <p:sp>
        <p:nvSpPr>
          <p:cNvPr id="3" name="Segnaposto data 2">
            <a:extLst>
              <a:ext uri="{FF2B5EF4-FFF2-40B4-BE49-F238E27FC236}">
                <a16:creationId xmlns:a16="http://schemas.microsoft.com/office/drawing/2014/main" id="{3318994B-9812-92EC-D07E-E22B8F33FDE0}"/>
              </a:ext>
            </a:extLst>
          </p:cNvPr>
          <p:cNvSpPr>
            <a:spLocks noGrp="1"/>
          </p:cNvSpPr>
          <p:nvPr>
            <p:ph type="dt" sz="half" idx="10"/>
          </p:nvPr>
        </p:nvSpPr>
        <p:spPr/>
        <p:txBody>
          <a:bodyPr/>
          <a:lstStyle/>
          <a:p>
            <a:fld id="{ECEE3BB1-4DBB-9944-97EC-C63C1EE1E3BB}" type="datetime1">
              <a:rPr lang="it-IT" smtClean="0"/>
              <a:t>21/06/23</a:t>
            </a:fld>
            <a:endParaRPr lang="it-IT"/>
          </a:p>
        </p:txBody>
      </p:sp>
      <p:sp>
        <p:nvSpPr>
          <p:cNvPr id="7" name="Segnaposto numero diapositiva 6">
            <a:extLst>
              <a:ext uri="{FF2B5EF4-FFF2-40B4-BE49-F238E27FC236}">
                <a16:creationId xmlns:a16="http://schemas.microsoft.com/office/drawing/2014/main" id="{324C9E48-1744-6B3D-62B2-614545A5C337}"/>
              </a:ext>
            </a:extLst>
          </p:cNvPr>
          <p:cNvSpPr>
            <a:spLocks noGrp="1"/>
          </p:cNvSpPr>
          <p:nvPr>
            <p:ph type="sldNum" sz="quarter" idx="12"/>
          </p:nvPr>
        </p:nvSpPr>
        <p:spPr/>
        <p:txBody>
          <a:bodyPr/>
          <a:lstStyle/>
          <a:p>
            <a:fld id="{2D461169-DEB1-6E45-A2CA-B6D74FF9440F}" type="slidenum">
              <a:rPr lang="it-IT" smtClean="0"/>
              <a:t>9</a:t>
            </a:fld>
            <a:endParaRPr lang="it-IT"/>
          </a:p>
        </p:txBody>
      </p:sp>
    </p:spTree>
    <p:extLst>
      <p:ext uri="{BB962C8B-B14F-4D97-AF65-F5344CB8AC3E}">
        <p14:creationId xmlns:p14="http://schemas.microsoft.com/office/powerpoint/2010/main" val="96541401"/>
      </p:ext>
    </p:extLst>
  </p:cSld>
  <p:clrMapOvr>
    <a:masterClrMapping/>
  </p:clrMapOvr>
  <p:transition spd="slow">
    <p:push dir="u"/>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2373</TotalTime>
  <Words>10649</Words>
  <Application>Microsoft Macintosh PowerPoint</Application>
  <PresentationFormat>Widescreen</PresentationFormat>
  <Paragraphs>876</Paragraphs>
  <Slides>59</Slides>
  <Notes>3</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59</vt:i4>
      </vt:variant>
    </vt:vector>
  </HeadingPairs>
  <TitlesOfParts>
    <vt:vector size="69" baseType="lpstr">
      <vt:lpstr>Arial</vt:lpstr>
      <vt:lpstr>Calibri</vt:lpstr>
      <vt:lpstr>Calibri Light</vt:lpstr>
      <vt:lpstr>Courier New</vt:lpstr>
      <vt:lpstr>Fira Sans</vt:lpstr>
      <vt:lpstr>Times New Roman</vt:lpstr>
      <vt:lpstr>TimesNewRomanPSMT</vt:lpstr>
      <vt:lpstr>Titillium Web</vt:lpstr>
      <vt:lpstr>Wingdings</vt:lpstr>
      <vt:lpstr>Tema di Office</vt:lpstr>
      <vt:lpstr>D.Lgs. 36/2023 Libro V, Parte I, Titoli I e II Libro V, Parte III</vt:lpstr>
      <vt:lpstr>I ricorsi giurisdizionali e i rimedi alternativi Libro V, Titoli I e II</vt:lpstr>
      <vt:lpstr>Contenzioso</vt:lpstr>
      <vt:lpstr>Giurisdizione amministrativa e civile</vt:lpstr>
      <vt:lpstr>Rimedi alternativi alla giurisdizione</vt:lpstr>
      <vt:lpstr>Il contenzioso. Gli articoli sostanziali del CCP</vt:lpstr>
      <vt:lpstr>Il contenzioso. Gli articoli sostanziali del CCP</vt:lpstr>
      <vt:lpstr>Gli articoli del CCP interferenti con la tutela</vt:lpstr>
      <vt:lpstr>Gli articoli del CCP interferenti con la tutela</vt:lpstr>
      <vt:lpstr>Gli articoli del CCP interferenti con la tutela</vt:lpstr>
      <vt:lpstr>Gli articoli del CCP interferenti con la tutela</vt:lpstr>
      <vt:lpstr>Gli articoli del CCP interferenti con la tutela</vt:lpstr>
      <vt:lpstr>Gli articoli del CCP interferenti con la tutela</vt:lpstr>
      <vt:lpstr>Gli articoli del CCP interferenti con la tutela</vt:lpstr>
      <vt:lpstr>Gli articoli del CCP interferenti con la tutela</vt:lpstr>
      <vt:lpstr>Gli articoli del CCP interferenti con la tutela</vt:lpstr>
      <vt:lpstr>Premessa sul quadro della tutela contenziosa art. 209 CCP</vt:lpstr>
      <vt:lpstr>Art. 209 CCP Tutela giurisdizionale  </vt:lpstr>
      <vt:lpstr>Art. 209 CCP Tutela giurisdizionale – 120 CPA </vt:lpstr>
      <vt:lpstr>Art. 209 CCP Tutela giurisdizionale – 120 CPA </vt:lpstr>
      <vt:lpstr>Art. 209 CCP Tutela giurisdizionale – 120 CPA </vt:lpstr>
      <vt:lpstr>Art. 209 CCP Tutela giurisdizionale – 120 CPA </vt:lpstr>
      <vt:lpstr>Art. 209 CCP Tutela giurisdizionale – 120 CPA </vt:lpstr>
      <vt:lpstr>Art. 209 CCP Tutela giurisdizionale – 120 CPA </vt:lpstr>
      <vt:lpstr>Art. 209 CCP Tutela giurisdizionale – 120 CPA </vt:lpstr>
      <vt:lpstr>Art. 209 CCP Tutela giurisdizionale - 120 CPA </vt:lpstr>
      <vt:lpstr>Art. 209 CCP Tutela giurisdizionale – 120 CPA </vt:lpstr>
      <vt:lpstr> Art. 209 CCP Tutela giurisdizionale 121 CPA </vt:lpstr>
      <vt:lpstr>Art. 209 CCP Tutela giurisdizionale 121 CPA</vt:lpstr>
      <vt:lpstr>Art. 209 CCP Tutela giurisdizionale 121 CPA</vt:lpstr>
      <vt:lpstr>Art. 209 CCP Tutela giurisdizionale 121 CPA</vt:lpstr>
      <vt:lpstr>Art. 124 CPA Tutela risarcitoria</vt:lpstr>
      <vt:lpstr>Art. 124 CPA Tutela risarcitoria</vt:lpstr>
      <vt:lpstr>Art. 124 CPA Tutela risarcitoria</vt:lpstr>
      <vt:lpstr> Tutela risarcitoria Cons. Stato, Sez. V, 7/04/2023 n. 3856 </vt:lpstr>
      <vt:lpstr>    Tutela risarcitoria Tar Lombardia, Milano, Sez. I, 16/07/2021 n. 1745    </vt:lpstr>
      <vt:lpstr>    Tutela risarcitoria TAR Calabria, Sez. I, 06/02/2018 n. 332    </vt:lpstr>
      <vt:lpstr>Art. 124 CPA Tutela risarcitoria </vt:lpstr>
      <vt:lpstr>Art. 124 CPA Tutela risarcitoria </vt:lpstr>
      <vt:lpstr>Art. 124 CPA Tutela risarcitoria </vt:lpstr>
      <vt:lpstr>Art. 210 – 211 CCP Accordo bonario</vt:lpstr>
      <vt:lpstr>Art. 210 – 211 CCP Accordo bonario</vt:lpstr>
      <vt:lpstr>Art. 210 – 211 CCP Accordo bonario</vt:lpstr>
      <vt:lpstr>Art. 212 CCP La transazione  </vt:lpstr>
      <vt:lpstr>Art. 213 CCP Arbitrato</vt:lpstr>
      <vt:lpstr>Art. 213 CCP Arbitrato</vt:lpstr>
      <vt:lpstr>Art. 213 CCP Arbitrato</vt:lpstr>
      <vt:lpstr>Art. 213 CCP Arbitrato</vt:lpstr>
      <vt:lpstr>Art. 213 CCP Arbitrato</vt:lpstr>
      <vt:lpstr>Art. 214 CCP Camera arbitrale</vt:lpstr>
      <vt:lpstr> CCT - art. 215 - 219 CCP Collegio consultivo tecnico  </vt:lpstr>
      <vt:lpstr>CCT Art. 216 CCP Pareri obbligatori</vt:lpstr>
      <vt:lpstr>CCT - Art. 217 CCP Determinazioni</vt:lpstr>
      <vt:lpstr>CCT - Art. 218 CCP</vt:lpstr>
      <vt:lpstr>ANAC - art. 220 CCP</vt:lpstr>
      <vt:lpstr>ANAC - art. 220 CCP</vt:lpstr>
      <vt:lpstr>ANAC - art. 220 CCP</vt:lpstr>
      <vt:lpstr>Disposizioni finali 224 a 299</vt:lpstr>
      <vt:lpstr>Disposizioni Conclusive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Manetti</dc:creator>
  <cp:lastModifiedBy>Luca Manetti</cp:lastModifiedBy>
  <cp:revision>70</cp:revision>
  <dcterms:created xsi:type="dcterms:W3CDTF">2023-06-12T08:25:46Z</dcterms:created>
  <dcterms:modified xsi:type="dcterms:W3CDTF">2023-06-21T09:30:23Z</dcterms:modified>
</cp:coreProperties>
</file>